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27"/>
  </p:notesMasterIdLst>
  <p:sldIdLst>
    <p:sldId id="256" r:id="rId3"/>
    <p:sldId id="279" r:id="rId4"/>
    <p:sldId id="300" r:id="rId5"/>
    <p:sldId id="280" r:id="rId6"/>
    <p:sldId id="281" r:id="rId7"/>
    <p:sldId id="274" r:id="rId8"/>
    <p:sldId id="282" r:id="rId9"/>
    <p:sldId id="296" r:id="rId10"/>
    <p:sldId id="283" r:id="rId11"/>
    <p:sldId id="295" r:id="rId12"/>
    <p:sldId id="278" r:id="rId13"/>
    <p:sldId id="297" r:id="rId14"/>
    <p:sldId id="289" r:id="rId15"/>
    <p:sldId id="286" r:id="rId16"/>
    <p:sldId id="290" r:id="rId17"/>
    <p:sldId id="287" r:id="rId18"/>
    <p:sldId id="288" r:id="rId19"/>
    <p:sldId id="291" r:id="rId20"/>
    <p:sldId id="292" r:id="rId21"/>
    <p:sldId id="298" r:id="rId22"/>
    <p:sldId id="293" r:id="rId23"/>
    <p:sldId id="294" r:id="rId24"/>
    <p:sldId id="299" r:id="rId25"/>
    <p:sldId id="273" r:id="rId26"/>
  </p:sldIdLst>
  <p:sldSz cx="9144000" cy="5143500" type="screen16x9"/>
  <p:notesSz cx="6858000" cy="9144000"/>
  <p:embeddedFontLst>
    <p:embeddedFont>
      <p:font typeface="Calibri" panose="020F0502020204030204" pitchFamily="34" charset="0"/>
      <p:regular r:id="rId28"/>
      <p:bold r:id="rId29"/>
      <p:italic r:id="rId30"/>
      <p:boldItalic r:id="rId31"/>
    </p:embeddedFont>
    <p:embeddedFont>
      <p:font typeface="Century Gothic" panose="020B0502020202020204"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76B4B1"/>
    <a:srgbClr val="FF99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36" d="100"/>
          <a:sy n="136" d="100"/>
        </p:scale>
        <p:origin x="1782" y="12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7" name="Shape 1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328" name="Shape 3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6825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328" name="Shape 3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2757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328" name="Shape 3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2380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328" name="Shape 3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0970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328" name="Shape 3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6868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328" name="Shape 3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3619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328" name="Shape 3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2273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8" name="Shape 3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7369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8" name="Shape 3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215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8" name="Shape 3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7" name="Shape 1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8606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7" name="Shape 1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0825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7" name="Shape 1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7386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7" name="Shape 1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4919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7" name="Shape 1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5623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7" name="Shape 1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9267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328" name="Shape 3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2241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328" name="Shape 3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2393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Shape 4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Shape 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Shape 57"/>
          <p:cNvSpPr txBox="1">
            <a:spLocks noGrp="1"/>
          </p:cNvSpPr>
          <p:nvPr>
            <p:ph type="ctrTitle"/>
          </p:nvPr>
        </p:nvSpPr>
        <p:spPr>
          <a:xfrm>
            <a:off x="1143000" y="841772"/>
            <a:ext cx="6858000" cy="1790700"/>
          </a:xfrm>
          <a:prstGeom prst="rect">
            <a:avLst/>
          </a:prstGeom>
          <a:noFill/>
          <a:ln>
            <a:noFill/>
          </a:ln>
        </p:spPr>
        <p:txBody>
          <a:bodyPr spcFirstLastPara="1" wrap="square" lIns="68575" tIns="68575" rIns="68575" bIns="68575" anchor="b" anchorCtr="0"/>
          <a:lstStyle>
            <a:lvl1pPr marR="0" lvl="0" algn="ctr" rtl="0">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8" name="Shape 58"/>
          <p:cNvSpPr txBox="1">
            <a:spLocks noGrp="1"/>
          </p:cNvSpPr>
          <p:nvPr>
            <p:ph type="subTitle" idx="1"/>
          </p:nvPr>
        </p:nvSpPr>
        <p:spPr>
          <a:xfrm>
            <a:off x="1143000" y="2701528"/>
            <a:ext cx="6858000" cy="1241821"/>
          </a:xfrm>
          <a:prstGeom prst="rect">
            <a:avLst/>
          </a:prstGeom>
          <a:noFill/>
          <a:ln>
            <a:noFill/>
          </a:ln>
        </p:spPr>
        <p:txBody>
          <a:bodyPr spcFirstLastPara="1" wrap="square" lIns="68575" tIns="68575" rIns="68575" bIns="68575" anchor="t" anchorCtr="0"/>
          <a:lstStyle>
            <a:lvl1pPr marR="0" lvl="0" algn="ctr"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628650" y="273844"/>
            <a:ext cx="7886700" cy="994172"/>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64" name="Shape 64"/>
          <p:cNvSpPr txBox="1">
            <a:spLocks noGrp="1"/>
          </p:cNvSpPr>
          <p:nvPr>
            <p:ph type="body" idx="1"/>
          </p:nvPr>
        </p:nvSpPr>
        <p:spPr>
          <a:xfrm>
            <a:off x="628650" y="1369219"/>
            <a:ext cx="7886700" cy="3263504"/>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Shape 69"/>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623888" y="1282304"/>
            <a:ext cx="7886700" cy="2139553"/>
          </a:xfrm>
          <a:prstGeom prst="rect">
            <a:avLst/>
          </a:prstGeom>
          <a:noFill/>
          <a:ln>
            <a:noFill/>
          </a:ln>
        </p:spPr>
        <p:txBody>
          <a:bodyPr spcFirstLastPara="1" wrap="square" lIns="68575" tIns="68575" rIns="68575" bIns="68575" anchor="b" anchorCtr="0"/>
          <a:lstStyle>
            <a:lvl1pPr marR="0" lvl="0" algn="l" rtl="0">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74" name="Shape 74"/>
          <p:cNvSpPr txBox="1">
            <a:spLocks noGrp="1"/>
          </p:cNvSpPr>
          <p:nvPr>
            <p:ph type="body" idx="1"/>
          </p:nvPr>
        </p:nvSpPr>
        <p:spPr>
          <a:xfrm>
            <a:off x="623888" y="3442097"/>
            <a:ext cx="7886700" cy="1125140"/>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8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4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4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628650" y="273844"/>
            <a:ext cx="7886700" cy="994172"/>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80" name="Shape 80"/>
          <p:cNvSpPr txBox="1">
            <a:spLocks noGrp="1"/>
          </p:cNvSpPr>
          <p:nvPr>
            <p:ph type="body" idx="1"/>
          </p:nvPr>
        </p:nvSpPr>
        <p:spPr>
          <a:xfrm>
            <a:off x="628650" y="1369219"/>
            <a:ext cx="3886200" cy="3263504"/>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body" idx="2"/>
          </p:nvPr>
        </p:nvSpPr>
        <p:spPr>
          <a:xfrm>
            <a:off x="4629150" y="1369219"/>
            <a:ext cx="3886200" cy="3263504"/>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629841" y="273844"/>
            <a:ext cx="7886700" cy="994172"/>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87" name="Shape 87"/>
          <p:cNvSpPr txBox="1">
            <a:spLocks noGrp="1"/>
          </p:cNvSpPr>
          <p:nvPr>
            <p:ph type="body" idx="1"/>
          </p:nvPr>
        </p:nvSpPr>
        <p:spPr>
          <a:xfrm>
            <a:off x="629841" y="1260872"/>
            <a:ext cx="3868340" cy="617934"/>
          </a:xfrm>
          <a:prstGeom prst="rect">
            <a:avLst/>
          </a:prstGeom>
          <a:noFill/>
          <a:ln>
            <a:noFill/>
          </a:ln>
        </p:spPr>
        <p:txBody>
          <a:bodyPr spcFirstLastPara="1" wrap="square" lIns="68575" tIns="68575" rIns="68575" bIns="68575" anchor="b" anchorCtr="0"/>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88" name="Shape 88"/>
          <p:cNvSpPr txBox="1">
            <a:spLocks noGrp="1"/>
          </p:cNvSpPr>
          <p:nvPr>
            <p:ph type="body" idx="2"/>
          </p:nvPr>
        </p:nvSpPr>
        <p:spPr>
          <a:xfrm>
            <a:off x="629841" y="1878806"/>
            <a:ext cx="3868340" cy="2763441"/>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9" name="Shape 89"/>
          <p:cNvSpPr txBox="1">
            <a:spLocks noGrp="1"/>
          </p:cNvSpPr>
          <p:nvPr>
            <p:ph type="body" idx="3"/>
          </p:nvPr>
        </p:nvSpPr>
        <p:spPr>
          <a:xfrm>
            <a:off x="4629150" y="1260872"/>
            <a:ext cx="3887391" cy="617934"/>
          </a:xfrm>
          <a:prstGeom prst="rect">
            <a:avLst/>
          </a:prstGeom>
          <a:noFill/>
          <a:ln>
            <a:noFill/>
          </a:ln>
        </p:spPr>
        <p:txBody>
          <a:bodyPr spcFirstLastPara="1" wrap="square" lIns="68575" tIns="68575" rIns="68575" bIns="68575" anchor="b" anchorCtr="0"/>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90" name="Shape 90"/>
          <p:cNvSpPr txBox="1">
            <a:spLocks noGrp="1"/>
          </p:cNvSpPr>
          <p:nvPr>
            <p:ph type="body" idx="4"/>
          </p:nvPr>
        </p:nvSpPr>
        <p:spPr>
          <a:xfrm>
            <a:off x="4629150" y="1878806"/>
            <a:ext cx="3887391" cy="2763441"/>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1" name="Shape 91"/>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2" name="Shape 92"/>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3" name="Shape 9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628650" y="273844"/>
            <a:ext cx="7886700" cy="994172"/>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96" name="Shape 96"/>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8" name="Shape 9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629841" y="342900"/>
            <a:ext cx="2949178" cy="1200150"/>
          </a:xfrm>
          <a:prstGeom prst="rect">
            <a:avLst/>
          </a:prstGeom>
          <a:noFill/>
          <a:ln>
            <a:noFill/>
          </a:ln>
        </p:spPr>
        <p:txBody>
          <a:bodyPr spcFirstLastPara="1" wrap="square" lIns="68575" tIns="68575" rIns="68575" bIns="68575" anchor="b" anchorCtr="0"/>
          <a:lstStyle>
            <a:lvl1pPr marR="0" lvl="0" algn="l" rtl="0">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01" name="Shape 101"/>
          <p:cNvSpPr txBox="1">
            <a:spLocks noGrp="1"/>
          </p:cNvSpPr>
          <p:nvPr>
            <p:ph type="body" idx="1"/>
          </p:nvPr>
        </p:nvSpPr>
        <p:spPr>
          <a:xfrm>
            <a:off x="3887391" y="740569"/>
            <a:ext cx="4629150" cy="3655219"/>
          </a:xfrm>
          <a:prstGeom prst="rect">
            <a:avLst/>
          </a:prstGeom>
          <a:noFill/>
          <a:ln>
            <a:noFill/>
          </a:ln>
        </p:spPr>
        <p:txBody>
          <a:bodyPr spcFirstLastPara="1" wrap="square" lIns="68575" tIns="68575" rIns="68575" bIns="68575" anchor="t" anchorCtr="0"/>
          <a:lstStyle>
            <a:lvl1pPr marL="457200" marR="0" lvl="0" indent="-381000" algn="l" rtl="0">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lnSpc>
                <a:spcPct val="9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02" name="Shape 102"/>
          <p:cNvSpPr txBox="1">
            <a:spLocks noGrp="1"/>
          </p:cNvSpPr>
          <p:nvPr>
            <p:ph type="body" idx="2"/>
          </p:nvPr>
        </p:nvSpPr>
        <p:spPr>
          <a:xfrm>
            <a:off x="629841" y="1543050"/>
            <a:ext cx="2949178" cy="2858691"/>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4" name="Shape 104"/>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629841" y="342900"/>
            <a:ext cx="2949178" cy="1200150"/>
          </a:xfrm>
          <a:prstGeom prst="rect">
            <a:avLst/>
          </a:prstGeom>
          <a:noFill/>
          <a:ln>
            <a:noFill/>
          </a:ln>
        </p:spPr>
        <p:txBody>
          <a:bodyPr spcFirstLastPara="1" wrap="square" lIns="68575" tIns="68575" rIns="68575" bIns="68575" anchor="b" anchorCtr="0"/>
          <a:lstStyle>
            <a:lvl1pPr marR="0" lvl="0" algn="l" rtl="0">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08" name="Shape 108"/>
          <p:cNvSpPr>
            <a:spLocks noGrp="1"/>
          </p:cNvSpPr>
          <p:nvPr>
            <p:ph type="pic" idx="2"/>
          </p:nvPr>
        </p:nvSpPr>
        <p:spPr>
          <a:xfrm>
            <a:off x="3887391" y="740569"/>
            <a:ext cx="4629150" cy="3655219"/>
          </a:xfrm>
          <a:prstGeom prst="rect">
            <a:avLst/>
          </a:prstGeom>
          <a:noFill/>
          <a:ln>
            <a:noFill/>
          </a:ln>
        </p:spPr>
        <p:txBody>
          <a:bodyPr spcFirstLastPara="1" wrap="square" lIns="68575" tIns="68575" rIns="68575" bIns="68575" anchor="t" anchorCtr="0"/>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09" name="Shape 109"/>
          <p:cNvSpPr txBox="1">
            <a:spLocks noGrp="1"/>
          </p:cNvSpPr>
          <p:nvPr>
            <p:ph type="body" idx="1"/>
          </p:nvPr>
        </p:nvSpPr>
        <p:spPr>
          <a:xfrm>
            <a:off x="629841" y="1543050"/>
            <a:ext cx="2949178" cy="2858691"/>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10" name="Shape 110"/>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2" name="Shape 11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628650" y="273844"/>
            <a:ext cx="7886700" cy="994172"/>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15" name="Shape 115"/>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6" name="Shape 116"/>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7" name="Shape 117"/>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8" name="Shape 11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rot="5400000">
            <a:off x="5350073" y="1467446"/>
            <a:ext cx="4358879" cy="1971675"/>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21" name="Shape 121"/>
          <p:cNvSpPr txBox="1">
            <a:spLocks noGrp="1"/>
          </p:cNvSpPr>
          <p:nvPr>
            <p:ph type="body" idx="1"/>
          </p:nvPr>
        </p:nvSpPr>
        <p:spPr>
          <a:xfrm rot="5400000">
            <a:off x="1349573" y="-447079"/>
            <a:ext cx="4358879" cy="5800725"/>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2" name="Shape 122"/>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23" name="Shape 123"/>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24" name="Shape 12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14:dur="2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628650" y="273844"/>
            <a:ext cx="7886700" cy="994172"/>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Shape 52"/>
          <p:cNvSpPr txBox="1">
            <a:spLocks noGrp="1"/>
          </p:cNvSpPr>
          <p:nvPr>
            <p:ph type="body" idx="1"/>
          </p:nvPr>
        </p:nvSpPr>
        <p:spPr>
          <a:xfrm>
            <a:off x="628650" y="1369219"/>
            <a:ext cx="7886700" cy="3263504"/>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mc:AlternateContent xmlns:mc="http://schemas.openxmlformats.org/markup-compatibility/2006" xmlns:p14="http://schemas.microsoft.com/office/powerpoint/2010/main">
    <mc:Choice Requires="p14">
      <p:transition spd="slow" p14:dur="2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9.png"/><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2.png"/><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50.jpeg"/><Relationship Id="rId4" Type="http://schemas.openxmlformats.org/officeDocument/2006/relationships/image" Target="../media/image49.gif"/></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7.jpeg"/><Relationship Id="rId5" Type="http://schemas.openxmlformats.org/officeDocument/2006/relationships/image" Target="../media/image17.jp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5" name="Picture 4">
            <a:extLst>
              <a:ext uri="{FF2B5EF4-FFF2-40B4-BE49-F238E27FC236}">
                <a16:creationId xmlns:a16="http://schemas.microsoft.com/office/drawing/2014/main" id="{144A1813-B093-95B7-2C93-37C1E48DEB85}"/>
              </a:ext>
            </a:extLst>
          </p:cNvPr>
          <p:cNvPicPr>
            <a:picLocks noChangeAspect="1"/>
          </p:cNvPicPr>
          <p:nvPr/>
        </p:nvPicPr>
        <p:blipFill>
          <a:blip r:embed="rId3"/>
          <a:stretch>
            <a:fillRect/>
          </a:stretch>
        </p:blipFill>
        <p:spPr>
          <a:xfrm>
            <a:off x="335032" y="1179719"/>
            <a:ext cx="3209684" cy="1715194"/>
          </a:xfrm>
          <a:prstGeom prst="rect">
            <a:avLst/>
          </a:prstGeom>
        </p:spPr>
      </p:pic>
      <p:sp>
        <p:nvSpPr>
          <p:cNvPr id="129" name="Shape 129"/>
          <p:cNvSpPr txBox="1">
            <a:spLocks noGrp="1"/>
          </p:cNvSpPr>
          <p:nvPr>
            <p:ph type="ctrTitle"/>
          </p:nvPr>
        </p:nvSpPr>
        <p:spPr>
          <a:xfrm>
            <a:off x="1143000" y="97143"/>
            <a:ext cx="6858000" cy="821927"/>
          </a:xfrm>
          <a:prstGeom prst="rect">
            <a:avLst/>
          </a:prstGeom>
          <a:noFill/>
          <a:ln>
            <a:noFill/>
          </a:ln>
        </p:spPr>
        <p:txBody>
          <a:bodyPr spcFirstLastPara="1" wrap="square" lIns="68575" tIns="34275" rIns="68575" bIns="34275" anchor="b" anchorCtr="0">
            <a:noAutofit/>
          </a:bodyPr>
          <a:lstStyle/>
          <a:p>
            <a:pPr marL="0" marR="0" lvl="0" indent="0" algn="ctr" rtl="0">
              <a:lnSpc>
                <a:spcPct val="90000"/>
              </a:lnSpc>
              <a:spcBef>
                <a:spcPts val="0"/>
              </a:spcBef>
              <a:spcAft>
                <a:spcPts val="0"/>
              </a:spcAft>
              <a:buClr>
                <a:schemeClr val="dk1"/>
              </a:buClr>
              <a:buSzPts val="4500"/>
              <a:buFont typeface="Calibri"/>
              <a:buNone/>
            </a:pPr>
            <a:r>
              <a:rPr lang="en" sz="4500" b="0" i="0" u="none" strike="noStrike" cap="none" dirty="0">
                <a:solidFill>
                  <a:schemeClr val="dk1"/>
                </a:solidFill>
                <a:latin typeface="Calibri"/>
                <a:ea typeface="Calibri"/>
                <a:cs typeface="Calibri"/>
                <a:sym typeface="Calibri"/>
              </a:rPr>
              <a:t>Optics and Laser Beams</a:t>
            </a:r>
            <a:endParaRPr sz="4500" b="0" i="0" u="none" strike="noStrike" cap="none" dirty="0">
              <a:solidFill>
                <a:schemeClr val="dk1"/>
              </a:solidFill>
              <a:latin typeface="Calibri"/>
              <a:ea typeface="Calibri"/>
              <a:cs typeface="Calibri"/>
              <a:sym typeface="Calibri"/>
            </a:endParaRPr>
          </a:p>
        </p:txBody>
      </p:sp>
      <p:sp>
        <p:nvSpPr>
          <p:cNvPr id="130" name="Shape 130"/>
          <p:cNvSpPr txBox="1">
            <a:spLocks noGrp="1"/>
          </p:cNvSpPr>
          <p:nvPr>
            <p:ph type="subTitle" idx="1"/>
          </p:nvPr>
        </p:nvSpPr>
        <p:spPr>
          <a:xfrm>
            <a:off x="1206500" y="1006767"/>
            <a:ext cx="6858000" cy="1241821"/>
          </a:xfrm>
          <a:prstGeom prst="rect">
            <a:avLst/>
          </a:prstGeom>
          <a:noFill/>
          <a:ln>
            <a:noFill/>
          </a:ln>
        </p:spPr>
        <p:txBody>
          <a:bodyPr spcFirstLastPara="1" wrap="square" lIns="68575" tIns="34275" rIns="68575" bIns="34275" anchor="t" anchorCtr="0">
            <a:noAutofit/>
          </a:bodyPr>
          <a:lstStyle/>
          <a:p>
            <a:pPr marL="0" marR="0" lvl="0" indent="0" algn="ctr" rtl="0">
              <a:lnSpc>
                <a:spcPct val="90000"/>
              </a:lnSpc>
              <a:spcBef>
                <a:spcPts val="0"/>
              </a:spcBef>
              <a:spcAft>
                <a:spcPts val="0"/>
              </a:spcAft>
              <a:buClr>
                <a:schemeClr val="dk1"/>
              </a:buClr>
              <a:buSzPts val="1800"/>
              <a:buFont typeface="Arial"/>
              <a:buNone/>
            </a:pPr>
            <a:r>
              <a:rPr lang="en" dirty="0"/>
              <a:t>Dr</a:t>
            </a:r>
            <a:r>
              <a:rPr lang="en" sz="1800" b="0" i="0" u="none" strike="noStrike" cap="none" dirty="0">
                <a:solidFill>
                  <a:schemeClr val="dk1"/>
                </a:solidFill>
                <a:latin typeface="Calibri"/>
                <a:ea typeface="Calibri"/>
                <a:cs typeface="Calibri"/>
                <a:sym typeface="Calibri"/>
              </a:rPr>
              <a:t>. Bill Capinski, Laser Scientist</a:t>
            </a:r>
            <a:endParaRPr sz="1100" dirty="0"/>
          </a:p>
          <a:p>
            <a:pPr marL="0" marR="0" lvl="0" indent="0" algn="ctr" rtl="0">
              <a:lnSpc>
                <a:spcPct val="90000"/>
              </a:lnSpc>
              <a:spcBef>
                <a:spcPts val="800"/>
              </a:spcBef>
              <a:spcAft>
                <a:spcPts val="0"/>
              </a:spcAft>
              <a:buClr>
                <a:schemeClr val="dk1"/>
              </a:buClr>
              <a:buSzPts val="1800"/>
              <a:buFont typeface="Arial"/>
              <a:buNone/>
            </a:pPr>
            <a:r>
              <a:rPr lang="en" sz="1800" b="0" i="0" u="none" strike="noStrike" cap="none" dirty="0">
                <a:solidFill>
                  <a:schemeClr val="dk1"/>
                </a:solidFill>
                <a:latin typeface="Calibri"/>
                <a:ea typeface="Calibri"/>
                <a:cs typeface="Calibri"/>
                <a:sym typeface="Calibri"/>
              </a:rPr>
              <a:t>General Atomics - EMS</a:t>
            </a:r>
            <a:endParaRPr sz="1800" b="0" i="0" u="none" strike="noStrike" cap="none"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C0B9FBFD-6E96-0684-23A3-71C68C3EA107}"/>
              </a:ext>
            </a:extLst>
          </p:cNvPr>
          <p:cNvPicPr>
            <a:picLocks noChangeAspect="1"/>
          </p:cNvPicPr>
          <p:nvPr/>
        </p:nvPicPr>
        <p:blipFill>
          <a:blip r:embed="rId4"/>
          <a:stretch>
            <a:fillRect/>
          </a:stretch>
        </p:blipFill>
        <p:spPr>
          <a:xfrm>
            <a:off x="957677" y="3347202"/>
            <a:ext cx="2521018" cy="1579062"/>
          </a:xfrm>
          <a:prstGeom prst="rect">
            <a:avLst/>
          </a:prstGeom>
        </p:spPr>
      </p:pic>
      <p:pic>
        <p:nvPicPr>
          <p:cNvPr id="7" name="Picture 6">
            <a:extLst>
              <a:ext uri="{FF2B5EF4-FFF2-40B4-BE49-F238E27FC236}">
                <a16:creationId xmlns:a16="http://schemas.microsoft.com/office/drawing/2014/main" id="{7825A04B-4DF3-2AF2-E26B-A6160599EEFF}"/>
              </a:ext>
            </a:extLst>
          </p:cNvPr>
          <p:cNvPicPr>
            <a:picLocks noChangeAspect="1"/>
          </p:cNvPicPr>
          <p:nvPr/>
        </p:nvPicPr>
        <p:blipFill>
          <a:blip r:embed="rId5"/>
          <a:stretch>
            <a:fillRect/>
          </a:stretch>
        </p:blipFill>
        <p:spPr>
          <a:xfrm>
            <a:off x="4288735" y="2336285"/>
            <a:ext cx="4364607" cy="245035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41F77EFA-6A0C-63B5-36FC-6C2795CDE518}"/>
              </a:ext>
            </a:extLst>
          </p:cNvPr>
          <p:cNvSpPr>
            <a:spLocks noChangeArrowheads="1"/>
          </p:cNvSpPr>
          <p:nvPr/>
        </p:nvSpPr>
        <p:spPr bwMode="auto">
          <a:xfrm>
            <a:off x="381848" y="-31515"/>
            <a:ext cx="3284805" cy="1171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ts val="300"/>
              </a:spcBef>
              <a:spcAft>
                <a:spcPts val="300"/>
              </a:spcAft>
              <a:buClrTx/>
              <a:buSzTx/>
              <a:buFontTx/>
              <a:buNone/>
              <a:tabLst/>
            </a:pPr>
            <a:r>
              <a:rPr kumimoji="0" lang="en-US" altLang="en-US" sz="1600" b="1"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Optics: </a:t>
            </a:r>
          </a:p>
          <a:p>
            <a:pPr marL="0" marR="0" lvl="0" indent="0" algn="l" defTabSz="914400" rtl="0" eaLnBrk="0" fontAlgn="base" latinLnBrk="0" hangingPunct="0">
              <a:lnSpc>
                <a:spcPct val="130000"/>
              </a:lnSpc>
              <a:spcBef>
                <a:spcPts val="300"/>
              </a:spcBef>
              <a:spcAft>
                <a:spcPts val="300"/>
              </a:spcAft>
              <a:buClrTx/>
              <a:buSzTx/>
              <a:buFontTx/>
              <a:buNone/>
              <a:tabLst/>
            </a:pPr>
            <a:r>
              <a:rPr lang="en-US" altLang="en-US" sz="1600" b="1" dirty="0">
                <a:latin typeface="Century Gothic" panose="020B0502020202020204" pitchFamily="34" charset="0"/>
                <a:cs typeface="Times New Roman" panose="02020603050405020304" pitchFamily="18" charset="0"/>
              </a:rPr>
              <a:t>Lens: Convex and Concave</a:t>
            </a:r>
          </a:p>
          <a:p>
            <a:pPr>
              <a:lnSpc>
                <a:spcPct val="130000"/>
              </a:lnSpc>
              <a:spcBef>
                <a:spcPts val="300"/>
              </a:spcBef>
              <a:spcAft>
                <a:spcPts val="300"/>
              </a:spcAft>
              <a:buClrTx/>
            </a:pPr>
            <a:r>
              <a:rPr kumimoji="0" lang="en-US" altLang="en-US" sz="1600" b="1" i="0" u="none" strike="noStrike" cap="none" normalizeH="0" baseline="0" dirty="0">
                <a:ln>
                  <a:noFill/>
                </a:ln>
                <a:solidFill>
                  <a:schemeClr val="tx1"/>
                </a:solidFill>
                <a:effectLst/>
                <a:latin typeface="Century Gothic" panose="020B0502020202020204" pitchFamily="34" charset="0"/>
                <a:cs typeface="Times New Roman" panose="02020603050405020304" pitchFamily="18" charset="0"/>
              </a:rPr>
              <a:t>Mirror: </a:t>
            </a:r>
            <a:r>
              <a:rPr lang="en-US" altLang="en-US" sz="1600" b="1" dirty="0">
                <a:latin typeface="Century Gothic" panose="020B0502020202020204" pitchFamily="34" charset="0"/>
                <a:cs typeface="Times New Roman" panose="02020603050405020304" pitchFamily="18" charset="0"/>
              </a:rPr>
              <a:t>Convex and Concave</a:t>
            </a:r>
          </a:p>
        </p:txBody>
      </p:sp>
      <p:pic>
        <p:nvPicPr>
          <p:cNvPr id="8204" name="Picture 12" descr="Lenses (Converging, Diverging) | Secondaire | Alloprof">
            <a:extLst>
              <a:ext uri="{FF2B5EF4-FFF2-40B4-BE49-F238E27FC236}">
                <a16:creationId xmlns:a16="http://schemas.microsoft.com/office/drawing/2014/main" id="{B7E93C09-C2F1-BDF5-0F6A-D912361566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4448" y="1927326"/>
            <a:ext cx="2446330" cy="1867365"/>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Examples of mirrors and lenses">
            <a:extLst>
              <a:ext uri="{FF2B5EF4-FFF2-40B4-BE49-F238E27FC236}">
                <a16:creationId xmlns:a16="http://schemas.microsoft.com/office/drawing/2014/main" id="{49DE1164-CBA1-849C-F662-76986B314B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453" y="1377769"/>
            <a:ext cx="6304140" cy="3269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160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1" name="Group 1040">
            <a:extLst>
              <a:ext uri="{FF2B5EF4-FFF2-40B4-BE49-F238E27FC236}">
                <a16:creationId xmlns:a16="http://schemas.microsoft.com/office/drawing/2014/main" id="{7DF2A2A5-F0A6-C933-A77D-B212BDF04E33}"/>
              </a:ext>
            </a:extLst>
          </p:cNvPr>
          <p:cNvGrpSpPr/>
          <p:nvPr/>
        </p:nvGrpSpPr>
        <p:grpSpPr>
          <a:xfrm>
            <a:off x="915961" y="701115"/>
            <a:ext cx="3378506" cy="1870635"/>
            <a:chOff x="898234" y="959898"/>
            <a:chExt cx="3378506" cy="1870635"/>
          </a:xfrm>
        </p:grpSpPr>
        <p:grpSp>
          <p:nvGrpSpPr>
            <p:cNvPr id="23" name="Group 22">
              <a:extLst>
                <a:ext uri="{FF2B5EF4-FFF2-40B4-BE49-F238E27FC236}">
                  <a16:creationId xmlns:a16="http://schemas.microsoft.com/office/drawing/2014/main" id="{C6BE9B18-4CBD-9D56-897A-0B786E3650E1}"/>
                </a:ext>
              </a:extLst>
            </p:cNvPr>
            <p:cNvGrpSpPr/>
            <p:nvPr/>
          </p:nvGrpSpPr>
          <p:grpSpPr>
            <a:xfrm>
              <a:off x="898234" y="959898"/>
              <a:ext cx="3378506" cy="1870635"/>
              <a:chOff x="898234" y="959898"/>
              <a:chExt cx="3378506" cy="1870635"/>
            </a:xfrm>
          </p:grpSpPr>
          <p:pic>
            <p:nvPicPr>
              <p:cNvPr id="5" name="Picture 4">
                <a:extLst>
                  <a:ext uri="{FF2B5EF4-FFF2-40B4-BE49-F238E27FC236}">
                    <a16:creationId xmlns:a16="http://schemas.microsoft.com/office/drawing/2014/main" id="{999E468D-C5A8-9A71-F294-D88105773C4F}"/>
                  </a:ext>
                </a:extLst>
              </p:cNvPr>
              <p:cNvPicPr>
                <a:picLocks noChangeAspect="1"/>
              </p:cNvPicPr>
              <p:nvPr/>
            </p:nvPicPr>
            <p:blipFill>
              <a:blip r:embed="rId2"/>
              <a:stretch>
                <a:fillRect/>
              </a:stretch>
            </p:blipFill>
            <p:spPr>
              <a:xfrm>
                <a:off x="898234" y="959898"/>
                <a:ext cx="3378506" cy="1870635"/>
              </a:xfrm>
              <a:prstGeom prst="rect">
                <a:avLst/>
              </a:prstGeom>
            </p:spPr>
          </p:pic>
          <p:pic>
            <p:nvPicPr>
              <p:cNvPr id="14" name="Picture 13">
                <a:extLst>
                  <a:ext uri="{FF2B5EF4-FFF2-40B4-BE49-F238E27FC236}">
                    <a16:creationId xmlns:a16="http://schemas.microsoft.com/office/drawing/2014/main" id="{7B20D9F2-14CF-7704-EC96-2EB6397E8799}"/>
                  </a:ext>
                </a:extLst>
              </p:cNvPr>
              <p:cNvPicPr>
                <a:picLocks noChangeAspect="1"/>
              </p:cNvPicPr>
              <p:nvPr/>
            </p:nvPicPr>
            <p:blipFill>
              <a:blip r:embed="rId3"/>
              <a:stretch>
                <a:fillRect/>
              </a:stretch>
            </p:blipFill>
            <p:spPr>
              <a:xfrm>
                <a:off x="2854408" y="1911038"/>
                <a:ext cx="150452" cy="178345"/>
              </a:xfrm>
              <a:prstGeom prst="rect">
                <a:avLst/>
              </a:prstGeom>
            </p:spPr>
          </p:pic>
          <p:cxnSp>
            <p:nvCxnSpPr>
              <p:cNvPr id="16" name="Straight Arrow Connector 15">
                <a:extLst>
                  <a:ext uri="{FF2B5EF4-FFF2-40B4-BE49-F238E27FC236}">
                    <a16:creationId xmlns:a16="http://schemas.microsoft.com/office/drawing/2014/main" id="{704A5B98-B959-3249-DC57-4E273309C509}"/>
                  </a:ext>
                </a:extLst>
              </p:cNvPr>
              <p:cNvCxnSpPr>
                <a:cxnSpLocks/>
              </p:cNvCxnSpPr>
              <p:nvPr/>
            </p:nvCxnSpPr>
            <p:spPr>
              <a:xfrm flipV="1">
                <a:off x="2964402" y="1846184"/>
                <a:ext cx="189061" cy="1187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2D3A375-490F-0DF1-D0E5-54019B758CAA}"/>
                  </a:ext>
                </a:extLst>
              </p:cNvPr>
              <p:cNvCxnSpPr>
                <a:cxnSpLocks/>
              </p:cNvCxnSpPr>
              <p:nvPr/>
            </p:nvCxnSpPr>
            <p:spPr>
              <a:xfrm>
                <a:off x="2962239" y="2020024"/>
                <a:ext cx="180794" cy="2329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35" name="Straight Arrow Connector 1034">
              <a:extLst>
                <a:ext uri="{FF2B5EF4-FFF2-40B4-BE49-F238E27FC236}">
                  <a16:creationId xmlns:a16="http://schemas.microsoft.com/office/drawing/2014/main" id="{7FBC0B6F-26F2-4BA3-892E-1D83C9B19E12}"/>
                </a:ext>
              </a:extLst>
            </p:cNvPr>
            <p:cNvCxnSpPr>
              <a:cxnSpLocks/>
            </p:cNvCxnSpPr>
            <p:nvPr/>
          </p:nvCxnSpPr>
          <p:spPr>
            <a:xfrm flipH="1">
              <a:off x="2746677" y="2010641"/>
              <a:ext cx="132068" cy="1435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39" name="Straight Arrow Connector 1038">
              <a:extLst>
                <a:ext uri="{FF2B5EF4-FFF2-40B4-BE49-F238E27FC236}">
                  <a16:creationId xmlns:a16="http://schemas.microsoft.com/office/drawing/2014/main" id="{6FCCFD52-AE6A-68FB-6132-E751A36462E7}"/>
                </a:ext>
              </a:extLst>
            </p:cNvPr>
            <p:cNvCxnSpPr>
              <a:cxnSpLocks/>
            </p:cNvCxnSpPr>
            <p:nvPr/>
          </p:nvCxnSpPr>
          <p:spPr>
            <a:xfrm flipH="1" flipV="1">
              <a:off x="2690971" y="1900708"/>
              <a:ext cx="218434" cy="4189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028" name="Picture 4" descr="Concave vs Convex Lens">
            <a:extLst>
              <a:ext uri="{FF2B5EF4-FFF2-40B4-BE49-F238E27FC236}">
                <a16:creationId xmlns:a16="http://schemas.microsoft.com/office/drawing/2014/main" id="{4AE84447-C70D-A537-2415-58700469C6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0037" y="959898"/>
            <a:ext cx="3717636" cy="340566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E43FA4F7-C77C-7D31-FDAE-AFC7BA068E99}"/>
              </a:ext>
            </a:extLst>
          </p:cNvPr>
          <p:cNvSpPr>
            <a:spLocks noChangeArrowheads="1"/>
          </p:cNvSpPr>
          <p:nvPr/>
        </p:nvSpPr>
        <p:spPr bwMode="auto">
          <a:xfrm>
            <a:off x="489426" y="99445"/>
            <a:ext cx="5697376" cy="774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ts val="300"/>
              </a:spcBef>
              <a:spcAft>
                <a:spcPts val="300"/>
              </a:spcAft>
              <a:buClrTx/>
              <a:buSzTx/>
              <a:buFontTx/>
              <a:buNone/>
              <a:tabLst/>
            </a:pPr>
            <a:r>
              <a:rPr kumimoji="0" lang="en-US" altLang="en-US" sz="1600" b="1"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Optics: </a:t>
            </a:r>
          </a:p>
          <a:p>
            <a:pPr marL="0" marR="0" lvl="0" indent="0" algn="l" defTabSz="914400" rtl="0" eaLnBrk="0" fontAlgn="base" latinLnBrk="0" hangingPunct="0">
              <a:lnSpc>
                <a:spcPct val="130000"/>
              </a:lnSpc>
              <a:spcBef>
                <a:spcPts val="300"/>
              </a:spcBef>
              <a:spcAft>
                <a:spcPts val="300"/>
              </a:spcAft>
              <a:buClrTx/>
              <a:buSzTx/>
              <a:buFontTx/>
              <a:buNone/>
              <a:tabLst/>
            </a:pPr>
            <a:r>
              <a:rPr kumimoji="0" lang="en-US" altLang="en-US" sz="1600" b="1"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Lens Imaging</a:t>
            </a:r>
            <a:endParaRPr kumimoji="0" lang="en-US" altLang="en-US" sz="1600" b="0" i="0" u="none" strike="noStrike" cap="none" normalizeH="0" baseline="0" dirty="0">
              <a:ln>
                <a:noFill/>
              </a:ln>
              <a:solidFill>
                <a:schemeClr val="tx1"/>
              </a:solidFill>
              <a:effectLst/>
              <a:latin typeface="Century Gothic" panose="020B0502020202020204" pitchFamily="34" charset="0"/>
              <a:cs typeface="Times New Roman" panose="02020603050405020304" pitchFamily="18" charset="0"/>
            </a:endParaRPr>
          </a:p>
        </p:txBody>
      </p:sp>
      <p:grpSp>
        <p:nvGrpSpPr>
          <p:cNvPr id="1078" name="Group 1077">
            <a:extLst>
              <a:ext uri="{FF2B5EF4-FFF2-40B4-BE49-F238E27FC236}">
                <a16:creationId xmlns:a16="http://schemas.microsoft.com/office/drawing/2014/main" id="{69B7C410-CC52-4E53-18CF-1DC6C2556200}"/>
              </a:ext>
            </a:extLst>
          </p:cNvPr>
          <p:cNvGrpSpPr/>
          <p:nvPr/>
        </p:nvGrpSpPr>
        <p:grpSpPr>
          <a:xfrm>
            <a:off x="986724" y="2788279"/>
            <a:ext cx="3335124" cy="2036902"/>
            <a:chOff x="986724" y="2788279"/>
            <a:chExt cx="3335124" cy="2036902"/>
          </a:xfrm>
        </p:grpSpPr>
        <p:grpSp>
          <p:nvGrpSpPr>
            <p:cNvPr id="1045" name="Group 1044">
              <a:extLst>
                <a:ext uri="{FF2B5EF4-FFF2-40B4-BE49-F238E27FC236}">
                  <a16:creationId xmlns:a16="http://schemas.microsoft.com/office/drawing/2014/main" id="{130DDB58-F282-F581-843E-BB5D244A0AD4}"/>
                </a:ext>
              </a:extLst>
            </p:cNvPr>
            <p:cNvGrpSpPr/>
            <p:nvPr/>
          </p:nvGrpSpPr>
          <p:grpSpPr>
            <a:xfrm>
              <a:off x="986724" y="2788279"/>
              <a:ext cx="3307743" cy="2036902"/>
              <a:chOff x="1275762" y="3037655"/>
              <a:chExt cx="3307743" cy="2036902"/>
            </a:xfrm>
          </p:grpSpPr>
          <p:pic>
            <p:nvPicPr>
              <p:cNvPr id="1044" name="Picture 1043">
                <a:extLst>
                  <a:ext uri="{FF2B5EF4-FFF2-40B4-BE49-F238E27FC236}">
                    <a16:creationId xmlns:a16="http://schemas.microsoft.com/office/drawing/2014/main" id="{33315058-5D44-7857-8DCB-4389DFEBD75F}"/>
                  </a:ext>
                </a:extLst>
              </p:cNvPr>
              <p:cNvPicPr>
                <a:picLocks noChangeAspect="1"/>
              </p:cNvPicPr>
              <p:nvPr/>
            </p:nvPicPr>
            <p:blipFill>
              <a:blip r:embed="rId5"/>
              <a:stretch>
                <a:fillRect/>
              </a:stretch>
            </p:blipFill>
            <p:spPr>
              <a:xfrm>
                <a:off x="1275762" y="3059777"/>
                <a:ext cx="3307743" cy="2014780"/>
              </a:xfrm>
              <a:prstGeom prst="rect">
                <a:avLst/>
              </a:prstGeom>
            </p:spPr>
          </p:pic>
          <p:pic>
            <p:nvPicPr>
              <p:cNvPr id="24" name="Picture 23">
                <a:extLst>
                  <a:ext uri="{FF2B5EF4-FFF2-40B4-BE49-F238E27FC236}">
                    <a16:creationId xmlns:a16="http://schemas.microsoft.com/office/drawing/2014/main" id="{E6731064-89B7-C21C-5D08-B6EA4A563F3B}"/>
                  </a:ext>
                </a:extLst>
              </p:cNvPr>
              <p:cNvPicPr>
                <a:picLocks noChangeAspect="1"/>
              </p:cNvPicPr>
              <p:nvPr/>
            </p:nvPicPr>
            <p:blipFill>
              <a:blip r:embed="rId3"/>
              <a:stretch>
                <a:fillRect/>
              </a:stretch>
            </p:blipFill>
            <p:spPr>
              <a:xfrm>
                <a:off x="1932475" y="3126827"/>
                <a:ext cx="150452" cy="178345"/>
              </a:xfrm>
              <a:prstGeom prst="rect">
                <a:avLst/>
              </a:prstGeom>
            </p:spPr>
          </p:pic>
          <p:cxnSp>
            <p:nvCxnSpPr>
              <p:cNvPr id="25" name="Straight Arrow Connector 24">
                <a:extLst>
                  <a:ext uri="{FF2B5EF4-FFF2-40B4-BE49-F238E27FC236}">
                    <a16:creationId xmlns:a16="http://schemas.microsoft.com/office/drawing/2014/main" id="{8C6B306B-9E76-F910-E662-5EE05FA77350}"/>
                  </a:ext>
                </a:extLst>
              </p:cNvPr>
              <p:cNvCxnSpPr>
                <a:cxnSpLocks/>
              </p:cNvCxnSpPr>
              <p:nvPr/>
            </p:nvCxnSpPr>
            <p:spPr>
              <a:xfrm flipH="1">
                <a:off x="1710589" y="3174324"/>
                <a:ext cx="250330" cy="32682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F664D8D-F7C8-ECAA-FE46-3281F79ACBB0}"/>
                  </a:ext>
                </a:extLst>
              </p:cNvPr>
              <p:cNvCxnSpPr>
                <a:cxnSpLocks/>
              </p:cNvCxnSpPr>
              <p:nvPr/>
            </p:nvCxnSpPr>
            <p:spPr>
              <a:xfrm flipH="1">
                <a:off x="1707112" y="3247337"/>
                <a:ext cx="264237" cy="246853"/>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027" name="Straight Arrow Connector 1026">
                <a:extLst>
                  <a:ext uri="{FF2B5EF4-FFF2-40B4-BE49-F238E27FC236}">
                    <a16:creationId xmlns:a16="http://schemas.microsoft.com/office/drawing/2014/main" id="{F62CFE56-0D78-84A7-DD9B-F2B0DF12B560}"/>
                  </a:ext>
                </a:extLst>
              </p:cNvPr>
              <p:cNvCxnSpPr>
                <a:cxnSpLocks/>
              </p:cNvCxnSpPr>
              <p:nvPr/>
            </p:nvCxnSpPr>
            <p:spPr>
              <a:xfrm>
                <a:off x="2021295" y="3247337"/>
                <a:ext cx="171940" cy="57835"/>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029" name="Straight Arrow Connector 1028">
                <a:extLst>
                  <a:ext uri="{FF2B5EF4-FFF2-40B4-BE49-F238E27FC236}">
                    <a16:creationId xmlns:a16="http://schemas.microsoft.com/office/drawing/2014/main" id="{8CC5CB4B-9720-F12B-7191-57DB2AD92023}"/>
                  </a:ext>
                </a:extLst>
              </p:cNvPr>
              <p:cNvCxnSpPr>
                <a:cxnSpLocks/>
              </p:cNvCxnSpPr>
              <p:nvPr/>
            </p:nvCxnSpPr>
            <p:spPr>
              <a:xfrm flipV="1">
                <a:off x="2021295" y="3037655"/>
                <a:ext cx="143811" cy="126229"/>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031" name="Straight Arrow Connector 1030">
                <a:extLst>
                  <a:ext uri="{FF2B5EF4-FFF2-40B4-BE49-F238E27FC236}">
                    <a16:creationId xmlns:a16="http://schemas.microsoft.com/office/drawing/2014/main" id="{20032D82-133C-91E4-A462-A97EF12778DA}"/>
                  </a:ext>
                </a:extLst>
              </p:cNvPr>
              <p:cNvCxnSpPr>
                <a:cxnSpLocks/>
              </p:cNvCxnSpPr>
              <p:nvPr/>
            </p:nvCxnSpPr>
            <p:spPr>
              <a:xfrm flipH="1" flipV="1">
                <a:off x="1794032" y="3101311"/>
                <a:ext cx="163731" cy="71953"/>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sp>
          <p:nvSpPr>
            <p:cNvPr id="1046" name="Oval 1045">
              <a:extLst>
                <a:ext uri="{FF2B5EF4-FFF2-40B4-BE49-F238E27FC236}">
                  <a16:creationId xmlns:a16="http://schemas.microsoft.com/office/drawing/2014/main" id="{8F7958A3-DA1C-ACE3-B3F8-D2FD45725EF1}"/>
                </a:ext>
              </a:extLst>
            </p:cNvPr>
            <p:cNvSpPr/>
            <p:nvPr/>
          </p:nvSpPr>
          <p:spPr>
            <a:xfrm rot="1975239">
              <a:off x="3686079" y="3325383"/>
              <a:ext cx="635769" cy="683926"/>
            </a:xfrm>
            <a:prstGeom prst="ellipse">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7" name="Picture 1046">
              <a:extLst>
                <a:ext uri="{FF2B5EF4-FFF2-40B4-BE49-F238E27FC236}">
                  <a16:creationId xmlns:a16="http://schemas.microsoft.com/office/drawing/2014/main" id="{304FD710-B67B-3B58-AD71-7378B28B7FD2}"/>
                </a:ext>
              </a:extLst>
            </p:cNvPr>
            <p:cNvPicPr>
              <a:picLocks noChangeAspect="1"/>
            </p:cNvPicPr>
            <p:nvPr/>
          </p:nvPicPr>
          <p:blipFill>
            <a:blip r:embed="rId3"/>
            <a:stretch>
              <a:fillRect/>
            </a:stretch>
          </p:blipFill>
          <p:spPr>
            <a:xfrm>
              <a:off x="1568211" y="4365565"/>
              <a:ext cx="150452" cy="178345"/>
            </a:xfrm>
            <a:prstGeom prst="rect">
              <a:avLst/>
            </a:prstGeom>
          </p:spPr>
        </p:pic>
        <p:cxnSp>
          <p:nvCxnSpPr>
            <p:cNvPr id="1048" name="Straight Arrow Connector 1047">
              <a:extLst>
                <a:ext uri="{FF2B5EF4-FFF2-40B4-BE49-F238E27FC236}">
                  <a16:creationId xmlns:a16="http://schemas.microsoft.com/office/drawing/2014/main" id="{19CE8A04-007B-E21D-8D14-A1DC04F99898}"/>
                </a:ext>
              </a:extLst>
            </p:cNvPr>
            <p:cNvCxnSpPr>
              <a:cxnSpLocks/>
            </p:cNvCxnSpPr>
            <p:nvPr/>
          </p:nvCxnSpPr>
          <p:spPr>
            <a:xfrm flipH="1" flipV="1">
              <a:off x="1336229" y="4265453"/>
              <a:ext cx="288784" cy="127215"/>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049" name="Straight Arrow Connector 1048">
              <a:extLst>
                <a:ext uri="{FF2B5EF4-FFF2-40B4-BE49-F238E27FC236}">
                  <a16:creationId xmlns:a16="http://schemas.microsoft.com/office/drawing/2014/main" id="{E65B9B67-618A-7D4B-77B0-A21CFF5194CA}"/>
                </a:ext>
              </a:extLst>
            </p:cNvPr>
            <p:cNvCxnSpPr>
              <a:cxnSpLocks/>
            </p:cNvCxnSpPr>
            <p:nvPr/>
          </p:nvCxnSpPr>
          <p:spPr>
            <a:xfrm flipH="1">
              <a:off x="1427931" y="4459967"/>
              <a:ext cx="178398" cy="132993"/>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050" name="Straight Arrow Connector 1049">
              <a:extLst>
                <a:ext uri="{FF2B5EF4-FFF2-40B4-BE49-F238E27FC236}">
                  <a16:creationId xmlns:a16="http://schemas.microsoft.com/office/drawing/2014/main" id="{32A35537-2956-01F1-E047-0CAB207D84A8}"/>
                </a:ext>
              </a:extLst>
            </p:cNvPr>
            <p:cNvCxnSpPr>
              <a:cxnSpLocks/>
            </p:cNvCxnSpPr>
            <p:nvPr/>
          </p:nvCxnSpPr>
          <p:spPr>
            <a:xfrm>
              <a:off x="1657031" y="4486075"/>
              <a:ext cx="171940" cy="57835"/>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051" name="Straight Arrow Connector 1050">
              <a:extLst>
                <a:ext uri="{FF2B5EF4-FFF2-40B4-BE49-F238E27FC236}">
                  <a16:creationId xmlns:a16="http://schemas.microsoft.com/office/drawing/2014/main" id="{5F2EDB4E-228D-AD6A-0625-CE65B9B4DD0F}"/>
                </a:ext>
              </a:extLst>
            </p:cNvPr>
            <p:cNvCxnSpPr>
              <a:cxnSpLocks/>
            </p:cNvCxnSpPr>
            <p:nvPr/>
          </p:nvCxnSpPr>
          <p:spPr>
            <a:xfrm flipV="1">
              <a:off x="1657031" y="4276393"/>
              <a:ext cx="143811" cy="126229"/>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052" name="Straight Arrow Connector 1051">
              <a:extLst>
                <a:ext uri="{FF2B5EF4-FFF2-40B4-BE49-F238E27FC236}">
                  <a16:creationId xmlns:a16="http://schemas.microsoft.com/office/drawing/2014/main" id="{A8E35B39-8C2E-D0CF-A3A9-5BDC93DEA27D}"/>
                </a:ext>
              </a:extLst>
            </p:cNvPr>
            <p:cNvCxnSpPr>
              <a:cxnSpLocks/>
            </p:cNvCxnSpPr>
            <p:nvPr/>
          </p:nvCxnSpPr>
          <p:spPr>
            <a:xfrm flipH="1" flipV="1">
              <a:off x="1349001" y="4252134"/>
              <a:ext cx="243994" cy="196723"/>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1059" name="Picture 1058">
              <a:extLst>
                <a:ext uri="{FF2B5EF4-FFF2-40B4-BE49-F238E27FC236}">
                  <a16:creationId xmlns:a16="http://schemas.microsoft.com/office/drawing/2014/main" id="{F074E21C-8A23-002B-BE23-6706471E3935}"/>
                </a:ext>
              </a:extLst>
            </p:cNvPr>
            <p:cNvPicPr>
              <a:picLocks noChangeAspect="1"/>
            </p:cNvPicPr>
            <p:nvPr/>
          </p:nvPicPr>
          <p:blipFill>
            <a:blip r:embed="rId3"/>
            <a:stretch>
              <a:fillRect/>
            </a:stretch>
          </p:blipFill>
          <p:spPr>
            <a:xfrm>
              <a:off x="1395772" y="3919199"/>
              <a:ext cx="150452" cy="178345"/>
            </a:xfrm>
            <a:prstGeom prst="rect">
              <a:avLst/>
            </a:prstGeom>
          </p:spPr>
        </p:pic>
        <p:cxnSp>
          <p:nvCxnSpPr>
            <p:cNvPr id="1060" name="Straight Arrow Connector 1059">
              <a:extLst>
                <a:ext uri="{FF2B5EF4-FFF2-40B4-BE49-F238E27FC236}">
                  <a16:creationId xmlns:a16="http://schemas.microsoft.com/office/drawing/2014/main" id="{939A488C-0502-51EF-B380-CEF4B70BEF32}"/>
                </a:ext>
              </a:extLst>
            </p:cNvPr>
            <p:cNvCxnSpPr>
              <a:cxnSpLocks/>
            </p:cNvCxnSpPr>
            <p:nvPr/>
          </p:nvCxnSpPr>
          <p:spPr>
            <a:xfrm flipH="1" flipV="1">
              <a:off x="1336229" y="3816863"/>
              <a:ext cx="110043" cy="14410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64" name="Straight Arrow Connector 1063">
              <a:extLst>
                <a:ext uri="{FF2B5EF4-FFF2-40B4-BE49-F238E27FC236}">
                  <a16:creationId xmlns:a16="http://schemas.microsoft.com/office/drawing/2014/main" id="{9000DF70-1DB6-1AFF-06C9-5E0A82948D77}"/>
                </a:ext>
              </a:extLst>
            </p:cNvPr>
            <p:cNvCxnSpPr>
              <a:cxnSpLocks/>
            </p:cNvCxnSpPr>
            <p:nvPr/>
          </p:nvCxnSpPr>
          <p:spPr>
            <a:xfrm flipV="1">
              <a:off x="1504994" y="3984182"/>
              <a:ext cx="177317" cy="4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68" name="Straight Arrow Connector 1067">
              <a:extLst>
                <a:ext uri="{FF2B5EF4-FFF2-40B4-BE49-F238E27FC236}">
                  <a16:creationId xmlns:a16="http://schemas.microsoft.com/office/drawing/2014/main" id="{43E87C3C-3681-6450-813A-241656D4BE01}"/>
                </a:ext>
              </a:extLst>
            </p:cNvPr>
            <p:cNvCxnSpPr>
              <a:cxnSpLocks/>
            </p:cNvCxnSpPr>
            <p:nvPr/>
          </p:nvCxnSpPr>
          <p:spPr>
            <a:xfrm flipH="1">
              <a:off x="1336229" y="4025872"/>
              <a:ext cx="105111" cy="214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079" name="TextBox 1078">
            <a:extLst>
              <a:ext uri="{FF2B5EF4-FFF2-40B4-BE49-F238E27FC236}">
                <a16:creationId xmlns:a16="http://schemas.microsoft.com/office/drawing/2014/main" id="{A48B0C28-37CC-967A-6752-EC3733E663C4}"/>
              </a:ext>
            </a:extLst>
          </p:cNvPr>
          <p:cNvSpPr txBox="1"/>
          <p:nvPr/>
        </p:nvSpPr>
        <p:spPr>
          <a:xfrm flipH="1">
            <a:off x="4145215" y="3888914"/>
            <a:ext cx="947725" cy="830997"/>
          </a:xfrm>
          <a:prstGeom prst="rect">
            <a:avLst/>
          </a:prstGeom>
          <a:noFill/>
        </p:spPr>
        <p:txBody>
          <a:bodyPr wrap="square" rtlCol="0">
            <a:spAutoFit/>
          </a:bodyPr>
          <a:lstStyle/>
          <a:p>
            <a:r>
              <a:rPr lang="en-US" sz="1200" dirty="0"/>
              <a:t>Lens needed to create an image</a:t>
            </a:r>
          </a:p>
        </p:txBody>
      </p:sp>
    </p:spTree>
    <p:extLst>
      <p:ext uri="{BB962C8B-B14F-4D97-AF65-F5344CB8AC3E}">
        <p14:creationId xmlns:p14="http://schemas.microsoft.com/office/powerpoint/2010/main" val="2202467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BDE38C-7D84-6563-B4FC-D67A4784156F}"/>
              </a:ext>
            </a:extLst>
          </p:cNvPr>
          <p:cNvSpPr>
            <a:spLocks noChangeArrowheads="1"/>
          </p:cNvSpPr>
          <p:nvPr/>
        </p:nvSpPr>
        <p:spPr bwMode="auto">
          <a:xfrm>
            <a:off x="489426" y="99445"/>
            <a:ext cx="5697376" cy="774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ts val="300"/>
              </a:spcBef>
              <a:spcAft>
                <a:spcPts val="300"/>
              </a:spcAft>
              <a:buClrTx/>
              <a:buSzTx/>
              <a:buFontTx/>
              <a:buNone/>
              <a:tabLst/>
            </a:pPr>
            <a:r>
              <a:rPr kumimoji="0" lang="en-US" altLang="en-US" sz="1600" b="1"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Optics: </a:t>
            </a:r>
          </a:p>
          <a:p>
            <a:pPr marL="0" marR="0" lvl="0" indent="0" algn="l" defTabSz="914400" rtl="0" eaLnBrk="0" fontAlgn="base" latinLnBrk="0" hangingPunct="0">
              <a:lnSpc>
                <a:spcPct val="130000"/>
              </a:lnSpc>
              <a:spcBef>
                <a:spcPts val="300"/>
              </a:spcBef>
              <a:spcAft>
                <a:spcPts val="300"/>
              </a:spcAft>
              <a:buClrTx/>
              <a:buSzTx/>
              <a:buFontTx/>
              <a:buNone/>
              <a:tabLst/>
            </a:pPr>
            <a:r>
              <a:rPr kumimoji="0" lang="en-US" altLang="en-US" sz="1600" b="1"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Mirror </a:t>
            </a:r>
            <a:r>
              <a:rPr lang="en-US" altLang="en-US" sz="1600" b="1" dirty="0">
                <a:latin typeface="Century Gothic" panose="020B0502020202020204" pitchFamily="34" charset="0"/>
                <a:ea typeface="Times New Roman" panose="02020603050405020304" pitchFamily="18" charset="0"/>
                <a:cs typeface="Times New Roman" panose="02020603050405020304" pitchFamily="18" charset="0"/>
              </a:rPr>
              <a:t>Imaging</a:t>
            </a:r>
            <a:endParaRPr kumimoji="0" lang="en-US" altLang="en-US" sz="1600" b="0" i="0" u="none" strike="noStrike" cap="none" normalizeH="0" baseline="0" dirty="0">
              <a:ln>
                <a:noFill/>
              </a:ln>
              <a:solidFill>
                <a:schemeClr val="tx1"/>
              </a:solidFill>
              <a:effectLst/>
              <a:latin typeface="Century Gothic" panose="020B0502020202020204"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19E618C0-AD56-1F72-495C-11E925453FA9}"/>
              </a:ext>
            </a:extLst>
          </p:cNvPr>
          <p:cNvGrpSpPr/>
          <p:nvPr/>
        </p:nvGrpSpPr>
        <p:grpSpPr>
          <a:xfrm>
            <a:off x="3049801" y="276632"/>
            <a:ext cx="3570613" cy="2029928"/>
            <a:chOff x="4895333" y="261295"/>
            <a:chExt cx="3570613" cy="2029928"/>
          </a:xfrm>
        </p:grpSpPr>
        <p:pic>
          <p:nvPicPr>
            <p:cNvPr id="7" name="Picture 6">
              <a:extLst>
                <a:ext uri="{FF2B5EF4-FFF2-40B4-BE49-F238E27FC236}">
                  <a16:creationId xmlns:a16="http://schemas.microsoft.com/office/drawing/2014/main" id="{CBCB9828-E6B7-1983-25C7-1821891FFAE1}"/>
                </a:ext>
              </a:extLst>
            </p:cNvPr>
            <p:cNvPicPr>
              <a:picLocks noChangeAspect="1"/>
            </p:cNvPicPr>
            <p:nvPr/>
          </p:nvPicPr>
          <p:blipFill>
            <a:blip r:embed="rId2"/>
            <a:stretch>
              <a:fillRect/>
            </a:stretch>
          </p:blipFill>
          <p:spPr>
            <a:xfrm>
              <a:off x="4895333" y="261295"/>
              <a:ext cx="3570613" cy="2029928"/>
            </a:xfrm>
            <a:prstGeom prst="rect">
              <a:avLst/>
            </a:prstGeom>
          </p:spPr>
        </p:pic>
        <p:cxnSp>
          <p:nvCxnSpPr>
            <p:cNvPr id="14" name="Straight Arrow Connector 13">
              <a:extLst>
                <a:ext uri="{FF2B5EF4-FFF2-40B4-BE49-F238E27FC236}">
                  <a16:creationId xmlns:a16="http://schemas.microsoft.com/office/drawing/2014/main" id="{AFF64783-A9DF-0A17-C05C-4181B415F2C0}"/>
                </a:ext>
              </a:extLst>
            </p:cNvPr>
            <p:cNvCxnSpPr/>
            <p:nvPr/>
          </p:nvCxnSpPr>
          <p:spPr>
            <a:xfrm flipH="1">
              <a:off x="5192201" y="1257533"/>
              <a:ext cx="341906" cy="277893"/>
            </a:xfrm>
            <a:prstGeom prst="straightConnector1">
              <a:avLst/>
            </a:prstGeom>
            <a:ln>
              <a:solidFill>
                <a:srgbClr val="76B4B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62F986E-633D-9ACC-4B02-44FCF9007782}"/>
                </a:ext>
              </a:extLst>
            </p:cNvPr>
            <p:cNvCxnSpPr/>
            <p:nvPr/>
          </p:nvCxnSpPr>
          <p:spPr>
            <a:xfrm flipH="1">
              <a:off x="5296893" y="1754948"/>
              <a:ext cx="341906" cy="277893"/>
            </a:xfrm>
            <a:prstGeom prst="straightConnector1">
              <a:avLst/>
            </a:prstGeom>
            <a:ln>
              <a:solidFill>
                <a:srgbClr val="76B4B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EF4D077-D981-8843-03CC-EF5A88D97637}"/>
                </a:ext>
              </a:extLst>
            </p:cNvPr>
            <p:cNvCxnSpPr>
              <a:cxnSpLocks/>
            </p:cNvCxnSpPr>
            <p:nvPr/>
          </p:nvCxnSpPr>
          <p:spPr>
            <a:xfrm flipH="1">
              <a:off x="5209599" y="1239078"/>
              <a:ext cx="253117" cy="296348"/>
            </a:xfrm>
            <a:prstGeom prst="straightConnector1">
              <a:avLst/>
            </a:prstGeom>
            <a:ln>
              <a:solidFill>
                <a:srgbClr val="76B4B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20D831E-FE74-9494-D5AC-0E29B81ABA3D}"/>
                </a:ext>
              </a:extLst>
            </p:cNvPr>
            <p:cNvCxnSpPr>
              <a:cxnSpLocks/>
            </p:cNvCxnSpPr>
            <p:nvPr/>
          </p:nvCxnSpPr>
          <p:spPr>
            <a:xfrm flipH="1">
              <a:off x="5306509" y="1733382"/>
              <a:ext cx="253117" cy="296348"/>
            </a:xfrm>
            <a:prstGeom prst="straightConnector1">
              <a:avLst/>
            </a:prstGeom>
            <a:ln>
              <a:solidFill>
                <a:srgbClr val="76B4B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0EE78E1B-73B8-E42A-B63D-0C142EF3A575}"/>
                </a:ext>
              </a:extLst>
            </p:cNvPr>
            <p:cNvPicPr>
              <a:picLocks noChangeAspect="1"/>
            </p:cNvPicPr>
            <p:nvPr/>
          </p:nvPicPr>
          <p:blipFill>
            <a:blip r:embed="rId3"/>
            <a:stretch>
              <a:fillRect/>
            </a:stretch>
          </p:blipFill>
          <p:spPr>
            <a:xfrm>
              <a:off x="5569242" y="1599116"/>
              <a:ext cx="150452" cy="178345"/>
            </a:xfrm>
            <a:prstGeom prst="rect">
              <a:avLst/>
            </a:prstGeom>
          </p:spPr>
        </p:pic>
        <p:pic>
          <p:nvPicPr>
            <p:cNvPr id="21" name="Picture 20">
              <a:extLst>
                <a:ext uri="{FF2B5EF4-FFF2-40B4-BE49-F238E27FC236}">
                  <a16:creationId xmlns:a16="http://schemas.microsoft.com/office/drawing/2014/main" id="{489797F1-FA16-EF32-D656-D63263351FA2}"/>
                </a:ext>
              </a:extLst>
            </p:cNvPr>
            <p:cNvPicPr>
              <a:picLocks noChangeAspect="1"/>
            </p:cNvPicPr>
            <p:nvPr/>
          </p:nvPicPr>
          <p:blipFill>
            <a:blip r:embed="rId3"/>
            <a:stretch>
              <a:fillRect/>
            </a:stretch>
          </p:blipFill>
          <p:spPr>
            <a:xfrm>
              <a:off x="5462716" y="1141593"/>
              <a:ext cx="150452" cy="178345"/>
            </a:xfrm>
            <a:prstGeom prst="rect">
              <a:avLst/>
            </a:prstGeom>
          </p:spPr>
        </p:pic>
      </p:grpSp>
      <p:grpSp>
        <p:nvGrpSpPr>
          <p:cNvPr id="18451" name="Group 18450">
            <a:extLst>
              <a:ext uri="{FF2B5EF4-FFF2-40B4-BE49-F238E27FC236}">
                <a16:creationId xmlns:a16="http://schemas.microsoft.com/office/drawing/2014/main" id="{B39BB12C-824F-3345-7738-651C1C9FF8D1}"/>
              </a:ext>
            </a:extLst>
          </p:cNvPr>
          <p:cNvGrpSpPr/>
          <p:nvPr/>
        </p:nvGrpSpPr>
        <p:grpSpPr>
          <a:xfrm>
            <a:off x="691418" y="2615365"/>
            <a:ext cx="3691017" cy="2310943"/>
            <a:chOff x="691418" y="2615365"/>
            <a:chExt cx="3691017" cy="2310943"/>
          </a:xfrm>
        </p:grpSpPr>
        <p:pic>
          <p:nvPicPr>
            <p:cNvPr id="11" name="Picture 10">
              <a:extLst>
                <a:ext uri="{FF2B5EF4-FFF2-40B4-BE49-F238E27FC236}">
                  <a16:creationId xmlns:a16="http://schemas.microsoft.com/office/drawing/2014/main" id="{868320C3-4E10-88DF-F6A0-CC8C6F65E3DE}"/>
                </a:ext>
              </a:extLst>
            </p:cNvPr>
            <p:cNvPicPr>
              <a:picLocks noChangeAspect="1"/>
            </p:cNvPicPr>
            <p:nvPr/>
          </p:nvPicPr>
          <p:blipFill>
            <a:blip r:embed="rId4"/>
            <a:stretch>
              <a:fillRect/>
            </a:stretch>
          </p:blipFill>
          <p:spPr>
            <a:xfrm>
              <a:off x="691418" y="2720004"/>
              <a:ext cx="3691017" cy="2206304"/>
            </a:xfrm>
            <a:prstGeom prst="rect">
              <a:avLst/>
            </a:prstGeom>
          </p:spPr>
        </p:pic>
        <p:grpSp>
          <p:nvGrpSpPr>
            <p:cNvPr id="18438" name="Group 18437">
              <a:extLst>
                <a:ext uri="{FF2B5EF4-FFF2-40B4-BE49-F238E27FC236}">
                  <a16:creationId xmlns:a16="http://schemas.microsoft.com/office/drawing/2014/main" id="{386F4EB7-A802-C95A-F1E8-F8AF7EACFA86}"/>
                </a:ext>
              </a:extLst>
            </p:cNvPr>
            <p:cNvGrpSpPr/>
            <p:nvPr/>
          </p:nvGrpSpPr>
          <p:grpSpPr>
            <a:xfrm>
              <a:off x="1344706" y="2615365"/>
              <a:ext cx="460884" cy="477459"/>
              <a:chOff x="1391771" y="1748719"/>
              <a:chExt cx="460884" cy="477459"/>
            </a:xfrm>
          </p:grpSpPr>
          <p:pic>
            <p:nvPicPr>
              <p:cNvPr id="24" name="Picture 23">
                <a:extLst>
                  <a:ext uri="{FF2B5EF4-FFF2-40B4-BE49-F238E27FC236}">
                    <a16:creationId xmlns:a16="http://schemas.microsoft.com/office/drawing/2014/main" id="{59DC4D3E-CC70-6736-2AF0-19C6B7B208DF}"/>
                  </a:ext>
                </a:extLst>
              </p:cNvPr>
              <p:cNvPicPr>
                <a:picLocks noChangeAspect="1"/>
              </p:cNvPicPr>
              <p:nvPr/>
            </p:nvPicPr>
            <p:blipFill>
              <a:blip r:embed="rId3"/>
              <a:stretch>
                <a:fillRect/>
              </a:stretch>
            </p:blipFill>
            <p:spPr>
              <a:xfrm>
                <a:off x="1543936" y="1940972"/>
                <a:ext cx="150452" cy="178345"/>
              </a:xfrm>
              <a:prstGeom prst="rect">
                <a:avLst/>
              </a:prstGeom>
            </p:spPr>
          </p:pic>
          <p:cxnSp>
            <p:nvCxnSpPr>
              <p:cNvPr id="17" name="Straight Arrow Connector 16">
                <a:extLst>
                  <a:ext uri="{FF2B5EF4-FFF2-40B4-BE49-F238E27FC236}">
                    <a16:creationId xmlns:a16="http://schemas.microsoft.com/office/drawing/2014/main" id="{29E94D89-D60D-39F5-6DC6-A4067762EA9B}"/>
                  </a:ext>
                </a:extLst>
              </p:cNvPr>
              <p:cNvCxnSpPr>
                <a:cxnSpLocks/>
              </p:cNvCxnSpPr>
              <p:nvPr/>
            </p:nvCxnSpPr>
            <p:spPr>
              <a:xfrm flipH="1">
                <a:off x="1391771" y="2059628"/>
                <a:ext cx="152165" cy="16655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D4E05C3-CEE3-F929-E042-81F3F13D2A56}"/>
                  </a:ext>
                </a:extLst>
              </p:cNvPr>
              <p:cNvCxnSpPr>
                <a:cxnSpLocks/>
              </p:cNvCxnSpPr>
              <p:nvPr/>
            </p:nvCxnSpPr>
            <p:spPr>
              <a:xfrm>
                <a:off x="1686573" y="2047803"/>
                <a:ext cx="166082" cy="94532"/>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9F0383E-6DA6-D92F-8E51-9F8CE60ED92F}"/>
                  </a:ext>
                </a:extLst>
              </p:cNvPr>
              <p:cNvCxnSpPr>
                <a:cxnSpLocks/>
              </p:cNvCxnSpPr>
              <p:nvPr/>
            </p:nvCxnSpPr>
            <p:spPr>
              <a:xfrm flipV="1">
                <a:off x="1671691" y="1748719"/>
                <a:ext cx="97923" cy="214138"/>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8433" name="Straight Arrow Connector 18432">
                <a:extLst>
                  <a:ext uri="{FF2B5EF4-FFF2-40B4-BE49-F238E27FC236}">
                    <a16:creationId xmlns:a16="http://schemas.microsoft.com/office/drawing/2014/main" id="{A39B8C30-5E42-8E33-018D-8891F01BAA7B}"/>
                  </a:ext>
                </a:extLst>
              </p:cNvPr>
              <p:cNvCxnSpPr>
                <a:cxnSpLocks/>
              </p:cNvCxnSpPr>
              <p:nvPr/>
            </p:nvCxnSpPr>
            <p:spPr>
              <a:xfrm flipH="1" flipV="1">
                <a:off x="1425334" y="1792798"/>
                <a:ext cx="112290" cy="14817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8450" name="Group 18449">
            <a:extLst>
              <a:ext uri="{FF2B5EF4-FFF2-40B4-BE49-F238E27FC236}">
                <a16:creationId xmlns:a16="http://schemas.microsoft.com/office/drawing/2014/main" id="{333EA484-C088-E372-7875-BC7F91906138}"/>
              </a:ext>
            </a:extLst>
          </p:cNvPr>
          <p:cNvGrpSpPr/>
          <p:nvPr/>
        </p:nvGrpSpPr>
        <p:grpSpPr>
          <a:xfrm>
            <a:off x="5062896" y="2836941"/>
            <a:ext cx="3450369" cy="1974405"/>
            <a:chOff x="5062896" y="2836941"/>
            <a:chExt cx="3450369" cy="1974405"/>
          </a:xfrm>
        </p:grpSpPr>
        <p:pic>
          <p:nvPicPr>
            <p:cNvPr id="13" name="Picture 12">
              <a:extLst>
                <a:ext uri="{FF2B5EF4-FFF2-40B4-BE49-F238E27FC236}">
                  <a16:creationId xmlns:a16="http://schemas.microsoft.com/office/drawing/2014/main" id="{1F707BCB-2EFE-1F0B-BAD7-7923573677FF}"/>
                </a:ext>
              </a:extLst>
            </p:cNvPr>
            <p:cNvPicPr>
              <a:picLocks noChangeAspect="1"/>
            </p:cNvPicPr>
            <p:nvPr/>
          </p:nvPicPr>
          <p:blipFill>
            <a:blip r:embed="rId5"/>
            <a:stretch>
              <a:fillRect/>
            </a:stretch>
          </p:blipFill>
          <p:spPr>
            <a:xfrm>
              <a:off x="5062896" y="2836941"/>
              <a:ext cx="3450369" cy="1974405"/>
            </a:xfrm>
            <a:prstGeom prst="rect">
              <a:avLst/>
            </a:prstGeom>
          </p:spPr>
        </p:pic>
        <p:grpSp>
          <p:nvGrpSpPr>
            <p:cNvPr id="18440" name="Group 18439">
              <a:extLst>
                <a:ext uri="{FF2B5EF4-FFF2-40B4-BE49-F238E27FC236}">
                  <a16:creationId xmlns:a16="http://schemas.microsoft.com/office/drawing/2014/main" id="{FFF19561-83E2-AEB2-8AE6-9E7B0F1299D1}"/>
                </a:ext>
              </a:extLst>
            </p:cNvPr>
            <p:cNvGrpSpPr/>
            <p:nvPr/>
          </p:nvGrpSpPr>
          <p:grpSpPr>
            <a:xfrm>
              <a:off x="5473545" y="3204717"/>
              <a:ext cx="460884" cy="312839"/>
              <a:chOff x="1385669" y="1866647"/>
              <a:chExt cx="460884" cy="312839"/>
            </a:xfrm>
          </p:grpSpPr>
          <p:pic>
            <p:nvPicPr>
              <p:cNvPr id="18441" name="Picture 18440">
                <a:extLst>
                  <a:ext uri="{FF2B5EF4-FFF2-40B4-BE49-F238E27FC236}">
                    <a16:creationId xmlns:a16="http://schemas.microsoft.com/office/drawing/2014/main" id="{9BD11E2A-C569-28C2-16CF-5AA152C54FB7}"/>
                  </a:ext>
                </a:extLst>
              </p:cNvPr>
              <p:cNvPicPr>
                <a:picLocks noChangeAspect="1"/>
              </p:cNvPicPr>
              <p:nvPr/>
            </p:nvPicPr>
            <p:blipFill>
              <a:blip r:embed="rId3"/>
              <a:stretch>
                <a:fillRect/>
              </a:stretch>
            </p:blipFill>
            <p:spPr>
              <a:xfrm>
                <a:off x="1543936" y="1940972"/>
                <a:ext cx="150452" cy="178345"/>
              </a:xfrm>
              <a:prstGeom prst="rect">
                <a:avLst/>
              </a:prstGeom>
            </p:spPr>
          </p:pic>
          <p:cxnSp>
            <p:nvCxnSpPr>
              <p:cNvPr id="18442" name="Straight Arrow Connector 18441">
                <a:extLst>
                  <a:ext uri="{FF2B5EF4-FFF2-40B4-BE49-F238E27FC236}">
                    <a16:creationId xmlns:a16="http://schemas.microsoft.com/office/drawing/2014/main" id="{0A57921A-C8D7-947A-2152-6386B2666DCD}"/>
                  </a:ext>
                </a:extLst>
              </p:cNvPr>
              <p:cNvCxnSpPr>
                <a:cxnSpLocks/>
              </p:cNvCxnSpPr>
              <p:nvPr/>
            </p:nvCxnSpPr>
            <p:spPr>
              <a:xfrm flipH="1">
                <a:off x="1481227" y="2050944"/>
                <a:ext cx="71206" cy="128542"/>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8443" name="Straight Arrow Connector 18442">
                <a:extLst>
                  <a:ext uri="{FF2B5EF4-FFF2-40B4-BE49-F238E27FC236}">
                    <a16:creationId xmlns:a16="http://schemas.microsoft.com/office/drawing/2014/main" id="{4FAFF784-B0EE-6AB4-6A9E-7FFC1EBBF13A}"/>
                  </a:ext>
                </a:extLst>
              </p:cNvPr>
              <p:cNvCxnSpPr>
                <a:cxnSpLocks/>
              </p:cNvCxnSpPr>
              <p:nvPr/>
            </p:nvCxnSpPr>
            <p:spPr>
              <a:xfrm>
                <a:off x="1686573" y="2047803"/>
                <a:ext cx="159980" cy="48408"/>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8444" name="Straight Arrow Connector 18443">
                <a:extLst>
                  <a:ext uri="{FF2B5EF4-FFF2-40B4-BE49-F238E27FC236}">
                    <a16:creationId xmlns:a16="http://schemas.microsoft.com/office/drawing/2014/main" id="{B2C006D5-733B-FC3F-3D90-53B1D7B0CB5A}"/>
                  </a:ext>
                </a:extLst>
              </p:cNvPr>
              <p:cNvCxnSpPr>
                <a:cxnSpLocks/>
              </p:cNvCxnSpPr>
              <p:nvPr/>
            </p:nvCxnSpPr>
            <p:spPr>
              <a:xfrm flipV="1">
                <a:off x="1671691" y="1866647"/>
                <a:ext cx="52869" cy="9621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8445" name="Straight Arrow Connector 18444">
                <a:extLst>
                  <a:ext uri="{FF2B5EF4-FFF2-40B4-BE49-F238E27FC236}">
                    <a16:creationId xmlns:a16="http://schemas.microsoft.com/office/drawing/2014/main" id="{9E608F6C-45A2-8896-8F50-01E50CCC6523}"/>
                  </a:ext>
                </a:extLst>
              </p:cNvPr>
              <p:cNvCxnSpPr>
                <a:cxnSpLocks/>
              </p:cNvCxnSpPr>
              <p:nvPr/>
            </p:nvCxnSpPr>
            <p:spPr>
              <a:xfrm flipH="1" flipV="1">
                <a:off x="1385669" y="1866647"/>
                <a:ext cx="151955" cy="74325"/>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18452" name="Straight Arrow Connector 18451">
            <a:extLst>
              <a:ext uri="{FF2B5EF4-FFF2-40B4-BE49-F238E27FC236}">
                <a16:creationId xmlns:a16="http://schemas.microsoft.com/office/drawing/2014/main" id="{574A8C63-D200-57EC-D6AE-CA6E058F802C}"/>
              </a:ext>
            </a:extLst>
          </p:cNvPr>
          <p:cNvCxnSpPr>
            <a:cxnSpLocks/>
          </p:cNvCxnSpPr>
          <p:nvPr/>
        </p:nvCxnSpPr>
        <p:spPr>
          <a:xfrm>
            <a:off x="3753294" y="1242900"/>
            <a:ext cx="102665" cy="83104"/>
          </a:xfrm>
          <a:prstGeom prst="straightConnector1">
            <a:avLst/>
          </a:prstGeom>
          <a:ln>
            <a:solidFill>
              <a:srgbClr val="76B4B1"/>
            </a:solidFill>
            <a:tailEnd type="triangle"/>
          </a:ln>
        </p:spPr>
        <p:style>
          <a:lnRef idx="1">
            <a:schemeClr val="accent1"/>
          </a:lnRef>
          <a:fillRef idx="0">
            <a:schemeClr val="accent1"/>
          </a:fillRef>
          <a:effectRef idx="0">
            <a:schemeClr val="accent1"/>
          </a:effectRef>
          <a:fontRef idx="minor">
            <a:schemeClr val="tx1"/>
          </a:fontRef>
        </p:style>
      </p:cxnSp>
      <p:cxnSp>
        <p:nvCxnSpPr>
          <p:cNvPr id="18457" name="Straight Arrow Connector 18456">
            <a:extLst>
              <a:ext uri="{FF2B5EF4-FFF2-40B4-BE49-F238E27FC236}">
                <a16:creationId xmlns:a16="http://schemas.microsoft.com/office/drawing/2014/main" id="{2CB733EF-CB21-7BBA-A316-480020C8A947}"/>
              </a:ext>
            </a:extLst>
          </p:cNvPr>
          <p:cNvCxnSpPr>
            <a:cxnSpLocks/>
          </p:cNvCxnSpPr>
          <p:nvPr/>
        </p:nvCxnSpPr>
        <p:spPr>
          <a:xfrm flipH="1">
            <a:off x="3481074" y="1181459"/>
            <a:ext cx="159694" cy="0"/>
          </a:xfrm>
          <a:prstGeom prst="straightConnector1">
            <a:avLst/>
          </a:prstGeom>
          <a:ln>
            <a:solidFill>
              <a:srgbClr val="76B4B1"/>
            </a:solidFill>
            <a:tailEnd type="triangle"/>
          </a:ln>
        </p:spPr>
        <p:style>
          <a:lnRef idx="1">
            <a:schemeClr val="accent1"/>
          </a:lnRef>
          <a:fillRef idx="0">
            <a:schemeClr val="accent1"/>
          </a:fillRef>
          <a:effectRef idx="0">
            <a:schemeClr val="accent1"/>
          </a:effectRef>
          <a:fontRef idx="minor">
            <a:schemeClr val="tx1"/>
          </a:fontRef>
        </p:style>
      </p:cxnSp>
      <p:cxnSp>
        <p:nvCxnSpPr>
          <p:cNvPr id="18462" name="Straight Arrow Connector 18461">
            <a:extLst>
              <a:ext uri="{FF2B5EF4-FFF2-40B4-BE49-F238E27FC236}">
                <a16:creationId xmlns:a16="http://schemas.microsoft.com/office/drawing/2014/main" id="{CA43F943-2E3E-EC46-1C07-8F6C29587849}"/>
              </a:ext>
            </a:extLst>
          </p:cNvPr>
          <p:cNvCxnSpPr>
            <a:cxnSpLocks/>
          </p:cNvCxnSpPr>
          <p:nvPr/>
        </p:nvCxnSpPr>
        <p:spPr>
          <a:xfrm>
            <a:off x="3839929" y="1675829"/>
            <a:ext cx="102665" cy="83104"/>
          </a:xfrm>
          <a:prstGeom prst="straightConnector1">
            <a:avLst/>
          </a:prstGeom>
          <a:ln>
            <a:solidFill>
              <a:srgbClr val="76B4B1"/>
            </a:solidFill>
            <a:tailEnd type="triangle"/>
          </a:ln>
        </p:spPr>
        <p:style>
          <a:lnRef idx="1">
            <a:schemeClr val="accent1"/>
          </a:lnRef>
          <a:fillRef idx="0">
            <a:schemeClr val="accent1"/>
          </a:fillRef>
          <a:effectRef idx="0">
            <a:schemeClr val="accent1"/>
          </a:effectRef>
          <a:fontRef idx="minor">
            <a:schemeClr val="tx1"/>
          </a:fontRef>
        </p:style>
      </p:cxnSp>
      <p:cxnSp>
        <p:nvCxnSpPr>
          <p:cNvPr id="18463" name="Straight Arrow Connector 18462">
            <a:extLst>
              <a:ext uri="{FF2B5EF4-FFF2-40B4-BE49-F238E27FC236}">
                <a16:creationId xmlns:a16="http://schemas.microsoft.com/office/drawing/2014/main" id="{5AF1E993-3DDD-4104-FFB8-6283203CCDC6}"/>
              </a:ext>
            </a:extLst>
          </p:cNvPr>
          <p:cNvCxnSpPr>
            <a:cxnSpLocks/>
          </p:cNvCxnSpPr>
          <p:nvPr/>
        </p:nvCxnSpPr>
        <p:spPr>
          <a:xfrm flipH="1">
            <a:off x="3593600" y="1649545"/>
            <a:ext cx="159694" cy="0"/>
          </a:xfrm>
          <a:prstGeom prst="straightConnector1">
            <a:avLst/>
          </a:prstGeom>
          <a:ln>
            <a:solidFill>
              <a:srgbClr val="76B4B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9780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txBox="1"/>
          <p:nvPr/>
        </p:nvSpPr>
        <p:spPr>
          <a:xfrm>
            <a:off x="244293" y="148292"/>
            <a:ext cx="3281689" cy="64834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1400" b="1" dirty="0">
                <a:solidFill>
                  <a:schemeClr val="dk1"/>
                </a:solidFill>
                <a:latin typeface="Century Gothic" panose="020B0502020202020204" pitchFamily="34" charset="0"/>
                <a:ea typeface="Calibri"/>
                <a:cs typeface="Calibri"/>
                <a:sym typeface="Calibri"/>
              </a:rPr>
              <a:t>Ideal Situation:</a:t>
            </a:r>
          </a:p>
          <a:p>
            <a:pPr marL="285750" marR="0" lvl="0" indent="-285750" algn="l" rtl="0">
              <a:spcBef>
                <a:spcPts val="0"/>
              </a:spcBef>
              <a:spcAft>
                <a:spcPts val="0"/>
              </a:spcAft>
              <a:buFont typeface="Arial" panose="020B0604020202020204" pitchFamily="34" charset="0"/>
              <a:buChar char="•"/>
            </a:pPr>
            <a:r>
              <a:rPr lang="en-US" sz="1400" b="1" dirty="0">
                <a:solidFill>
                  <a:schemeClr val="dk1"/>
                </a:solidFill>
                <a:latin typeface="Century Gothic" panose="020B0502020202020204" pitchFamily="34" charset="0"/>
                <a:ea typeface="Calibri"/>
                <a:cs typeface="Calibri"/>
                <a:sym typeface="Calibri"/>
              </a:rPr>
              <a:t>Laser: Perfect Collimation</a:t>
            </a:r>
          </a:p>
          <a:p>
            <a:pPr marL="285750" marR="0" lvl="0" indent="-285750" algn="l" rtl="0">
              <a:spcBef>
                <a:spcPts val="0"/>
              </a:spcBef>
              <a:spcAft>
                <a:spcPts val="0"/>
              </a:spcAft>
              <a:buFont typeface="Arial" panose="020B0604020202020204" pitchFamily="34" charset="0"/>
              <a:buChar char="•"/>
            </a:pPr>
            <a:r>
              <a:rPr lang="en-US" b="1" dirty="0">
                <a:solidFill>
                  <a:schemeClr val="dk1"/>
                </a:solidFill>
                <a:latin typeface="Century Gothic" panose="020B0502020202020204" pitchFamily="34" charset="0"/>
                <a:ea typeface="Calibri"/>
                <a:cs typeface="Calibri"/>
                <a:sym typeface="Calibri"/>
              </a:rPr>
              <a:t>Lens: Focus to Point</a:t>
            </a:r>
          </a:p>
          <a:p>
            <a:pPr marL="285750" marR="0" lvl="0" indent="-285750" algn="l" rtl="0">
              <a:spcBef>
                <a:spcPts val="0"/>
              </a:spcBef>
              <a:spcAft>
                <a:spcPts val="0"/>
              </a:spcAft>
              <a:buFont typeface="Arial" panose="020B0604020202020204" pitchFamily="34" charset="0"/>
              <a:buChar char="•"/>
            </a:pPr>
            <a:endParaRPr lang="en-US" b="1" dirty="0">
              <a:solidFill>
                <a:schemeClr val="dk1"/>
              </a:solidFill>
              <a:latin typeface="Century Gothic" panose="020B0502020202020204" pitchFamily="34" charset="0"/>
              <a:ea typeface="Calibri"/>
              <a:cs typeface="Calibri"/>
              <a:sym typeface="Calibri"/>
            </a:endParaRPr>
          </a:p>
          <a:p>
            <a:pPr marR="0" lvl="0" algn="l" rtl="0">
              <a:spcBef>
                <a:spcPts val="0"/>
              </a:spcBef>
              <a:spcAft>
                <a:spcPts val="0"/>
              </a:spcAft>
            </a:pPr>
            <a:r>
              <a:rPr lang="en-US" sz="1400" b="1" dirty="0">
                <a:solidFill>
                  <a:schemeClr val="dk1"/>
                </a:solidFill>
                <a:latin typeface="Century Gothic" panose="020B0502020202020204" pitchFamily="34" charset="0"/>
                <a:ea typeface="Calibri"/>
                <a:cs typeface="Calibri"/>
                <a:sym typeface="Calibri"/>
              </a:rPr>
              <a:t>“Geometric Optics”</a:t>
            </a:r>
          </a:p>
          <a:p>
            <a:pPr marL="0" marR="0" lvl="0" indent="0" algn="l" rtl="0">
              <a:spcBef>
                <a:spcPts val="0"/>
              </a:spcBef>
              <a:spcAft>
                <a:spcPts val="0"/>
              </a:spcAft>
              <a:buNone/>
            </a:pPr>
            <a:endParaRPr sz="1100" dirty="0">
              <a:latin typeface="Century Gothic" panose="020B0502020202020204" pitchFamily="34" charset="0"/>
            </a:endParaRPr>
          </a:p>
          <a:p>
            <a:pPr marL="0" marR="0" lvl="0" indent="0" algn="l" rtl="0">
              <a:spcBef>
                <a:spcPts val="0"/>
              </a:spcBef>
              <a:spcAft>
                <a:spcPts val="0"/>
              </a:spcAft>
              <a:buNone/>
            </a:pPr>
            <a:endParaRPr lang="en-US" sz="1400" dirty="0">
              <a:solidFill>
                <a:schemeClr val="dk1"/>
              </a:solidFill>
              <a:latin typeface="Century Gothic" panose="020B0502020202020204" pitchFamily="34" charset="0"/>
              <a:ea typeface="Calibri"/>
              <a:cs typeface="Calibri"/>
              <a:sym typeface="Calibri"/>
            </a:endParaRPr>
          </a:p>
          <a:p>
            <a:pPr marL="0" marR="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pic>
        <p:nvPicPr>
          <p:cNvPr id="11268" name="Picture 4" descr="Convex &amp; Concave Lenses - Pass My Exams: Easy exam revision notes for GSCE  Physics&lt;">
            <a:extLst>
              <a:ext uri="{FF2B5EF4-FFF2-40B4-BE49-F238E27FC236}">
                <a16:creationId xmlns:a16="http://schemas.microsoft.com/office/drawing/2014/main" id="{082EC95F-E6DA-2669-F342-AA9180C749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094" y="1642781"/>
            <a:ext cx="4055269" cy="3011038"/>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94E57F6E-C13E-2528-7E7C-679FF6A874DB}"/>
              </a:ext>
            </a:extLst>
          </p:cNvPr>
          <p:cNvGrpSpPr/>
          <p:nvPr/>
        </p:nvGrpSpPr>
        <p:grpSpPr>
          <a:xfrm>
            <a:off x="585497" y="370313"/>
            <a:ext cx="4503234" cy="4500873"/>
            <a:chOff x="674243" y="287186"/>
            <a:chExt cx="4503234" cy="4500873"/>
          </a:xfrm>
        </p:grpSpPr>
        <p:cxnSp>
          <p:nvCxnSpPr>
            <p:cNvPr id="9" name="Straight Connector 8">
              <a:extLst>
                <a:ext uri="{FF2B5EF4-FFF2-40B4-BE49-F238E27FC236}">
                  <a16:creationId xmlns:a16="http://schemas.microsoft.com/office/drawing/2014/main" id="{B8976417-FE87-32E0-1F6C-D74C123E0B5F}"/>
                </a:ext>
              </a:extLst>
            </p:cNvPr>
            <p:cNvCxnSpPr>
              <a:cxnSpLocks/>
            </p:cNvCxnSpPr>
            <p:nvPr/>
          </p:nvCxnSpPr>
          <p:spPr>
            <a:xfrm flipV="1">
              <a:off x="3144935" y="287186"/>
              <a:ext cx="2003560" cy="2151619"/>
            </a:xfrm>
            <a:prstGeom prst="line">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627DA2B-CB1B-F94B-A5F5-D5B70F55ACBD}"/>
                </a:ext>
              </a:extLst>
            </p:cNvPr>
            <p:cNvCxnSpPr>
              <a:cxnSpLocks/>
            </p:cNvCxnSpPr>
            <p:nvPr/>
          </p:nvCxnSpPr>
          <p:spPr>
            <a:xfrm flipV="1">
              <a:off x="3173917" y="307967"/>
              <a:ext cx="2003560" cy="2151619"/>
            </a:xfrm>
            <a:prstGeom prst="line">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1270" name="Picture 6" descr="Powerful 10 Miles Range 532nm Green Laser Pointer Pen Visible Beam Lazer  Light - Walmart.com">
              <a:extLst>
                <a:ext uri="{FF2B5EF4-FFF2-40B4-BE49-F238E27FC236}">
                  <a16:creationId xmlns:a16="http://schemas.microsoft.com/office/drawing/2014/main" id="{7F81FD1D-7C34-0A57-1306-AADACAEF2A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243" y="1616287"/>
              <a:ext cx="3171772" cy="3171772"/>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Shape 330">
            <a:extLst>
              <a:ext uri="{FF2B5EF4-FFF2-40B4-BE49-F238E27FC236}">
                <a16:creationId xmlns:a16="http://schemas.microsoft.com/office/drawing/2014/main" id="{B11AEC82-F19E-640A-84FD-46FE042B0C3C}"/>
              </a:ext>
            </a:extLst>
          </p:cNvPr>
          <p:cNvSpPr txBox="1"/>
          <p:nvPr/>
        </p:nvSpPr>
        <p:spPr>
          <a:xfrm>
            <a:off x="5059749" y="502284"/>
            <a:ext cx="2227236" cy="64834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1400" dirty="0">
                <a:solidFill>
                  <a:schemeClr val="dk1"/>
                </a:solidFill>
                <a:latin typeface="Century Gothic" panose="020B0502020202020204" pitchFamily="34" charset="0"/>
                <a:ea typeface="Calibri"/>
                <a:cs typeface="Calibri"/>
                <a:sym typeface="Calibri"/>
              </a:rPr>
              <a:t>NO Divergence.  Perfectly Collimated.</a:t>
            </a:r>
          </a:p>
          <a:p>
            <a:pPr marL="0" marR="0" lvl="0" indent="0" algn="l" rtl="0">
              <a:spcBef>
                <a:spcPts val="0"/>
              </a:spcBef>
              <a:spcAft>
                <a:spcPts val="0"/>
              </a:spcAft>
              <a:buNone/>
            </a:pPr>
            <a:endParaRPr sz="1100" dirty="0">
              <a:latin typeface="Century Gothic" panose="020B0502020202020204" pitchFamily="34" charset="0"/>
            </a:endParaRPr>
          </a:p>
          <a:p>
            <a:pPr marL="0" marR="0" lvl="0" indent="0" algn="l" rtl="0">
              <a:spcBef>
                <a:spcPts val="0"/>
              </a:spcBef>
              <a:spcAft>
                <a:spcPts val="0"/>
              </a:spcAft>
              <a:buNone/>
            </a:pPr>
            <a:endParaRPr lang="en-US" sz="1400" dirty="0">
              <a:solidFill>
                <a:schemeClr val="dk1"/>
              </a:solidFill>
              <a:latin typeface="Century Gothic" panose="020B0502020202020204" pitchFamily="34" charset="0"/>
              <a:ea typeface="Calibri"/>
              <a:cs typeface="Calibri"/>
              <a:sym typeface="Calibri"/>
            </a:endParaRPr>
          </a:p>
          <a:p>
            <a:pPr marL="0" marR="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15" name="Shape 330">
            <a:extLst>
              <a:ext uri="{FF2B5EF4-FFF2-40B4-BE49-F238E27FC236}">
                <a16:creationId xmlns:a16="http://schemas.microsoft.com/office/drawing/2014/main" id="{F823E437-6F7B-658F-E165-07789C4B5797}"/>
              </a:ext>
            </a:extLst>
          </p:cNvPr>
          <p:cNvSpPr txBox="1"/>
          <p:nvPr/>
        </p:nvSpPr>
        <p:spPr>
          <a:xfrm>
            <a:off x="6847190" y="1831469"/>
            <a:ext cx="2227236" cy="64834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1400" dirty="0">
                <a:solidFill>
                  <a:schemeClr val="dk1"/>
                </a:solidFill>
                <a:latin typeface="Century Gothic" panose="020B0502020202020204" pitchFamily="34" charset="0"/>
                <a:ea typeface="Calibri"/>
                <a:cs typeface="Calibri"/>
                <a:sym typeface="Calibri"/>
              </a:rPr>
              <a:t>Infinitely Small Spot</a:t>
            </a:r>
          </a:p>
          <a:p>
            <a:pPr marL="0" marR="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cxnSp>
        <p:nvCxnSpPr>
          <p:cNvPr id="17" name="Straight Arrow Connector 16">
            <a:extLst>
              <a:ext uri="{FF2B5EF4-FFF2-40B4-BE49-F238E27FC236}">
                <a16:creationId xmlns:a16="http://schemas.microsoft.com/office/drawing/2014/main" id="{8AAB4804-C9D2-68F6-1FCD-4E762817B611}"/>
              </a:ext>
            </a:extLst>
          </p:cNvPr>
          <p:cNvCxnSpPr>
            <a:cxnSpLocks/>
          </p:cNvCxnSpPr>
          <p:nvPr/>
        </p:nvCxnSpPr>
        <p:spPr>
          <a:xfrm>
            <a:off x="6916764" y="2067339"/>
            <a:ext cx="671641" cy="8249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D83373B-F2DF-1E19-CFE2-17B2FACB7BB0}"/>
              </a:ext>
            </a:extLst>
          </p:cNvPr>
          <p:cNvCxnSpPr>
            <a:cxnSpLocks/>
          </p:cNvCxnSpPr>
          <p:nvPr/>
        </p:nvCxnSpPr>
        <p:spPr>
          <a:xfrm flipH="1">
            <a:off x="4514036" y="935564"/>
            <a:ext cx="545713" cy="215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077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txBox="1"/>
          <p:nvPr/>
        </p:nvSpPr>
        <p:spPr>
          <a:xfrm>
            <a:off x="244293" y="148292"/>
            <a:ext cx="2311871" cy="62063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b="1" dirty="0">
                <a:solidFill>
                  <a:schemeClr val="dk1"/>
                </a:solidFill>
                <a:latin typeface="Century Gothic" panose="020B0502020202020204" pitchFamily="34" charset="0"/>
                <a:ea typeface="Calibri"/>
                <a:cs typeface="Calibri"/>
                <a:sym typeface="Calibri"/>
              </a:rPr>
              <a:t>Ideal Situation</a:t>
            </a:r>
            <a:endParaRPr b="1" dirty="0">
              <a:latin typeface="Century Gothic" panose="020B0502020202020204" pitchFamily="34" charset="0"/>
            </a:endParaRPr>
          </a:p>
          <a:p>
            <a:pPr marL="0" marR="0" lvl="0" indent="0" algn="l" rtl="0">
              <a:spcBef>
                <a:spcPts val="0"/>
              </a:spcBef>
              <a:spcAft>
                <a:spcPts val="0"/>
              </a:spcAft>
              <a:buNone/>
            </a:pPr>
            <a:endParaRPr lang="en-US" sz="1400" dirty="0">
              <a:solidFill>
                <a:schemeClr val="dk1"/>
              </a:solidFill>
              <a:latin typeface="Century Gothic" panose="020B0502020202020204" pitchFamily="34" charset="0"/>
              <a:ea typeface="Calibri"/>
              <a:cs typeface="Calibri"/>
              <a:sym typeface="Calibri"/>
            </a:endParaRPr>
          </a:p>
          <a:p>
            <a:pPr marL="0" marR="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grpSp>
        <p:nvGrpSpPr>
          <p:cNvPr id="350" name="Group 349">
            <a:extLst>
              <a:ext uri="{FF2B5EF4-FFF2-40B4-BE49-F238E27FC236}">
                <a16:creationId xmlns:a16="http://schemas.microsoft.com/office/drawing/2014/main" id="{35968892-D9A8-F572-1C92-E34711D958A0}"/>
              </a:ext>
            </a:extLst>
          </p:cNvPr>
          <p:cNvGrpSpPr/>
          <p:nvPr/>
        </p:nvGrpSpPr>
        <p:grpSpPr>
          <a:xfrm>
            <a:off x="1127118" y="1317843"/>
            <a:ext cx="7363626" cy="821108"/>
            <a:chOff x="974718" y="1837390"/>
            <a:chExt cx="7363626" cy="821108"/>
          </a:xfrm>
        </p:grpSpPr>
        <p:sp>
          <p:nvSpPr>
            <p:cNvPr id="25" name="Rectangle 24">
              <a:extLst>
                <a:ext uri="{FF2B5EF4-FFF2-40B4-BE49-F238E27FC236}">
                  <a16:creationId xmlns:a16="http://schemas.microsoft.com/office/drawing/2014/main" id="{AE4F4221-C889-2C69-6C5F-211A125B219A}"/>
                </a:ext>
              </a:extLst>
            </p:cNvPr>
            <p:cNvSpPr/>
            <p:nvPr/>
          </p:nvSpPr>
          <p:spPr>
            <a:xfrm rot="10800000" flipH="1">
              <a:off x="1783824" y="2127396"/>
              <a:ext cx="313339" cy="304703"/>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6" name="TextBox 25">
              <a:extLst>
                <a:ext uri="{FF2B5EF4-FFF2-40B4-BE49-F238E27FC236}">
                  <a16:creationId xmlns:a16="http://schemas.microsoft.com/office/drawing/2014/main" id="{C6C1AB8B-540A-DDBF-9321-04327F404DDE}"/>
                </a:ext>
              </a:extLst>
            </p:cNvPr>
            <p:cNvSpPr txBox="1"/>
            <p:nvPr/>
          </p:nvSpPr>
          <p:spPr>
            <a:xfrm flipH="1">
              <a:off x="1716035" y="2141249"/>
              <a:ext cx="505934" cy="276999"/>
            </a:xfrm>
            <a:prstGeom prst="rect">
              <a:avLst/>
            </a:prstGeom>
            <a:noFill/>
          </p:spPr>
          <p:txBody>
            <a:bodyPr wrap="square" rtlCol="0">
              <a:spAutoFit/>
            </a:bodyPr>
            <a:lstStyle/>
            <a:p>
              <a:endParaRPr lang="en-US" sz="1200" dirty="0"/>
            </a:p>
          </p:txBody>
        </p:sp>
        <p:sp>
          <p:nvSpPr>
            <p:cNvPr id="27" name="Rectangle 26">
              <a:extLst>
                <a:ext uri="{FF2B5EF4-FFF2-40B4-BE49-F238E27FC236}">
                  <a16:creationId xmlns:a16="http://schemas.microsoft.com/office/drawing/2014/main" id="{184C82FD-7B73-8015-D1EA-1DF8348F4272}"/>
                </a:ext>
              </a:extLst>
            </p:cNvPr>
            <p:cNvSpPr/>
            <p:nvPr/>
          </p:nvSpPr>
          <p:spPr>
            <a:xfrm flipH="1">
              <a:off x="974718" y="1837390"/>
              <a:ext cx="812209" cy="82110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8" name="TextBox 27">
              <a:extLst>
                <a:ext uri="{FF2B5EF4-FFF2-40B4-BE49-F238E27FC236}">
                  <a16:creationId xmlns:a16="http://schemas.microsoft.com/office/drawing/2014/main" id="{8CCA8344-FB7A-AFAD-5424-808BF91AB7A0}"/>
                </a:ext>
              </a:extLst>
            </p:cNvPr>
            <p:cNvSpPr txBox="1"/>
            <p:nvPr/>
          </p:nvSpPr>
          <p:spPr>
            <a:xfrm flipH="1">
              <a:off x="1309960" y="2143701"/>
              <a:ext cx="947725" cy="276999"/>
            </a:xfrm>
            <a:prstGeom prst="rect">
              <a:avLst/>
            </a:prstGeom>
            <a:noFill/>
          </p:spPr>
          <p:txBody>
            <a:bodyPr wrap="square" rtlCol="0">
              <a:spAutoFit/>
            </a:bodyPr>
            <a:lstStyle/>
            <a:p>
              <a:r>
                <a:rPr lang="en-US" sz="1200" dirty="0"/>
                <a:t>#1</a:t>
              </a:r>
            </a:p>
          </p:txBody>
        </p:sp>
        <p:sp>
          <p:nvSpPr>
            <p:cNvPr id="29" name="TextBox 28">
              <a:extLst>
                <a:ext uri="{FF2B5EF4-FFF2-40B4-BE49-F238E27FC236}">
                  <a16:creationId xmlns:a16="http://schemas.microsoft.com/office/drawing/2014/main" id="{884F34BC-1F90-2A7A-7ABD-B68A321A8A90}"/>
                </a:ext>
              </a:extLst>
            </p:cNvPr>
            <p:cNvSpPr txBox="1"/>
            <p:nvPr/>
          </p:nvSpPr>
          <p:spPr>
            <a:xfrm>
              <a:off x="6838166" y="2141249"/>
              <a:ext cx="505934" cy="276999"/>
            </a:xfrm>
            <a:prstGeom prst="rect">
              <a:avLst/>
            </a:prstGeom>
            <a:noFill/>
          </p:spPr>
          <p:txBody>
            <a:bodyPr wrap="square" rtlCol="0">
              <a:spAutoFit/>
            </a:bodyPr>
            <a:lstStyle/>
            <a:p>
              <a:endParaRPr lang="en-US" sz="1200" dirty="0"/>
            </a:p>
          </p:txBody>
        </p:sp>
        <p:sp>
          <p:nvSpPr>
            <p:cNvPr id="30" name="Rectangle 29">
              <a:extLst>
                <a:ext uri="{FF2B5EF4-FFF2-40B4-BE49-F238E27FC236}">
                  <a16:creationId xmlns:a16="http://schemas.microsoft.com/office/drawing/2014/main" id="{4BBA749D-A068-1109-2D7B-7CCC5ABD8AEE}"/>
                </a:ext>
              </a:extLst>
            </p:cNvPr>
            <p:cNvSpPr/>
            <p:nvPr/>
          </p:nvSpPr>
          <p:spPr>
            <a:xfrm>
              <a:off x="7226487" y="1837390"/>
              <a:ext cx="812209" cy="82110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31" name="TextBox 30">
              <a:extLst>
                <a:ext uri="{FF2B5EF4-FFF2-40B4-BE49-F238E27FC236}">
                  <a16:creationId xmlns:a16="http://schemas.microsoft.com/office/drawing/2014/main" id="{136CA830-BFE9-F9BB-B89A-2947BAB1642E}"/>
                </a:ext>
              </a:extLst>
            </p:cNvPr>
            <p:cNvSpPr txBox="1"/>
            <p:nvPr/>
          </p:nvSpPr>
          <p:spPr>
            <a:xfrm>
              <a:off x="7390619" y="2151349"/>
              <a:ext cx="947725" cy="276999"/>
            </a:xfrm>
            <a:prstGeom prst="rect">
              <a:avLst/>
            </a:prstGeom>
            <a:noFill/>
          </p:spPr>
          <p:txBody>
            <a:bodyPr wrap="square" rtlCol="0">
              <a:spAutoFit/>
            </a:bodyPr>
            <a:lstStyle/>
            <a:p>
              <a:r>
                <a:rPr lang="en-US" sz="1200" dirty="0"/>
                <a:t>#2</a:t>
              </a:r>
            </a:p>
          </p:txBody>
        </p:sp>
        <p:sp>
          <p:nvSpPr>
            <p:cNvPr id="320" name="Rectangle 319">
              <a:extLst>
                <a:ext uri="{FF2B5EF4-FFF2-40B4-BE49-F238E27FC236}">
                  <a16:creationId xmlns:a16="http://schemas.microsoft.com/office/drawing/2014/main" id="{8AAA3E8B-AFBB-68F0-90C6-A4DF5F785297}"/>
                </a:ext>
              </a:extLst>
            </p:cNvPr>
            <p:cNvSpPr/>
            <p:nvPr/>
          </p:nvSpPr>
          <p:spPr>
            <a:xfrm rot="10800000">
              <a:off x="6916251" y="2127397"/>
              <a:ext cx="313339" cy="304703"/>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324" name="Freeform 88">
              <a:extLst>
                <a:ext uri="{FF2B5EF4-FFF2-40B4-BE49-F238E27FC236}">
                  <a16:creationId xmlns:a16="http://schemas.microsoft.com/office/drawing/2014/main" id="{E694DEAB-8647-5976-0F74-5125551BF6CA}"/>
                </a:ext>
              </a:extLst>
            </p:cNvPr>
            <p:cNvSpPr/>
            <p:nvPr/>
          </p:nvSpPr>
          <p:spPr>
            <a:xfrm rot="5400000" flipH="1">
              <a:off x="7041915" y="2034217"/>
              <a:ext cx="138867" cy="376386"/>
            </a:xfrm>
            <a:custGeom>
              <a:avLst/>
              <a:gdLst>
                <a:gd name="connsiteX0" fmla="*/ 0 w 889635"/>
                <a:gd name="connsiteY0" fmla="*/ 368656 h 376386"/>
                <a:gd name="connsiteX1" fmla="*/ 57150 w 889635"/>
                <a:gd name="connsiteY1" fmla="*/ 368656 h 376386"/>
                <a:gd name="connsiteX2" fmla="*/ 104775 w 889635"/>
                <a:gd name="connsiteY2" fmla="*/ 362941 h 376386"/>
                <a:gd name="connsiteX3" fmla="*/ 144780 w 889635"/>
                <a:gd name="connsiteY3" fmla="*/ 351511 h 376386"/>
                <a:gd name="connsiteX4" fmla="*/ 194310 w 889635"/>
                <a:gd name="connsiteY4" fmla="*/ 321031 h 376386"/>
                <a:gd name="connsiteX5" fmla="*/ 240030 w 889635"/>
                <a:gd name="connsiteY5" fmla="*/ 273406 h 376386"/>
                <a:gd name="connsiteX6" fmla="*/ 358140 w 889635"/>
                <a:gd name="connsiteY6" fmla="*/ 82906 h 376386"/>
                <a:gd name="connsiteX7" fmla="*/ 384810 w 889635"/>
                <a:gd name="connsiteY7" fmla="*/ 39091 h 376386"/>
                <a:gd name="connsiteX8" fmla="*/ 417195 w 889635"/>
                <a:gd name="connsiteY8" fmla="*/ 14326 h 376386"/>
                <a:gd name="connsiteX9" fmla="*/ 428625 w 889635"/>
                <a:gd name="connsiteY9" fmla="*/ 991 h 376386"/>
                <a:gd name="connsiteX10" fmla="*/ 461010 w 889635"/>
                <a:gd name="connsiteY10" fmla="*/ 2896 h 376386"/>
                <a:gd name="connsiteX11" fmla="*/ 487680 w 889635"/>
                <a:gd name="connsiteY11" fmla="*/ 18136 h 376386"/>
                <a:gd name="connsiteX12" fmla="*/ 516255 w 889635"/>
                <a:gd name="connsiteY12" fmla="*/ 42901 h 376386"/>
                <a:gd name="connsiteX13" fmla="*/ 641985 w 889635"/>
                <a:gd name="connsiteY13" fmla="*/ 252451 h 376386"/>
                <a:gd name="connsiteX14" fmla="*/ 680085 w 889635"/>
                <a:gd name="connsiteY14" fmla="*/ 294361 h 376386"/>
                <a:gd name="connsiteX15" fmla="*/ 714375 w 889635"/>
                <a:gd name="connsiteY15" fmla="*/ 330556 h 376386"/>
                <a:gd name="connsiteX16" fmla="*/ 762000 w 889635"/>
                <a:gd name="connsiteY16" fmla="*/ 353416 h 376386"/>
                <a:gd name="connsiteX17" fmla="*/ 807720 w 889635"/>
                <a:gd name="connsiteY17" fmla="*/ 368656 h 376386"/>
                <a:gd name="connsiteX18" fmla="*/ 864870 w 889635"/>
                <a:gd name="connsiteY18" fmla="*/ 376276 h 376386"/>
                <a:gd name="connsiteX19" fmla="*/ 889635 w 889635"/>
                <a:gd name="connsiteY19" fmla="*/ 372466 h 37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9635" h="376386">
                  <a:moveTo>
                    <a:pt x="0" y="368656"/>
                  </a:moveTo>
                  <a:cubicBezTo>
                    <a:pt x="19844" y="369132"/>
                    <a:pt x="39688" y="369609"/>
                    <a:pt x="57150" y="368656"/>
                  </a:cubicBezTo>
                  <a:cubicBezTo>
                    <a:pt x="74613" y="367703"/>
                    <a:pt x="90170" y="365798"/>
                    <a:pt x="104775" y="362941"/>
                  </a:cubicBezTo>
                  <a:cubicBezTo>
                    <a:pt x="119380" y="360084"/>
                    <a:pt x="129858" y="358496"/>
                    <a:pt x="144780" y="351511"/>
                  </a:cubicBezTo>
                  <a:cubicBezTo>
                    <a:pt x="159703" y="344526"/>
                    <a:pt x="178435" y="334048"/>
                    <a:pt x="194310" y="321031"/>
                  </a:cubicBezTo>
                  <a:cubicBezTo>
                    <a:pt x="210185" y="308013"/>
                    <a:pt x="212725" y="313093"/>
                    <a:pt x="240030" y="273406"/>
                  </a:cubicBezTo>
                  <a:cubicBezTo>
                    <a:pt x="267335" y="233719"/>
                    <a:pt x="334010" y="121958"/>
                    <a:pt x="358140" y="82906"/>
                  </a:cubicBezTo>
                  <a:cubicBezTo>
                    <a:pt x="382270" y="43854"/>
                    <a:pt x="374968" y="50521"/>
                    <a:pt x="384810" y="39091"/>
                  </a:cubicBezTo>
                  <a:cubicBezTo>
                    <a:pt x="394652" y="27661"/>
                    <a:pt x="409893" y="20676"/>
                    <a:pt x="417195" y="14326"/>
                  </a:cubicBezTo>
                  <a:cubicBezTo>
                    <a:pt x="424497" y="7976"/>
                    <a:pt x="421322" y="2896"/>
                    <a:pt x="428625" y="991"/>
                  </a:cubicBezTo>
                  <a:cubicBezTo>
                    <a:pt x="435928" y="-914"/>
                    <a:pt x="451168" y="38"/>
                    <a:pt x="461010" y="2896"/>
                  </a:cubicBezTo>
                  <a:cubicBezTo>
                    <a:pt x="470853" y="5753"/>
                    <a:pt x="478472" y="11468"/>
                    <a:pt x="487680" y="18136"/>
                  </a:cubicBezTo>
                  <a:cubicBezTo>
                    <a:pt x="496888" y="24804"/>
                    <a:pt x="490538" y="3849"/>
                    <a:pt x="516255" y="42901"/>
                  </a:cubicBezTo>
                  <a:cubicBezTo>
                    <a:pt x="541972" y="81953"/>
                    <a:pt x="614680" y="210541"/>
                    <a:pt x="641985" y="252451"/>
                  </a:cubicBezTo>
                  <a:cubicBezTo>
                    <a:pt x="669290" y="294361"/>
                    <a:pt x="668020" y="281344"/>
                    <a:pt x="680085" y="294361"/>
                  </a:cubicBezTo>
                  <a:cubicBezTo>
                    <a:pt x="692150" y="307378"/>
                    <a:pt x="700723" y="320714"/>
                    <a:pt x="714375" y="330556"/>
                  </a:cubicBezTo>
                  <a:cubicBezTo>
                    <a:pt x="728027" y="340398"/>
                    <a:pt x="746443" y="347066"/>
                    <a:pt x="762000" y="353416"/>
                  </a:cubicBezTo>
                  <a:cubicBezTo>
                    <a:pt x="777557" y="359766"/>
                    <a:pt x="790575" y="364846"/>
                    <a:pt x="807720" y="368656"/>
                  </a:cubicBezTo>
                  <a:cubicBezTo>
                    <a:pt x="824865" y="372466"/>
                    <a:pt x="851218" y="375641"/>
                    <a:pt x="864870" y="376276"/>
                  </a:cubicBezTo>
                  <a:cubicBezTo>
                    <a:pt x="878522" y="376911"/>
                    <a:pt x="884078" y="374688"/>
                    <a:pt x="889635" y="372466"/>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7" name="Freeform 92">
              <a:extLst>
                <a:ext uri="{FF2B5EF4-FFF2-40B4-BE49-F238E27FC236}">
                  <a16:creationId xmlns:a16="http://schemas.microsoft.com/office/drawing/2014/main" id="{5F3DB297-5E0C-1039-8183-5A1CF7F14494}"/>
                </a:ext>
              </a:extLst>
            </p:cNvPr>
            <p:cNvSpPr/>
            <p:nvPr/>
          </p:nvSpPr>
          <p:spPr>
            <a:xfrm rot="16200000">
              <a:off x="1835381" y="2177208"/>
              <a:ext cx="168449" cy="365771"/>
            </a:xfrm>
            <a:custGeom>
              <a:avLst/>
              <a:gdLst>
                <a:gd name="connsiteX0" fmla="*/ 0 w 889635"/>
                <a:gd name="connsiteY0" fmla="*/ 368656 h 376386"/>
                <a:gd name="connsiteX1" fmla="*/ 57150 w 889635"/>
                <a:gd name="connsiteY1" fmla="*/ 368656 h 376386"/>
                <a:gd name="connsiteX2" fmla="*/ 104775 w 889635"/>
                <a:gd name="connsiteY2" fmla="*/ 362941 h 376386"/>
                <a:gd name="connsiteX3" fmla="*/ 144780 w 889635"/>
                <a:gd name="connsiteY3" fmla="*/ 351511 h 376386"/>
                <a:gd name="connsiteX4" fmla="*/ 194310 w 889635"/>
                <a:gd name="connsiteY4" fmla="*/ 321031 h 376386"/>
                <a:gd name="connsiteX5" fmla="*/ 240030 w 889635"/>
                <a:gd name="connsiteY5" fmla="*/ 273406 h 376386"/>
                <a:gd name="connsiteX6" fmla="*/ 358140 w 889635"/>
                <a:gd name="connsiteY6" fmla="*/ 82906 h 376386"/>
                <a:gd name="connsiteX7" fmla="*/ 384810 w 889635"/>
                <a:gd name="connsiteY7" fmla="*/ 39091 h 376386"/>
                <a:gd name="connsiteX8" fmla="*/ 417195 w 889635"/>
                <a:gd name="connsiteY8" fmla="*/ 14326 h 376386"/>
                <a:gd name="connsiteX9" fmla="*/ 428625 w 889635"/>
                <a:gd name="connsiteY9" fmla="*/ 991 h 376386"/>
                <a:gd name="connsiteX10" fmla="*/ 461010 w 889635"/>
                <a:gd name="connsiteY10" fmla="*/ 2896 h 376386"/>
                <a:gd name="connsiteX11" fmla="*/ 487680 w 889635"/>
                <a:gd name="connsiteY11" fmla="*/ 18136 h 376386"/>
                <a:gd name="connsiteX12" fmla="*/ 516255 w 889635"/>
                <a:gd name="connsiteY12" fmla="*/ 42901 h 376386"/>
                <a:gd name="connsiteX13" fmla="*/ 641985 w 889635"/>
                <a:gd name="connsiteY13" fmla="*/ 252451 h 376386"/>
                <a:gd name="connsiteX14" fmla="*/ 680085 w 889635"/>
                <a:gd name="connsiteY14" fmla="*/ 294361 h 376386"/>
                <a:gd name="connsiteX15" fmla="*/ 714375 w 889635"/>
                <a:gd name="connsiteY15" fmla="*/ 330556 h 376386"/>
                <a:gd name="connsiteX16" fmla="*/ 762000 w 889635"/>
                <a:gd name="connsiteY16" fmla="*/ 353416 h 376386"/>
                <a:gd name="connsiteX17" fmla="*/ 807720 w 889635"/>
                <a:gd name="connsiteY17" fmla="*/ 368656 h 376386"/>
                <a:gd name="connsiteX18" fmla="*/ 864870 w 889635"/>
                <a:gd name="connsiteY18" fmla="*/ 376276 h 376386"/>
                <a:gd name="connsiteX19" fmla="*/ 889635 w 889635"/>
                <a:gd name="connsiteY19" fmla="*/ 372466 h 37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9635" h="376386">
                  <a:moveTo>
                    <a:pt x="0" y="368656"/>
                  </a:moveTo>
                  <a:cubicBezTo>
                    <a:pt x="19844" y="369132"/>
                    <a:pt x="39688" y="369609"/>
                    <a:pt x="57150" y="368656"/>
                  </a:cubicBezTo>
                  <a:cubicBezTo>
                    <a:pt x="74613" y="367703"/>
                    <a:pt x="90170" y="365798"/>
                    <a:pt x="104775" y="362941"/>
                  </a:cubicBezTo>
                  <a:cubicBezTo>
                    <a:pt x="119380" y="360084"/>
                    <a:pt x="129858" y="358496"/>
                    <a:pt x="144780" y="351511"/>
                  </a:cubicBezTo>
                  <a:cubicBezTo>
                    <a:pt x="159703" y="344526"/>
                    <a:pt x="178435" y="334048"/>
                    <a:pt x="194310" y="321031"/>
                  </a:cubicBezTo>
                  <a:cubicBezTo>
                    <a:pt x="210185" y="308013"/>
                    <a:pt x="212725" y="313093"/>
                    <a:pt x="240030" y="273406"/>
                  </a:cubicBezTo>
                  <a:cubicBezTo>
                    <a:pt x="267335" y="233719"/>
                    <a:pt x="334010" y="121958"/>
                    <a:pt x="358140" y="82906"/>
                  </a:cubicBezTo>
                  <a:cubicBezTo>
                    <a:pt x="382270" y="43854"/>
                    <a:pt x="374968" y="50521"/>
                    <a:pt x="384810" y="39091"/>
                  </a:cubicBezTo>
                  <a:cubicBezTo>
                    <a:pt x="394652" y="27661"/>
                    <a:pt x="409893" y="20676"/>
                    <a:pt x="417195" y="14326"/>
                  </a:cubicBezTo>
                  <a:cubicBezTo>
                    <a:pt x="424497" y="7976"/>
                    <a:pt x="421322" y="2896"/>
                    <a:pt x="428625" y="991"/>
                  </a:cubicBezTo>
                  <a:cubicBezTo>
                    <a:pt x="435928" y="-914"/>
                    <a:pt x="451168" y="38"/>
                    <a:pt x="461010" y="2896"/>
                  </a:cubicBezTo>
                  <a:cubicBezTo>
                    <a:pt x="470853" y="5753"/>
                    <a:pt x="478472" y="11468"/>
                    <a:pt x="487680" y="18136"/>
                  </a:cubicBezTo>
                  <a:cubicBezTo>
                    <a:pt x="496888" y="24804"/>
                    <a:pt x="490538" y="3849"/>
                    <a:pt x="516255" y="42901"/>
                  </a:cubicBezTo>
                  <a:cubicBezTo>
                    <a:pt x="541972" y="81953"/>
                    <a:pt x="614680" y="210541"/>
                    <a:pt x="641985" y="252451"/>
                  </a:cubicBezTo>
                  <a:cubicBezTo>
                    <a:pt x="669290" y="294361"/>
                    <a:pt x="668020" y="281344"/>
                    <a:pt x="680085" y="294361"/>
                  </a:cubicBezTo>
                  <a:cubicBezTo>
                    <a:pt x="692150" y="307378"/>
                    <a:pt x="700723" y="320714"/>
                    <a:pt x="714375" y="330556"/>
                  </a:cubicBezTo>
                  <a:cubicBezTo>
                    <a:pt x="728027" y="340398"/>
                    <a:pt x="746443" y="347066"/>
                    <a:pt x="762000" y="353416"/>
                  </a:cubicBezTo>
                  <a:cubicBezTo>
                    <a:pt x="777557" y="359766"/>
                    <a:pt x="790575" y="364846"/>
                    <a:pt x="807720" y="368656"/>
                  </a:cubicBezTo>
                  <a:cubicBezTo>
                    <a:pt x="824865" y="372466"/>
                    <a:pt x="851218" y="375641"/>
                    <a:pt x="864870" y="376276"/>
                  </a:cubicBezTo>
                  <a:cubicBezTo>
                    <a:pt x="878522" y="376911"/>
                    <a:pt x="884078" y="374688"/>
                    <a:pt x="889635" y="372466"/>
                  </a:cubicBez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52" name="Rectangle 351">
            <a:extLst>
              <a:ext uri="{FF2B5EF4-FFF2-40B4-BE49-F238E27FC236}">
                <a16:creationId xmlns:a16="http://schemas.microsoft.com/office/drawing/2014/main" id="{A745B418-2FB0-764B-6A8D-E8723943A18E}"/>
              </a:ext>
            </a:extLst>
          </p:cNvPr>
          <p:cNvSpPr/>
          <p:nvPr/>
        </p:nvSpPr>
        <p:spPr>
          <a:xfrm rot="10800000" flipH="1">
            <a:off x="1943151" y="3622736"/>
            <a:ext cx="313339" cy="485797"/>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354" name="Rectangle 353">
            <a:extLst>
              <a:ext uri="{FF2B5EF4-FFF2-40B4-BE49-F238E27FC236}">
                <a16:creationId xmlns:a16="http://schemas.microsoft.com/office/drawing/2014/main" id="{712B77CE-FCB5-0826-1902-0023F9305965}"/>
              </a:ext>
            </a:extLst>
          </p:cNvPr>
          <p:cNvSpPr/>
          <p:nvPr/>
        </p:nvSpPr>
        <p:spPr>
          <a:xfrm flipH="1">
            <a:off x="1134045" y="3446166"/>
            <a:ext cx="812209" cy="82110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355" name="TextBox 354">
            <a:extLst>
              <a:ext uri="{FF2B5EF4-FFF2-40B4-BE49-F238E27FC236}">
                <a16:creationId xmlns:a16="http://schemas.microsoft.com/office/drawing/2014/main" id="{2DCA0BC0-1C60-4453-FB33-E86EE7598E96}"/>
              </a:ext>
            </a:extLst>
          </p:cNvPr>
          <p:cNvSpPr txBox="1"/>
          <p:nvPr/>
        </p:nvSpPr>
        <p:spPr>
          <a:xfrm flipH="1">
            <a:off x="1476832" y="3692667"/>
            <a:ext cx="947725" cy="276999"/>
          </a:xfrm>
          <a:prstGeom prst="rect">
            <a:avLst/>
          </a:prstGeom>
          <a:noFill/>
        </p:spPr>
        <p:txBody>
          <a:bodyPr wrap="square" rtlCol="0">
            <a:spAutoFit/>
          </a:bodyPr>
          <a:lstStyle/>
          <a:p>
            <a:r>
              <a:rPr lang="en-US" sz="1200" dirty="0"/>
              <a:t>HEL </a:t>
            </a:r>
          </a:p>
        </p:txBody>
      </p:sp>
      <p:sp>
        <p:nvSpPr>
          <p:cNvPr id="356" name="TextBox 355">
            <a:extLst>
              <a:ext uri="{FF2B5EF4-FFF2-40B4-BE49-F238E27FC236}">
                <a16:creationId xmlns:a16="http://schemas.microsoft.com/office/drawing/2014/main" id="{F7917BD1-99F3-BCD9-C820-6B4DBAE5F4D2}"/>
              </a:ext>
            </a:extLst>
          </p:cNvPr>
          <p:cNvSpPr txBox="1"/>
          <p:nvPr/>
        </p:nvSpPr>
        <p:spPr>
          <a:xfrm>
            <a:off x="6997493" y="3716533"/>
            <a:ext cx="505934" cy="276999"/>
          </a:xfrm>
          <a:prstGeom prst="rect">
            <a:avLst/>
          </a:prstGeom>
          <a:noFill/>
        </p:spPr>
        <p:txBody>
          <a:bodyPr wrap="square" rtlCol="0">
            <a:spAutoFit/>
          </a:bodyPr>
          <a:lstStyle/>
          <a:p>
            <a:endParaRPr lang="en-US" sz="1200" dirty="0"/>
          </a:p>
        </p:txBody>
      </p:sp>
      <p:sp>
        <p:nvSpPr>
          <p:cNvPr id="357" name="Rectangle 356">
            <a:extLst>
              <a:ext uri="{FF2B5EF4-FFF2-40B4-BE49-F238E27FC236}">
                <a16:creationId xmlns:a16="http://schemas.microsoft.com/office/drawing/2014/main" id="{F891984E-A536-602A-A6B9-1AF0E8A74547}"/>
              </a:ext>
            </a:extLst>
          </p:cNvPr>
          <p:cNvSpPr/>
          <p:nvPr/>
        </p:nvSpPr>
        <p:spPr>
          <a:xfrm rot="19252517">
            <a:off x="6669473" y="3953768"/>
            <a:ext cx="812209" cy="16966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358" name="TextBox 357">
            <a:extLst>
              <a:ext uri="{FF2B5EF4-FFF2-40B4-BE49-F238E27FC236}">
                <a16:creationId xmlns:a16="http://schemas.microsoft.com/office/drawing/2014/main" id="{DCE85052-5FD3-83F1-D294-C41E8D2E9971}"/>
              </a:ext>
            </a:extLst>
          </p:cNvPr>
          <p:cNvSpPr txBox="1"/>
          <p:nvPr/>
        </p:nvSpPr>
        <p:spPr>
          <a:xfrm>
            <a:off x="7318055" y="3921163"/>
            <a:ext cx="947725" cy="276999"/>
          </a:xfrm>
          <a:prstGeom prst="rect">
            <a:avLst/>
          </a:prstGeom>
          <a:noFill/>
        </p:spPr>
        <p:txBody>
          <a:bodyPr wrap="square" rtlCol="0">
            <a:spAutoFit/>
          </a:bodyPr>
          <a:lstStyle/>
          <a:p>
            <a:r>
              <a:rPr lang="en-US" sz="1200" dirty="0"/>
              <a:t>Target</a:t>
            </a:r>
          </a:p>
        </p:txBody>
      </p:sp>
      <p:grpSp>
        <p:nvGrpSpPr>
          <p:cNvPr id="362" name="Group 361">
            <a:extLst>
              <a:ext uri="{FF2B5EF4-FFF2-40B4-BE49-F238E27FC236}">
                <a16:creationId xmlns:a16="http://schemas.microsoft.com/office/drawing/2014/main" id="{ABB83576-D57F-6F1F-419D-02F0373AB4ED}"/>
              </a:ext>
            </a:extLst>
          </p:cNvPr>
          <p:cNvGrpSpPr/>
          <p:nvPr/>
        </p:nvGrpSpPr>
        <p:grpSpPr>
          <a:xfrm rot="364530">
            <a:off x="1998241" y="3612018"/>
            <a:ext cx="5161293" cy="716922"/>
            <a:chOff x="1968168" y="1732093"/>
            <a:chExt cx="5161293" cy="2120397"/>
          </a:xfrm>
        </p:grpSpPr>
        <p:grpSp>
          <p:nvGrpSpPr>
            <p:cNvPr id="363" name="Group 362">
              <a:extLst>
                <a:ext uri="{FF2B5EF4-FFF2-40B4-BE49-F238E27FC236}">
                  <a16:creationId xmlns:a16="http://schemas.microsoft.com/office/drawing/2014/main" id="{0917526E-DE9A-0F45-83F1-8F5F9BFEEBE6}"/>
                </a:ext>
              </a:extLst>
            </p:cNvPr>
            <p:cNvGrpSpPr/>
            <p:nvPr/>
          </p:nvGrpSpPr>
          <p:grpSpPr>
            <a:xfrm rot="10440000">
              <a:off x="2218062" y="1732093"/>
              <a:ext cx="4911399" cy="1349356"/>
              <a:chOff x="7549602" y="-1503875"/>
              <a:chExt cx="4911399" cy="1349356"/>
            </a:xfrm>
          </p:grpSpPr>
          <p:sp>
            <p:nvSpPr>
              <p:cNvPr id="365" name="Right Triangle 364">
                <a:extLst>
                  <a:ext uri="{FF2B5EF4-FFF2-40B4-BE49-F238E27FC236}">
                    <a16:creationId xmlns:a16="http://schemas.microsoft.com/office/drawing/2014/main" id="{9B5E053D-E5DD-6CA1-05E0-47105E9D5646}"/>
                  </a:ext>
                </a:extLst>
              </p:cNvPr>
              <p:cNvSpPr/>
              <p:nvPr/>
            </p:nvSpPr>
            <p:spPr>
              <a:xfrm rot="21590940" flipH="1">
                <a:off x="7549603" y="-1503875"/>
                <a:ext cx="4911398" cy="673034"/>
              </a:xfrm>
              <a:prstGeom prst="rtTriangle">
                <a:avLst/>
              </a:prstGeom>
              <a:gradFill>
                <a:gsLst>
                  <a:gs pos="0">
                    <a:srgbClr val="C00000">
                      <a:alpha val="90000"/>
                    </a:srgbClr>
                  </a:gs>
                  <a:gs pos="100000">
                    <a:srgbClr val="FF9999">
                      <a:alpha val="0"/>
                      <a:lumMod val="36000"/>
                      <a:lumOff val="64000"/>
                    </a:srgb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6" name="Right Triangle 365">
                <a:extLst>
                  <a:ext uri="{FF2B5EF4-FFF2-40B4-BE49-F238E27FC236}">
                    <a16:creationId xmlns:a16="http://schemas.microsoft.com/office/drawing/2014/main" id="{37DEF5DC-E517-FCDA-DC2E-904E6680D225}"/>
                  </a:ext>
                </a:extLst>
              </p:cNvPr>
              <p:cNvSpPr/>
              <p:nvPr/>
            </p:nvSpPr>
            <p:spPr>
              <a:xfrm rot="21590940" flipH="1" flipV="1">
                <a:off x="7549602" y="-827553"/>
                <a:ext cx="4911398" cy="673034"/>
              </a:xfrm>
              <a:prstGeom prst="rtTriangle">
                <a:avLst/>
              </a:prstGeom>
              <a:gradFill>
                <a:gsLst>
                  <a:gs pos="0">
                    <a:srgbClr val="C00000">
                      <a:alpha val="90000"/>
                    </a:srgbClr>
                  </a:gs>
                  <a:gs pos="100000">
                    <a:srgbClr val="FF9999">
                      <a:alpha val="0"/>
                      <a:lumMod val="36000"/>
                      <a:lumOff val="64000"/>
                    </a:srgb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64" name="Freeform 92">
              <a:extLst>
                <a:ext uri="{FF2B5EF4-FFF2-40B4-BE49-F238E27FC236}">
                  <a16:creationId xmlns:a16="http://schemas.microsoft.com/office/drawing/2014/main" id="{BEA8A6BF-9FC5-D06E-D295-2B5BCE65DBB9}"/>
                </a:ext>
              </a:extLst>
            </p:cNvPr>
            <p:cNvSpPr/>
            <p:nvPr/>
          </p:nvSpPr>
          <p:spPr>
            <a:xfrm rot="5087796">
              <a:off x="1519406" y="3037957"/>
              <a:ext cx="1263295" cy="365771"/>
            </a:xfrm>
            <a:custGeom>
              <a:avLst/>
              <a:gdLst>
                <a:gd name="connsiteX0" fmla="*/ 0 w 889635"/>
                <a:gd name="connsiteY0" fmla="*/ 368656 h 376386"/>
                <a:gd name="connsiteX1" fmla="*/ 57150 w 889635"/>
                <a:gd name="connsiteY1" fmla="*/ 368656 h 376386"/>
                <a:gd name="connsiteX2" fmla="*/ 104775 w 889635"/>
                <a:gd name="connsiteY2" fmla="*/ 362941 h 376386"/>
                <a:gd name="connsiteX3" fmla="*/ 144780 w 889635"/>
                <a:gd name="connsiteY3" fmla="*/ 351511 h 376386"/>
                <a:gd name="connsiteX4" fmla="*/ 194310 w 889635"/>
                <a:gd name="connsiteY4" fmla="*/ 321031 h 376386"/>
                <a:gd name="connsiteX5" fmla="*/ 240030 w 889635"/>
                <a:gd name="connsiteY5" fmla="*/ 273406 h 376386"/>
                <a:gd name="connsiteX6" fmla="*/ 358140 w 889635"/>
                <a:gd name="connsiteY6" fmla="*/ 82906 h 376386"/>
                <a:gd name="connsiteX7" fmla="*/ 384810 w 889635"/>
                <a:gd name="connsiteY7" fmla="*/ 39091 h 376386"/>
                <a:gd name="connsiteX8" fmla="*/ 417195 w 889635"/>
                <a:gd name="connsiteY8" fmla="*/ 14326 h 376386"/>
                <a:gd name="connsiteX9" fmla="*/ 428625 w 889635"/>
                <a:gd name="connsiteY9" fmla="*/ 991 h 376386"/>
                <a:gd name="connsiteX10" fmla="*/ 461010 w 889635"/>
                <a:gd name="connsiteY10" fmla="*/ 2896 h 376386"/>
                <a:gd name="connsiteX11" fmla="*/ 487680 w 889635"/>
                <a:gd name="connsiteY11" fmla="*/ 18136 h 376386"/>
                <a:gd name="connsiteX12" fmla="*/ 516255 w 889635"/>
                <a:gd name="connsiteY12" fmla="*/ 42901 h 376386"/>
                <a:gd name="connsiteX13" fmla="*/ 641985 w 889635"/>
                <a:gd name="connsiteY13" fmla="*/ 252451 h 376386"/>
                <a:gd name="connsiteX14" fmla="*/ 680085 w 889635"/>
                <a:gd name="connsiteY14" fmla="*/ 294361 h 376386"/>
                <a:gd name="connsiteX15" fmla="*/ 714375 w 889635"/>
                <a:gd name="connsiteY15" fmla="*/ 330556 h 376386"/>
                <a:gd name="connsiteX16" fmla="*/ 762000 w 889635"/>
                <a:gd name="connsiteY16" fmla="*/ 353416 h 376386"/>
                <a:gd name="connsiteX17" fmla="*/ 807720 w 889635"/>
                <a:gd name="connsiteY17" fmla="*/ 368656 h 376386"/>
                <a:gd name="connsiteX18" fmla="*/ 864870 w 889635"/>
                <a:gd name="connsiteY18" fmla="*/ 376276 h 376386"/>
                <a:gd name="connsiteX19" fmla="*/ 889635 w 889635"/>
                <a:gd name="connsiteY19" fmla="*/ 372466 h 37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9635" h="376386">
                  <a:moveTo>
                    <a:pt x="0" y="368656"/>
                  </a:moveTo>
                  <a:cubicBezTo>
                    <a:pt x="19844" y="369132"/>
                    <a:pt x="39688" y="369609"/>
                    <a:pt x="57150" y="368656"/>
                  </a:cubicBezTo>
                  <a:cubicBezTo>
                    <a:pt x="74613" y="367703"/>
                    <a:pt x="90170" y="365798"/>
                    <a:pt x="104775" y="362941"/>
                  </a:cubicBezTo>
                  <a:cubicBezTo>
                    <a:pt x="119380" y="360084"/>
                    <a:pt x="129858" y="358496"/>
                    <a:pt x="144780" y="351511"/>
                  </a:cubicBezTo>
                  <a:cubicBezTo>
                    <a:pt x="159703" y="344526"/>
                    <a:pt x="178435" y="334048"/>
                    <a:pt x="194310" y="321031"/>
                  </a:cubicBezTo>
                  <a:cubicBezTo>
                    <a:pt x="210185" y="308013"/>
                    <a:pt x="212725" y="313093"/>
                    <a:pt x="240030" y="273406"/>
                  </a:cubicBezTo>
                  <a:cubicBezTo>
                    <a:pt x="267335" y="233719"/>
                    <a:pt x="334010" y="121958"/>
                    <a:pt x="358140" y="82906"/>
                  </a:cubicBezTo>
                  <a:cubicBezTo>
                    <a:pt x="382270" y="43854"/>
                    <a:pt x="374968" y="50521"/>
                    <a:pt x="384810" y="39091"/>
                  </a:cubicBezTo>
                  <a:cubicBezTo>
                    <a:pt x="394652" y="27661"/>
                    <a:pt x="409893" y="20676"/>
                    <a:pt x="417195" y="14326"/>
                  </a:cubicBezTo>
                  <a:cubicBezTo>
                    <a:pt x="424497" y="7976"/>
                    <a:pt x="421322" y="2896"/>
                    <a:pt x="428625" y="991"/>
                  </a:cubicBezTo>
                  <a:cubicBezTo>
                    <a:pt x="435928" y="-914"/>
                    <a:pt x="451168" y="38"/>
                    <a:pt x="461010" y="2896"/>
                  </a:cubicBezTo>
                  <a:cubicBezTo>
                    <a:pt x="470853" y="5753"/>
                    <a:pt x="478472" y="11468"/>
                    <a:pt x="487680" y="18136"/>
                  </a:cubicBezTo>
                  <a:cubicBezTo>
                    <a:pt x="496888" y="24804"/>
                    <a:pt x="490538" y="3849"/>
                    <a:pt x="516255" y="42901"/>
                  </a:cubicBezTo>
                  <a:cubicBezTo>
                    <a:pt x="541972" y="81953"/>
                    <a:pt x="614680" y="210541"/>
                    <a:pt x="641985" y="252451"/>
                  </a:cubicBezTo>
                  <a:cubicBezTo>
                    <a:pt x="669290" y="294361"/>
                    <a:pt x="668020" y="281344"/>
                    <a:pt x="680085" y="294361"/>
                  </a:cubicBezTo>
                  <a:cubicBezTo>
                    <a:pt x="692150" y="307378"/>
                    <a:pt x="700723" y="320714"/>
                    <a:pt x="714375" y="330556"/>
                  </a:cubicBezTo>
                  <a:cubicBezTo>
                    <a:pt x="728027" y="340398"/>
                    <a:pt x="746443" y="347066"/>
                    <a:pt x="762000" y="353416"/>
                  </a:cubicBezTo>
                  <a:cubicBezTo>
                    <a:pt x="777557" y="359766"/>
                    <a:pt x="790575" y="364846"/>
                    <a:pt x="807720" y="368656"/>
                  </a:cubicBezTo>
                  <a:cubicBezTo>
                    <a:pt x="824865" y="372466"/>
                    <a:pt x="851218" y="375641"/>
                    <a:pt x="864870" y="376276"/>
                  </a:cubicBezTo>
                  <a:cubicBezTo>
                    <a:pt x="878522" y="376911"/>
                    <a:pt x="884078" y="374688"/>
                    <a:pt x="889635" y="372466"/>
                  </a:cubicBez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69" name="Isosceles Triangle 368">
            <a:extLst>
              <a:ext uri="{FF2B5EF4-FFF2-40B4-BE49-F238E27FC236}">
                <a16:creationId xmlns:a16="http://schemas.microsoft.com/office/drawing/2014/main" id="{1020A9CF-726D-1200-2452-21B3F9BD60AF}"/>
              </a:ext>
            </a:extLst>
          </p:cNvPr>
          <p:cNvSpPr/>
          <p:nvPr/>
        </p:nvSpPr>
        <p:spPr>
          <a:xfrm rot="2968473">
            <a:off x="7524553" y="3316487"/>
            <a:ext cx="160055" cy="559371"/>
          </a:xfrm>
          <a:prstGeom prst="triangle">
            <a:avLst>
              <a:gd name="adj" fmla="val 67229"/>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hape 330">
            <a:extLst>
              <a:ext uri="{FF2B5EF4-FFF2-40B4-BE49-F238E27FC236}">
                <a16:creationId xmlns:a16="http://schemas.microsoft.com/office/drawing/2014/main" id="{446CEC02-F245-356D-4DD7-3B77CA8F68A3}"/>
              </a:ext>
            </a:extLst>
          </p:cNvPr>
          <p:cNvSpPr txBox="1"/>
          <p:nvPr/>
        </p:nvSpPr>
        <p:spPr>
          <a:xfrm>
            <a:off x="2941612" y="1011167"/>
            <a:ext cx="3743505" cy="62063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1400" dirty="0">
                <a:solidFill>
                  <a:schemeClr val="dk1"/>
                </a:solidFill>
                <a:latin typeface="Century Gothic" panose="020B0502020202020204" pitchFamily="34" charset="0"/>
                <a:ea typeface="Calibri"/>
                <a:cs typeface="Calibri"/>
                <a:sym typeface="Calibri"/>
              </a:rPr>
              <a:t>Laser Communication:</a:t>
            </a:r>
            <a:endParaRPr lang="de-DE" sz="1400" dirty="0">
              <a:solidFill>
                <a:schemeClr val="dk1"/>
              </a:solidFill>
              <a:latin typeface="Century Gothic" panose="020B0502020202020204" pitchFamily="34" charset="0"/>
              <a:ea typeface="Calibri"/>
              <a:cs typeface="Calibri"/>
              <a:sym typeface="Calibri"/>
            </a:endParaRPr>
          </a:p>
          <a:p>
            <a:pPr marL="0" marR="0" lvl="0" indent="0" algn="l" rtl="0">
              <a:spcBef>
                <a:spcPts val="0"/>
              </a:spcBef>
              <a:spcAft>
                <a:spcPts val="0"/>
              </a:spcAft>
              <a:buNone/>
            </a:pPr>
            <a:r>
              <a:rPr lang="de-DE" dirty="0">
                <a:solidFill>
                  <a:schemeClr val="dk1"/>
                </a:solidFill>
                <a:latin typeface="Century Gothic" panose="020B0502020202020204" pitchFamily="34" charset="0"/>
                <a:cs typeface="Calibri"/>
                <a:sym typeface="Calibri"/>
              </a:rPr>
              <a:t>50 mm beam → 5000 km → 50 mm beam</a:t>
            </a:r>
            <a:endParaRPr lang="de-DE" sz="1100" dirty="0">
              <a:latin typeface="Century Gothic" panose="020B0502020202020204" pitchFamily="34" charset="0"/>
            </a:endParaRPr>
          </a:p>
          <a:p>
            <a:pPr marL="0" marR="0" lvl="0" indent="0" algn="l" rtl="0">
              <a:spcBef>
                <a:spcPts val="0"/>
              </a:spcBef>
              <a:spcAft>
                <a:spcPts val="0"/>
              </a:spcAft>
              <a:buNone/>
            </a:pPr>
            <a:endParaRPr lang="en-US" sz="1400" dirty="0">
              <a:solidFill>
                <a:schemeClr val="dk1"/>
              </a:solidFill>
              <a:latin typeface="Century Gothic" panose="020B0502020202020204" pitchFamily="34" charset="0"/>
              <a:ea typeface="Calibri"/>
              <a:cs typeface="Calibri"/>
              <a:sym typeface="Calibri"/>
            </a:endParaRPr>
          </a:p>
          <a:p>
            <a:pPr marL="0" marR="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3" name="Shape 330">
            <a:extLst>
              <a:ext uri="{FF2B5EF4-FFF2-40B4-BE49-F238E27FC236}">
                <a16:creationId xmlns:a16="http://schemas.microsoft.com/office/drawing/2014/main" id="{0A8E2C38-2E73-EA69-D7EB-020218D5FC9D}"/>
              </a:ext>
            </a:extLst>
          </p:cNvPr>
          <p:cNvSpPr txBox="1"/>
          <p:nvPr/>
        </p:nvSpPr>
        <p:spPr>
          <a:xfrm>
            <a:off x="2941612" y="3071114"/>
            <a:ext cx="4254887" cy="62063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dirty="0">
                <a:solidFill>
                  <a:schemeClr val="dk1"/>
                </a:solidFill>
                <a:latin typeface="Century Gothic" panose="020B0502020202020204" pitchFamily="34" charset="0"/>
                <a:ea typeface="Calibri"/>
                <a:cs typeface="Calibri"/>
                <a:sym typeface="Calibri"/>
              </a:rPr>
              <a:t>HEL Defense: </a:t>
            </a:r>
          </a:p>
          <a:p>
            <a:pPr marL="0" marR="0" lvl="0" indent="0" algn="l" rtl="0">
              <a:spcBef>
                <a:spcPts val="0"/>
              </a:spcBef>
              <a:spcAft>
                <a:spcPts val="0"/>
              </a:spcAft>
              <a:buNone/>
            </a:pPr>
            <a:r>
              <a:rPr lang="de-DE" dirty="0">
                <a:solidFill>
                  <a:schemeClr val="dk1"/>
                </a:solidFill>
                <a:latin typeface="Century Gothic" panose="020B0502020202020204" pitchFamily="34" charset="0"/>
                <a:cs typeface="Calibri"/>
                <a:sym typeface="Calibri"/>
              </a:rPr>
              <a:t>250 mm beam → 5 km → Point Focus</a:t>
            </a:r>
            <a:endParaRPr lang="de-DE" sz="1100" dirty="0">
              <a:latin typeface="Century Gothic" panose="020B0502020202020204" pitchFamily="34" charset="0"/>
            </a:endParaRPr>
          </a:p>
          <a:p>
            <a:pPr marL="0" marR="0" lvl="0" indent="0" algn="l" rtl="0">
              <a:spcBef>
                <a:spcPts val="0"/>
              </a:spcBef>
              <a:spcAft>
                <a:spcPts val="0"/>
              </a:spcAft>
              <a:buNone/>
            </a:pPr>
            <a:endParaRPr lang="en-US" dirty="0">
              <a:solidFill>
                <a:schemeClr val="dk1"/>
              </a:solidFill>
              <a:latin typeface="Century Gothic" panose="020B0502020202020204" pitchFamily="34" charset="0"/>
              <a:ea typeface="Calibri"/>
              <a:cs typeface="Calibri"/>
              <a:sym typeface="Calibri"/>
            </a:endParaRPr>
          </a:p>
          <a:p>
            <a:pPr marL="0" marR="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5" name="Arrow: Right 4">
            <a:extLst>
              <a:ext uri="{FF2B5EF4-FFF2-40B4-BE49-F238E27FC236}">
                <a16:creationId xmlns:a16="http://schemas.microsoft.com/office/drawing/2014/main" id="{E1AE0A6D-BBB5-2156-CEEB-796301A5F4D1}"/>
              </a:ext>
            </a:extLst>
          </p:cNvPr>
          <p:cNvSpPr/>
          <p:nvPr/>
        </p:nvSpPr>
        <p:spPr>
          <a:xfrm flipH="1">
            <a:off x="2253816" y="1621701"/>
            <a:ext cx="4811569" cy="15168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EB9620D0-F46B-33FB-A3E7-FE39B10B69CF}"/>
              </a:ext>
            </a:extLst>
          </p:cNvPr>
          <p:cNvSpPr/>
          <p:nvPr/>
        </p:nvSpPr>
        <p:spPr>
          <a:xfrm rot="10800000" flipH="1">
            <a:off x="2260736" y="1761315"/>
            <a:ext cx="4811569" cy="153690"/>
          </a:xfrm>
          <a:prstGeom prst="rightArrow">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F3EBDAA-7E9D-6061-3F14-42CC4BBFD912}"/>
              </a:ext>
            </a:extLst>
          </p:cNvPr>
          <p:cNvSpPr/>
          <p:nvPr/>
        </p:nvSpPr>
        <p:spPr>
          <a:xfrm>
            <a:off x="2089740" y="3649716"/>
            <a:ext cx="125643" cy="437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E9A3453-B9F7-0198-4686-2A726096ECA7}"/>
              </a:ext>
            </a:extLst>
          </p:cNvPr>
          <p:cNvSpPr txBox="1"/>
          <p:nvPr/>
        </p:nvSpPr>
        <p:spPr>
          <a:xfrm flipH="1">
            <a:off x="2365374" y="4235849"/>
            <a:ext cx="947725" cy="276999"/>
          </a:xfrm>
          <a:prstGeom prst="rect">
            <a:avLst/>
          </a:prstGeom>
          <a:noFill/>
        </p:spPr>
        <p:txBody>
          <a:bodyPr wrap="square" rtlCol="0">
            <a:spAutoFit/>
          </a:bodyPr>
          <a:lstStyle/>
          <a:p>
            <a:r>
              <a:rPr lang="en-US" sz="1200" dirty="0"/>
              <a:t>Lens</a:t>
            </a:r>
          </a:p>
        </p:txBody>
      </p:sp>
      <p:cxnSp>
        <p:nvCxnSpPr>
          <p:cNvPr id="10" name="Straight Arrow Connector 9">
            <a:extLst>
              <a:ext uri="{FF2B5EF4-FFF2-40B4-BE49-F238E27FC236}">
                <a16:creationId xmlns:a16="http://schemas.microsoft.com/office/drawing/2014/main" id="{72F39C20-D2B7-0EE5-3F78-3CB8359CBBEC}"/>
              </a:ext>
            </a:extLst>
          </p:cNvPr>
          <p:cNvCxnSpPr>
            <a:cxnSpLocks/>
          </p:cNvCxnSpPr>
          <p:nvPr/>
        </p:nvCxnSpPr>
        <p:spPr>
          <a:xfrm flipH="1" flipV="1">
            <a:off x="2215383" y="4156739"/>
            <a:ext cx="184917" cy="1261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3283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txBox="1"/>
          <p:nvPr/>
        </p:nvSpPr>
        <p:spPr>
          <a:xfrm>
            <a:off x="244293" y="148292"/>
            <a:ext cx="3281689" cy="64834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1400" b="1" dirty="0">
                <a:solidFill>
                  <a:schemeClr val="dk1"/>
                </a:solidFill>
                <a:latin typeface="Century Gothic" panose="020B0502020202020204" pitchFamily="34" charset="0"/>
                <a:ea typeface="Calibri"/>
                <a:cs typeface="Calibri"/>
                <a:sym typeface="Calibri"/>
              </a:rPr>
              <a:t>Reality:</a:t>
            </a:r>
          </a:p>
          <a:p>
            <a:pPr marL="285750" marR="0" lvl="0" indent="-285750" algn="l" rtl="0">
              <a:spcBef>
                <a:spcPts val="0"/>
              </a:spcBef>
              <a:spcAft>
                <a:spcPts val="0"/>
              </a:spcAft>
              <a:buFont typeface="Arial" panose="020B0604020202020204" pitchFamily="34" charset="0"/>
              <a:buChar char="•"/>
            </a:pPr>
            <a:r>
              <a:rPr lang="en-US" sz="1400" b="1" dirty="0">
                <a:solidFill>
                  <a:schemeClr val="dk1"/>
                </a:solidFill>
                <a:latin typeface="Century Gothic" panose="020B0502020202020204" pitchFamily="34" charset="0"/>
                <a:ea typeface="Calibri"/>
                <a:cs typeface="Calibri"/>
                <a:sym typeface="Calibri"/>
              </a:rPr>
              <a:t>Laser: Inherent Divergence</a:t>
            </a:r>
          </a:p>
          <a:p>
            <a:pPr marL="285750" marR="0" lvl="0" indent="-285750" algn="l" rtl="0">
              <a:spcBef>
                <a:spcPts val="0"/>
              </a:spcBef>
              <a:spcAft>
                <a:spcPts val="0"/>
              </a:spcAft>
              <a:buFont typeface="Arial" panose="020B0604020202020204" pitchFamily="34" charset="0"/>
              <a:buChar char="•"/>
            </a:pPr>
            <a:r>
              <a:rPr lang="en-US" b="1" dirty="0">
                <a:solidFill>
                  <a:schemeClr val="dk1"/>
                </a:solidFill>
                <a:latin typeface="Century Gothic" panose="020B0502020202020204" pitchFamily="34" charset="0"/>
                <a:ea typeface="Calibri"/>
                <a:cs typeface="Calibri"/>
                <a:sym typeface="Calibri"/>
              </a:rPr>
              <a:t>Lens: Finite Size Spot Focus</a:t>
            </a:r>
            <a:endParaRPr lang="en-US" sz="1400" b="1" dirty="0">
              <a:solidFill>
                <a:schemeClr val="dk1"/>
              </a:solidFill>
              <a:latin typeface="Century Gothic" panose="020B0502020202020204" pitchFamily="34" charset="0"/>
              <a:ea typeface="Calibri"/>
              <a:cs typeface="Calibri"/>
              <a:sym typeface="Calibri"/>
            </a:endParaRPr>
          </a:p>
          <a:p>
            <a:pPr marL="0" marR="0" lvl="0" indent="0" algn="l" rtl="0">
              <a:spcBef>
                <a:spcPts val="0"/>
              </a:spcBef>
              <a:spcAft>
                <a:spcPts val="0"/>
              </a:spcAft>
              <a:buNone/>
            </a:pPr>
            <a:endParaRPr sz="1100" dirty="0">
              <a:latin typeface="Century Gothic" panose="020B0502020202020204" pitchFamily="34" charset="0"/>
            </a:endParaRPr>
          </a:p>
          <a:p>
            <a:pPr marL="0" marR="0" lvl="0" indent="0" algn="l" rtl="0">
              <a:spcBef>
                <a:spcPts val="0"/>
              </a:spcBef>
              <a:spcAft>
                <a:spcPts val="0"/>
              </a:spcAft>
              <a:buNone/>
            </a:pPr>
            <a:endParaRPr lang="en-US" sz="1400" dirty="0">
              <a:solidFill>
                <a:schemeClr val="dk1"/>
              </a:solidFill>
              <a:latin typeface="Century Gothic" panose="020B0502020202020204" pitchFamily="34" charset="0"/>
              <a:ea typeface="Calibri"/>
              <a:cs typeface="Calibri"/>
              <a:sym typeface="Calibri"/>
            </a:endParaRPr>
          </a:p>
          <a:p>
            <a:pPr marL="0" marR="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grpSp>
        <p:nvGrpSpPr>
          <p:cNvPr id="13" name="Group 12">
            <a:extLst>
              <a:ext uri="{FF2B5EF4-FFF2-40B4-BE49-F238E27FC236}">
                <a16:creationId xmlns:a16="http://schemas.microsoft.com/office/drawing/2014/main" id="{94E57F6E-C13E-2528-7E7C-679FF6A874DB}"/>
              </a:ext>
            </a:extLst>
          </p:cNvPr>
          <p:cNvGrpSpPr/>
          <p:nvPr/>
        </p:nvGrpSpPr>
        <p:grpSpPr>
          <a:xfrm>
            <a:off x="585497" y="320805"/>
            <a:ext cx="4547612" cy="4550381"/>
            <a:chOff x="674243" y="237678"/>
            <a:chExt cx="4547612" cy="4550381"/>
          </a:xfrm>
        </p:grpSpPr>
        <p:cxnSp>
          <p:nvCxnSpPr>
            <p:cNvPr id="9" name="Straight Connector 8">
              <a:extLst>
                <a:ext uri="{FF2B5EF4-FFF2-40B4-BE49-F238E27FC236}">
                  <a16:creationId xmlns:a16="http://schemas.microsoft.com/office/drawing/2014/main" id="{B8976417-FE87-32E0-1F6C-D74C123E0B5F}"/>
                </a:ext>
              </a:extLst>
            </p:cNvPr>
            <p:cNvCxnSpPr>
              <a:cxnSpLocks/>
            </p:cNvCxnSpPr>
            <p:nvPr/>
          </p:nvCxnSpPr>
          <p:spPr>
            <a:xfrm flipV="1">
              <a:off x="2595203" y="237678"/>
              <a:ext cx="2501624" cy="2875986"/>
            </a:xfrm>
            <a:prstGeom prst="line">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627DA2B-CB1B-F94B-A5F5-D5B70F55ACBD}"/>
                </a:ext>
              </a:extLst>
            </p:cNvPr>
            <p:cNvCxnSpPr>
              <a:cxnSpLocks/>
            </p:cNvCxnSpPr>
            <p:nvPr/>
          </p:nvCxnSpPr>
          <p:spPr>
            <a:xfrm flipV="1">
              <a:off x="3111572" y="361167"/>
              <a:ext cx="2110283" cy="2127456"/>
            </a:xfrm>
            <a:prstGeom prst="line">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1270" name="Picture 6" descr="Powerful 10 Miles Range 532nm Green Laser Pointer Pen Visible Beam Lazer  Light - Walmart.com">
              <a:extLst>
                <a:ext uri="{FF2B5EF4-FFF2-40B4-BE49-F238E27FC236}">
                  <a16:creationId xmlns:a16="http://schemas.microsoft.com/office/drawing/2014/main" id="{7F81FD1D-7C34-0A57-1306-AADACAEF2A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243" y="1616287"/>
              <a:ext cx="3171772" cy="3171772"/>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Arc 4">
            <a:extLst>
              <a:ext uri="{FF2B5EF4-FFF2-40B4-BE49-F238E27FC236}">
                <a16:creationId xmlns:a16="http://schemas.microsoft.com/office/drawing/2014/main" id="{E37351A8-A306-6AE2-8430-5A343CDCD724}"/>
              </a:ext>
            </a:extLst>
          </p:cNvPr>
          <p:cNvSpPr/>
          <p:nvPr/>
        </p:nvSpPr>
        <p:spPr>
          <a:xfrm rot="608596">
            <a:off x="4599708" y="635906"/>
            <a:ext cx="235527" cy="160730"/>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hape 330">
            <a:extLst>
              <a:ext uri="{FF2B5EF4-FFF2-40B4-BE49-F238E27FC236}">
                <a16:creationId xmlns:a16="http://schemas.microsoft.com/office/drawing/2014/main" id="{EA0FD86B-1D01-11B2-F96D-4339F213319B}"/>
              </a:ext>
            </a:extLst>
          </p:cNvPr>
          <p:cNvSpPr txBox="1"/>
          <p:nvPr/>
        </p:nvSpPr>
        <p:spPr>
          <a:xfrm>
            <a:off x="4616644" y="616422"/>
            <a:ext cx="420725" cy="25074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1100" b="1" dirty="0">
                <a:solidFill>
                  <a:schemeClr val="dk1"/>
                </a:solidFill>
                <a:latin typeface="Symbol" panose="05050102010706020507" pitchFamily="18" charset="2"/>
                <a:ea typeface="Microsoft JhengHei UI" panose="020B0604030504040204" pitchFamily="34" charset="-120"/>
                <a:cs typeface="Calibri"/>
                <a:sym typeface="Calibri"/>
              </a:rPr>
              <a:t>q</a:t>
            </a:r>
            <a:endParaRPr sz="1100" b="1" dirty="0">
              <a:latin typeface="Symbol" panose="05050102010706020507" pitchFamily="18" charset="2"/>
              <a:ea typeface="Microsoft JhengHei UI" panose="020B0604030504040204" pitchFamily="34" charset="-120"/>
            </a:endParaRPr>
          </a:p>
          <a:p>
            <a:pPr marL="0" marR="0" lvl="0" indent="0" algn="l" rtl="0">
              <a:spcBef>
                <a:spcPts val="0"/>
              </a:spcBef>
              <a:spcAft>
                <a:spcPts val="0"/>
              </a:spcAft>
              <a:buNone/>
            </a:pPr>
            <a:endParaRPr lang="en-US" sz="1400" dirty="0">
              <a:solidFill>
                <a:schemeClr val="dk1"/>
              </a:solidFill>
              <a:latin typeface="Century Gothic" panose="020B0502020202020204" pitchFamily="34" charset="0"/>
              <a:ea typeface="Calibri"/>
              <a:cs typeface="Calibri"/>
              <a:sym typeface="Calibri"/>
            </a:endParaRPr>
          </a:p>
          <a:p>
            <a:pPr marL="0" marR="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pic>
        <p:nvPicPr>
          <p:cNvPr id="23" name="Picture 22">
            <a:extLst>
              <a:ext uri="{FF2B5EF4-FFF2-40B4-BE49-F238E27FC236}">
                <a16:creationId xmlns:a16="http://schemas.microsoft.com/office/drawing/2014/main" id="{9DC011CA-51E6-10E9-8903-99DDB1CCBB9D}"/>
              </a:ext>
            </a:extLst>
          </p:cNvPr>
          <p:cNvPicPr>
            <a:picLocks noChangeAspect="1"/>
          </p:cNvPicPr>
          <p:nvPr/>
        </p:nvPicPr>
        <p:blipFill>
          <a:blip r:embed="rId4"/>
          <a:stretch>
            <a:fillRect/>
          </a:stretch>
        </p:blipFill>
        <p:spPr>
          <a:xfrm>
            <a:off x="5386733" y="2143803"/>
            <a:ext cx="2757013" cy="1706346"/>
          </a:xfrm>
          <a:prstGeom prst="rect">
            <a:avLst/>
          </a:prstGeom>
        </p:spPr>
      </p:pic>
      <p:cxnSp>
        <p:nvCxnSpPr>
          <p:cNvPr id="25" name="Straight Connector 24">
            <a:extLst>
              <a:ext uri="{FF2B5EF4-FFF2-40B4-BE49-F238E27FC236}">
                <a16:creationId xmlns:a16="http://schemas.microsoft.com/office/drawing/2014/main" id="{79D7A401-B31D-B0CB-ABD9-47D66FCF09C4}"/>
              </a:ext>
            </a:extLst>
          </p:cNvPr>
          <p:cNvCxnSpPr>
            <a:cxnSpLocks/>
          </p:cNvCxnSpPr>
          <p:nvPr/>
        </p:nvCxnSpPr>
        <p:spPr>
          <a:xfrm flipV="1">
            <a:off x="4655186" y="2364943"/>
            <a:ext cx="862968" cy="46373"/>
          </a:xfrm>
          <a:prstGeom prst="line">
            <a:avLst/>
          </a:prstGeom>
          <a:ln w="158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907BDD8-DA4D-8BC9-F03B-86B42E45C5A4}"/>
              </a:ext>
            </a:extLst>
          </p:cNvPr>
          <p:cNvCxnSpPr>
            <a:cxnSpLocks/>
          </p:cNvCxnSpPr>
          <p:nvPr/>
        </p:nvCxnSpPr>
        <p:spPr>
          <a:xfrm>
            <a:off x="4628147" y="3597442"/>
            <a:ext cx="874488" cy="43162"/>
          </a:xfrm>
          <a:prstGeom prst="line">
            <a:avLst/>
          </a:prstGeom>
          <a:ln w="158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271" name="Straight Connector 11270">
            <a:extLst>
              <a:ext uri="{FF2B5EF4-FFF2-40B4-BE49-F238E27FC236}">
                <a16:creationId xmlns:a16="http://schemas.microsoft.com/office/drawing/2014/main" id="{A0B01995-5A9D-442E-D3F7-A5778FAB59AB}"/>
              </a:ext>
            </a:extLst>
          </p:cNvPr>
          <p:cNvCxnSpPr>
            <a:cxnSpLocks/>
          </p:cNvCxnSpPr>
          <p:nvPr/>
        </p:nvCxnSpPr>
        <p:spPr>
          <a:xfrm>
            <a:off x="4175490" y="2413052"/>
            <a:ext cx="13309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72" name="Straight Connector 11271">
            <a:extLst>
              <a:ext uri="{FF2B5EF4-FFF2-40B4-BE49-F238E27FC236}">
                <a16:creationId xmlns:a16="http://schemas.microsoft.com/office/drawing/2014/main" id="{C60EDE6F-5864-859D-E0B3-76BF2701D47D}"/>
              </a:ext>
            </a:extLst>
          </p:cNvPr>
          <p:cNvCxnSpPr>
            <a:cxnSpLocks/>
          </p:cNvCxnSpPr>
          <p:nvPr/>
        </p:nvCxnSpPr>
        <p:spPr>
          <a:xfrm>
            <a:off x="4175490" y="3591842"/>
            <a:ext cx="1327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4942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txBox="1"/>
          <p:nvPr/>
        </p:nvSpPr>
        <p:spPr>
          <a:xfrm>
            <a:off x="244293" y="148292"/>
            <a:ext cx="2311871" cy="62063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b="1" dirty="0">
                <a:solidFill>
                  <a:schemeClr val="dk1"/>
                </a:solidFill>
                <a:latin typeface="Century Gothic" panose="020B0502020202020204" pitchFamily="34" charset="0"/>
                <a:ea typeface="Calibri"/>
                <a:cs typeface="Calibri"/>
                <a:sym typeface="Calibri"/>
              </a:rPr>
              <a:t>Reality</a:t>
            </a:r>
            <a:endParaRPr b="1" dirty="0">
              <a:latin typeface="Century Gothic" panose="020B0502020202020204" pitchFamily="34" charset="0"/>
            </a:endParaRPr>
          </a:p>
          <a:p>
            <a:pPr marL="0" marR="0" lvl="0" indent="0" algn="l" rtl="0">
              <a:spcBef>
                <a:spcPts val="0"/>
              </a:spcBef>
              <a:spcAft>
                <a:spcPts val="0"/>
              </a:spcAft>
              <a:buNone/>
            </a:pPr>
            <a:endParaRPr lang="en-US" sz="1400" dirty="0">
              <a:solidFill>
                <a:schemeClr val="dk1"/>
              </a:solidFill>
              <a:latin typeface="Century Gothic" panose="020B0502020202020204" pitchFamily="34" charset="0"/>
              <a:ea typeface="Calibri"/>
              <a:cs typeface="Calibri"/>
              <a:sym typeface="Calibri"/>
            </a:endParaRPr>
          </a:p>
          <a:p>
            <a:pPr marL="0" marR="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grpSp>
        <p:nvGrpSpPr>
          <p:cNvPr id="350" name="Group 349">
            <a:extLst>
              <a:ext uri="{FF2B5EF4-FFF2-40B4-BE49-F238E27FC236}">
                <a16:creationId xmlns:a16="http://schemas.microsoft.com/office/drawing/2014/main" id="{35968892-D9A8-F572-1C92-E34711D958A0}"/>
              </a:ext>
            </a:extLst>
          </p:cNvPr>
          <p:cNvGrpSpPr/>
          <p:nvPr/>
        </p:nvGrpSpPr>
        <p:grpSpPr>
          <a:xfrm>
            <a:off x="1127118" y="1034967"/>
            <a:ext cx="7198379" cy="1477984"/>
            <a:chOff x="974718" y="1554514"/>
            <a:chExt cx="7198379" cy="1477984"/>
          </a:xfrm>
        </p:grpSpPr>
        <p:sp>
          <p:nvSpPr>
            <p:cNvPr id="26" name="TextBox 25">
              <a:extLst>
                <a:ext uri="{FF2B5EF4-FFF2-40B4-BE49-F238E27FC236}">
                  <a16:creationId xmlns:a16="http://schemas.microsoft.com/office/drawing/2014/main" id="{C6C1AB8B-540A-DDBF-9321-04327F404DDE}"/>
                </a:ext>
              </a:extLst>
            </p:cNvPr>
            <p:cNvSpPr txBox="1"/>
            <p:nvPr/>
          </p:nvSpPr>
          <p:spPr>
            <a:xfrm flipH="1">
              <a:off x="1716035" y="2141249"/>
              <a:ext cx="505934" cy="276999"/>
            </a:xfrm>
            <a:prstGeom prst="rect">
              <a:avLst/>
            </a:prstGeom>
            <a:noFill/>
          </p:spPr>
          <p:txBody>
            <a:bodyPr wrap="square" rtlCol="0">
              <a:spAutoFit/>
            </a:bodyPr>
            <a:lstStyle/>
            <a:p>
              <a:endParaRPr lang="en-US" sz="1200" dirty="0"/>
            </a:p>
          </p:txBody>
        </p:sp>
        <p:sp>
          <p:nvSpPr>
            <p:cNvPr id="27" name="Rectangle 26">
              <a:extLst>
                <a:ext uri="{FF2B5EF4-FFF2-40B4-BE49-F238E27FC236}">
                  <a16:creationId xmlns:a16="http://schemas.microsoft.com/office/drawing/2014/main" id="{184C82FD-7B73-8015-D1EA-1DF8348F4272}"/>
                </a:ext>
              </a:extLst>
            </p:cNvPr>
            <p:cNvSpPr/>
            <p:nvPr/>
          </p:nvSpPr>
          <p:spPr>
            <a:xfrm flipH="1">
              <a:off x="974718" y="1837390"/>
              <a:ext cx="812209" cy="82110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8" name="TextBox 27">
              <a:extLst>
                <a:ext uri="{FF2B5EF4-FFF2-40B4-BE49-F238E27FC236}">
                  <a16:creationId xmlns:a16="http://schemas.microsoft.com/office/drawing/2014/main" id="{8CCA8344-FB7A-AFAD-5424-808BF91AB7A0}"/>
                </a:ext>
              </a:extLst>
            </p:cNvPr>
            <p:cNvSpPr txBox="1"/>
            <p:nvPr/>
          </p:nvSpPr>
          <p:spPr>
            <a:xfrm flipH="1">
              <a:off x="1007765" y="1896563"/>
              <a:ext cx="947725" cy="461665"/>
            </a:xfrm>
            <a:prstGeom prst="rect">
              <a:avLst/>
            </a:prstGeom>
            <a:noFill/>
          </p:spPr>
          <p:txBody>
            <a:bodyPr wrap="square" rtlCol="0">
              <a:spAutoFit/>
            </a:bodyPr>
            <a:lstStyle/>
            <a:p>
              <a:r>
                <a:rPr lang="en-US" sz="1200" dirty="0"/>
                <a:t>Satellite / OCT #1</a:t>
              </a:r>
            </a:p>
          </p:txBody>
        </p:sp>
        <p:sp>
          <p:nvSpPr>
            <p:cNvPr id="29" name="TextBox 28">
              <a:extLst>
                <a:ext uri="{FF2B5EF4-FFF2-40B4-BE49-F238E27FC236}">
                  <a16:creationId xmlns:a16="http://schemas.microsoft.com/office/drawing/2014/main" id="{884F34BC-1F90-2A7A-7ABD-B68A321A8A90}"/>
                </a:ext>
              </a:extLst>
            </p:cNvPr>
            <p:cNvSpPr txBox="1"/>
            <p:nvPr/>
          </p:nvSpPr>
          <p:spPr>
            <a:xfrm>
              <a:off x="6838166" y="2141249"/>
              <a:ext cx="505934" cy="276999"/>
            </a:xfrm>
            <a:prstGeom prst="rect">
              <a:avLst/>
            </a:prstGeom>
            <a:noFill/>
          </p:spPr>
          <p:txBody>
            <a:bodyPr wrap="square" rtlCol="0">
              <a:spAutoFit/>
            </a:bodyPr>
            <a:lstStyle/>
            <a:p>
              <a:endParaRPr lang="en-US" sz="1200" dirty="0"/>
            </a:p>
          </p:txBody>
        </p:sp>
        <p:sp>
          <p:nvSpPr>
            <p:cNvPr id="30" name="Rectangle 29">
              <a:extLst>
                <a:ext uri="{FF2B5EF4-FFF2-40B4-BE49-F238E27FC236}">
                  <a16:creationId xmlns:a16="http://schemas.microsoft.com/office/drawing/2014/main" id="{4BBA749D-A068-1109-2D7B-7CCC5ABD8AEE}"/>
                </a:ext>
              </a:extLst>
            </p:cNvPr>
            <p:cNvSpPr/>
            <p:nvPr/>
          </p:nvSpPr>
          <p:spPr>
            <a:xfrm>
              <a:off x="7226487" y="1837390"/>
              <a:ext cx="812209" cy="82110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31" name="TextBox 30">
              <a:extLst>
                <a:ext uri="{FF2B5EF4-FFF2-40B4-BE49-F238E27FC236}">
                  <a16:creationId xmlns:a16="http://schemas.microsoft.com/office/drawing/2014/main" id="{136CA830-BFE9-F9BB-B89A-2947BAB1642E}"/>
                </a:ext>
              </a:extLst>
            </p:cNvPr>
            <p:cNvSpPr txBox="1"/>
            <p:nvPr/>
          </p:nvSpPr>
          <p:spPr>
            <a:xfrm>
              <a:off x="7225372" y="1870237"/>
              <a:ext cx="947725" cy="461665"/>
            </a:xfrm>
            <a:prstGeom prst="rect">
              <a:avLst/>
            </a:prstGeom>
            <a:noFill/>
          </p:spPr>
          <p:txBody>
            <a:bodyPr wrap="square" rtlCol="0">
              <a:spAutoFit/>
            </a:bodyPr>
            <a:lstStyle/>
            <a:p>
              <a:r>
                <a:rPr lang="en-US" sz="1200" dirty="0"/>
                <a:t>Satellite / OCT #2</a:t>
              </a:r>
            </a:p>
          </p:txBody>
        </p:sp>
        <p:grpSp>
          <p:nvGrpSpPr>
            <p:cNvPr id="321" name="Group 320">
              <a:extLst>
                <a:ext uri="{FF2B5EF4-FFF2-40B4-BE49-F238E27FC236}">
                  <a16:creationId xmlns:a16="http://schemas.microsoft.com/office/drawing/2014/main" id="{8E9FDD4D-91B6-7D72-6929-4BBD1469541B}"/>
                </a:ext>
              </a:extLst>
            </p:cNvPr>
            <p:cNvGrpSpPr/>
            <p:nvPr/>
          </p:nvGrpSpPr>
          <p:grpSpPr>
            <a:xfrm>
              <a:off x="2098228" y="1613380"/>
              <a:ext cx="5130922" cy="1343534"/>
              <a:chOff x="-1509325" y="1614502"/>
              <a:chExt cx="2609308" cy="853516"/>
            </a:xfrm>
          </p:grpSpPr>
          <p:sp>
            <p:nvSpPr>
              <p:cNvPr id="322" name="Right Triangle 321">
                <a:extLst>
                  <a:ext uri="{FF2B5EF4-FFF2-40B4-BE49-F238E27FC236}">
                    <a16:creationId xmlns:a16="http://schemas.microsoft.com/office/drawing/2014/main" id="{4F1BF1ED-FD7B-29E1-CD28-B57386C53670}"/>
                  </a:ext>
                </a:extLst>
              </p:cNvPr>
              <p:cNvSpPr/>
              <p:nvPr/>
            </p:nvSpPr>
            <p:spPr>
              <a:xfrm>
                <a:off x="-1509325" y="1614502"/>
                <a:ext cx="2597422" cy="427563"/>
              </a:xfrm>
              <a:prstGeom prst="rtTriangle">
                <a:avLst/>
              </a:prstGeom>
              <a:gradFill>
                <a:gsLst>
                  <a:gs pos="0">
                    <a:schemeClr val="accent1">
                      <a:tint val="100000"/>
                      <a:shade val="100000"/>
                      <a:satMod val="130000"/>
                    </a:schemeClr>
                  </a:gs>
                  <a:gs pos="100000">
                    <a:schemeClr val="accent1">
                      <a:lumMod val="20000"/>
                      <a:lumOff val="80000"/>
                      <a:alpha val="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3" name="Right Triangle 322">
                <a:extLst>
                  <a:ext uri="{FF2B5EF4-FFF2-40B4-BE49-F238E27FC236}">
                    <a16:creationId xmlns:a16="http://schemas.microsoft.com/office/drawing/2014/main" id="{50E2241B-4D40-E829-3D30-0537C8A730D1}"/>
                  </a:ext>
                </a:extLst>
              </p:cNvPr>
              <p:cNvSpPr/>
              <p:nvPr/>
            </p:nvSpPr>
            <p:spPr>
              <a:xfrm flipV="1">
                <a:off x="-1508154" y="2040455"/>
                <a:ext cx="2608137" cy="427563"/>
              </a:xfrm>
              <a:prstGeom prst="rtTriangle">
                <a:avLst/>
              </a:prstGeom>
              <a:gradFill>
                <a:gsLst>
                  <a:gs pos="0">
                    <a:schemeClr val="accent1">
                      <a:tint val="100000"/>
                      <a:shade val="100000"/>
                      <a:satMod val="130000"/>
                    </a:schemeClr>
                  </a:gs>
                  <a:gs pos="100000">
                    <a:schemeClr val="accent1">
                      <a:lumMod val="20000"/>
                      <a:lumOff val="80000"/>
                      <a:alpha val="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24" name="Freeform 88">
              <a:extLst>
                <a:ext uri="{FF2B5EF4-FFF2-40B4-BE49-F238E27FC236}">
                  <a16:creationId xmlns:a16="http://schemas.microsoft.com/office/drawing/2014/main" id="{E694DEAB-8647-5976-0F74-5125551BF6CA}"/>
                </a:ext>
              </a:extLst>
            </p:cNvPr>
            <p:cNvSpPr/>
            <p:nvPr/>
          </p:nvSpPr>
          <p:spPr>
            <a:xfrm rot="16200000">
              <a:off x="1148236" y="2105313"/>
              <a:ext cx="1477984" cy="376386"/>
            </a:xfrm>
            <a:custGeom>
              <a:avLst/>
              <a:gdLst>
                <a:gd name="connsiteX0" fmla="*/ 0 w 889635"/>
                <a:gd name="connsiteY0" fmla="*/ 368656 h 376386"/>
                <a:gd name="connsiteX1" fmla="*/ 57150 w 889635"/>
                <a:gd name="connsiteY1" fmla="*/ 368656 h 376386"/>
                <a:gd name="connsiteX2" fmla="*/ 104775 w 889635"/>
                <a:gd name="connsiteY2" fmla="*/ 362941 h 376386"/>
                <a:gd name="connsiteX3" fmla="*/ 144780 w 889635"/>
                <a:gd name="connsiteY3" fmla="*/ 351511 h 376386"/>
                <a:gd name="connsiteX4" fmla="*/ 194310 w 889635"/>
                <a:gd name="connsiteY4" fmla="*/ 321031 h 376386"/>
                <a:gd name="connsiteX5" fmla="*/ 240030 w 889635"/>
                <a:gd name="connsiteY5" fmla="*/ 273406 h 376386"/>
                <a:gd name="connsiteX6" fmla="*/ 358140 w 889635"/>
                <a:gd name="connsiteY6" fmla="*/ 82906 h 376386"/>
                <a:gd name="connsiteX7" fmla="*/ 384810 w 889635"/>
                <a:gd name="connsiteY7" fmla="*/ 39091 h 376386"/>
                <a:gd name="connsiteX8" fmla="*/ 417195 w 889635"/>
                <a:gd name="connsiteY8" fmla="*/ 14326 h 376386"/>
                <a:gd name="connsiteX9" fmla="*/ 428625 w 889635"/>
                <a:gd name="connsiteY9" fmla="*/ 991 h 376386"/>
                <a:gd name="connsiteX10" fmla="*/ 461010 w 889635"/>
                <a:gd name="connsiteY10" fmla="*/ 2896 h 376386"/>
                <a:gd name="connsiteX11" fmla="*/ 487680 w 889635"/>
                <a:gd name="connsiteY11" fmla="*/ 18136 h 376386"/>
                <a:gd name="connsiteX12" fmla="*/ 516255 w 889635"/>
                <a:gd name="connsiteY12" fmla="*/ 42901 h 376386"/>
                <a:gd name="connsiteX13" fmla="*/ 641985 w 889635"/>
                <a:gd name="connsiteY13" fmla="*/ 252451 h 376386"/>
                <a:gd name="connsiteX14" fmla="*/ 680085 w 889635"/>
                <a:gd name="connsiteY14" fmla="*/ 294361 h 376386"/>
                <a:gd name="connsiteX15" fmla="*/ 714375 w 889635"/>
                <a:gd name="connsiteY15" fmla="*/ 330556 h 376386"/>
                <a:gd name="connsiteX16" fmla="*/ 762000 w 889635"/>
                <a:gd name="connsiteY16" fmla="*/ 353416 h 376386"/>
                <a:gd name="connsiteX17" fmla="*/ 807720 w 889635"/>
                <a:gd name="connsiteY17" fmla="*/ 368656 h 376386"/>
                <a:gd name="connsiteX18" fmla="*/ 864870 w 889635"/>
                <a:gd name="connsiteY18" fmla="*/ 376276 h 376386"/>
                <a:gd name="connsiteX19" fmla="*/ 889635 w 889635"/>
                <a:gd name="connsiteY19" fmla="*/ 372466 h 37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9635" h="376386">
                  <a:moveTo>
                    <a:pt x="0" y="368656"/>
                  </a:moveTo>
                  <a:cubicBezTo>
                    <a:pt x="19844" y="369132"/>
                    <a:pt x="39688" y="369609"/>
                    <a:pt x="57150" y="368656"/>
                  </a:cubicBezTo>
                  <a:cubicBezTo>
                    <a:pt x="74613" y="367703"/>
                    <a:pt x="90170" y="365798"/>
                    <a:pt x="104775" y="362941"/>
                  </a:cubicBezTo>
                  <a:cubicBezTo>
                    <a:pt x="119380" y="360084"/>
                    <a:pt x="129858" y="358496"/>
                    <a:pt x="144780" y="351511"/>
                  </a:cubicBezTo>
                  <a:cubicBezTo>
                    <a:pt x="159703" y="344526"/>
                    <a:pt x="178435" y="334048"/>
                    <a:pt x="194310" y="321031"/>
                  </a:cubicBezTo>
                  <a:cubicBezTo>
                    <a:pt x="210185" y="308013"/>
                    <a:pt x="212725" y="313093"/>
                    <a:pt x="240030" y="273406"/>
                  </a:cubicBezTo>
                  <a:cubicBezTo>
                    <a:pt x="267335" y="233719"/>
                    <a:pt x="334010" y="121958"/>
                    <a:pt x="358140" y="82906"/>
                  </a:cubicBezTo>
                  <a:cubicBezTo>
                    <a:pt x="382270" y="43854"/>
                    <a:pt x="374968" y="50521"/>
                    <a:pt x="384810" y="39091"/>
                  </a:cubicBezTo>
                  <a:cubicBezTo>
                    <a:pt x="394652" y="27661"/>
                    <a:pt x="409893" y="20676"/>
                    <a:pt x="417195" y="14326"/>
                  </a:cubicBezTo>
                  <a:cubicBezTo>
                    <a:pt x="424497" y="7976"/>
                    <a:pt x="421322" y="2896"/>
                    <a:pt x="428625" y="991"/>
                  </a:cubicBezTo>
                  <a:cubicBezTo>
                    <a:pt x="435928" y="-914"/>
                    <a:pt x="451168" y="38"/>
                    <a:pt x="461010" y="2896"/>
                  </a:cubicBezTo>
                  <a:cubicBezTo>
                    <a:pt x="470853" y="5753"/>
                    <a:pt x="478472" y="11468"/>
                    <a:pt x="487680" y="18136"/>
                  </a:cubicBezTo>
                  <a:cubicBezTo>
                    <a:pt x="496888" y="24804"/>
                    <a:pt x="490538" y="3849"/>
                    <a:pt x="516255" y="42901"/>
                  </a:cubicBezTo>
                  <a:cubicBezTo>
                    <a:pt x="541972" y="81953"/>
                    <a:pt x="614680" y="210541"/>
                    <a:pt x="641985" y="252451"/>
                  </a:cubicBezTo>
                  <a:cubicBezTo>
                    <a:pt x="669290" y="294361"/>
                    <a:pt x="668020" y="281344"/>
                    <a:pt x="680085" y="294361"/>
                  </a:cubicBezTo>
                  <a:cubicBezTo>
                    <a:pt x="692150" y="307378"/>
                    <a:pt x="700723" y="320714"/>
                    <a:pt x="714375" y="330556"/>
                  </a:cubicBezTo>
                  <a:cubicBezTo>
                    <a:pt x="728027" y="340398"/>
                    <a:pt x="746443" y="347066"/>
                    <a:pt x="762000" y="353416"/>
                  </a:cubicBezTo>
                  <a:cubicBezTo>
                    <a:pt x="777557" y="359766"/>
                    <a:pt x="790575" y="364846"/>
                    <a:pt x="807720" y="368656"/>
                  </a:cubicBezTo>
                  <a:cubicBezTo>
                    <a:pt x="824865" y="372466"/>
                    <a:pt x="851218" y="375641"/>
                    <a:pt x="864870" y="376276"/>
                  </a:cubicBezTo>
                  <a:cubicBezTo>
                    <a:pt x="878522" y="376911"/>
                    <a:pt x="884078" y="374688"/>
                    <a:pt x="889635" y="372466"/>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6" name="Group 325">
              <a:extLst>
                <a:ext uri="{FF2B5EF4-FFF2-40B4-BE49-F238E27FC236}">
                  <a16:creationId xmlns:a16="http://schemas.microsoft.com/office/drawing/2014/main" id="{5F34FCB9-4EEB-CCBD-3C24-36343F9B45EF}"/>
                </a:ext>
              </a:extLst>
            </p:cNvPr>
            <p:cNvGrpSpPr/>
            <p:nvPr/>
          </p:nvGrpSpPr>
          <p:grpSpPr>
            <a:xfrm rot="10804530">
              <a:off x="1794287" y="1605020"/>
              <a:ext cx="5129247" cy="1349348"/>
              <a:chOff x="7605019" y="-1503949"/>
              <a:chExt cx="5129247" cy="1349348"/>
            </a:xfrm>
          </p:grpSpPr>
          <p:sp>
            <p:nvSpPr>
              <p:cNvPr id="328" name="Right Triangle 327">
                <a:extLst>
                  <a:ext uri="{FF2B5EF4-FFF2-40B4-BE49-F238E27FC236}">
                    <a16:creationId xmlns:a16="http://schemas.microsoft.com/office/drawing/2014/main" id="{E852C9AF-5147-1A5F-F627-0C461771C69C}"/>
                  </a:ext>
                </a:extLst>
              </p:cNvPr>
              <p:cNvSpPr/>
              <p:nvPr/>
            </p:nvSpPr>
            <p:spPr>
              <a:xfrm>
                <a:off x="7605019" y="-1503949"/>
                <a:ext cx="5129247" cy="673034"/>
              </a:xfrm>
              <a:prstGeom prst="rtTriangle">
                <a:avLst/>
              </a:prstGeom>
              <a:gradFill>
                <a:gsLst>
                  <a:gs pos="0">
                    <a:srgbClr val="C00000">
                      <a:alpha val="90000"/>
                    </a:srgbClr>
                  </a:gs>
                  <a:gs pos="100000">
                    <a:srgbClr val="FF9999">
                      <a:alpha val="0"/>
                      <a:lumMod val="36000"/>
                      <a:lumOff val="64000"/>
                    </a:srgb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9" name="Right Triangle 328">
                <a:extLst>
                  <a:ext uri="{FF2B5EF4-FFF2-40B4-BE49-F238E27FC236}">
                    <a16:creationId xmlns:a16="http://schemas.microsoft.com/office/drawing/2014/main" id="{06FE20C7-BA9E-E615-1BFE-74A6F682F982}"/>
                  </a:ext>
                </a:extLst>
              </p:cNvPr>
              <p:cNvSpPr/>
              <p:nvPr/>
            </p:nvSpPr>
            <p:spPr>
              <a:xfrm flipV="1">
                <a:off x="7611945" y="-827635"/>
                <a:ext cx="5119133" cy="673034"/>
              </a:xfrm>
              <a:prstGeom prst="rtTriangle">
                <a:avLst/>
              </a:prstGeom>
              <a:gradFill>
                <a:gsLst>
                  <a:gs pos="0">
                    <a:srgbClr val="C00000">
                      <a:alpha val="90000"/>
                    </a:srgbClr>
                  </a:gs>
                  <a:gs pos="100000">
                    <a:srgbClr val="FF9999">
                      <a:alpha val="0"/>
                      <a:lumMod val="36000"/>
                      <a:lumOff val="64000"/>
                    </a:srgb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AE4F4221-C889-2C69-6C5F-211A125B219A}"/>
                </a:ext>
              </a:extLst>
            </p:cNvPr>
            <p:cNvSpPr/>
            <p:nvPr/>
          </p:nvSpPr>
          <p:spPr>
            <a:xfrm rot="10800000" flipH="1">
              <a:off x="1783824" y="2127396"/>
              <a:ext cx="313339" cy="304703"/>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320" name="Rectangle 319">
              <a:extLst>
                <a:ext uri="{FF2B5EF4-FFF2-40B4-BE49-F238E27FC236}">
                  <a16:creationId xmlns:a16="http://schemas.microsoft.com/office/drawing/2014/main" id="{8AAA3E8B-AFBB-68F0-90C6-A4DF5F785297}"/>
                </a:ext>
              </a:extLst>
            </p:cNvPr>
            <p:cNvSpPr/>
            <p:nvPr/>
          </p:nvSpPr>
          <p:spPr>
            <a:xfrm rot="10800000">
              <a:off x="6916251" y="2127397"/>
              <a:ext cx="313339" cy="304703"/>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grpSp>
      <p:sp>
        <p:nvSpPr>
          <p:cNvPr id="352" name="Rectangle 351">
            <a:extLst>
              <a:ext uri="{FF2B5EF4-FFF2-40B4-BE49-F238E27FC236}">
                <a16:creationId xmlns:a16="http://schemas.microsoft.com/office/drawing/2014/main" id="{A745B418-2FB0-764B-6A8D-E8723943A18E}"/>
              </a:ext>
            </a:extLst>
          </p:cNvPr>
          <p:cNvSpPr/>
          <p:nvPr/>
        </p:nvSpPr>
        <p:spPr>
          <a:xfrm rot="10800000" flipH="1">
            <a:off x="1943151" y="3622736"/>
            <a:ext cx="313339" cy="485797"/>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354" name="Rectangle 353">
            <a:extLst>
              <a:ext uri="{FF2B5EF4-FFF2-40B4-BE49-F238E27FC236}">
                <a16:creationId xmlns:a16="http://schemas.microsoft.com/office/drawing/2014/main" id="{712B77CE-FCB5-0826-1902-0023F9305965}"/>
              </a:ext>
            </a:extLst>
          </p:cNvPr>
          <p:cNvSpPr/>
          <p:nvPr/>
        </p:nvSpPr>
        <p:spPr>
          <a:xfrm flipH="1">
            <a:off x="1134045" y="3446166"/>
            <a:ext cx="812209" cy="821108"/>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355" name="TextBox 354">
            <a:extLst>
              <a:ext uri="{FF2B5EF4-FFF2-40B4-BE49-F238E27FC236}">
                <a16:creationId xmlns:a16="http://schemas.microsoft.com/office/drawing/2014/main" id="{2DCA0BC0-1C60-4453-FB33-E86EE7598E96}"/>
              </a:ext>
            </a:extLst>
          </p:cNvPr>
          <p:cNvSpPr txBox="1"/>
          <p:nvPr/>
        </p:nvSpPr>
        <p:spPr>
          <a:xfrm flipH="1">
            <a:off x="1476832" y="3692667"/>
            <a:ext cx="947725" cy="276999"/>
          </a:xfrm>
          <a:prstGeom prst="rect">
            <a:avLst/>
          </a:prstGeom>
          <a:noFill/>
        </p:spPr>
        <p:txBody>
          <a:bodyPr wrap="square" rtlCol="0">
            <a:spAutoFit/>
          </a:bodyPr>
          <a:lstStyle/>
          <a:p>
            <a:r>
              <a:rPr lang="en-US" sz="1200" dirty="0"/>
              <a:t>HEL </a:t>
            </a:r>
          </a:p>
        </p:txBody>
      </p:sp>
      <p:sp>
        <p:nvSpPr>
          <p:cNvPr id="356" name="TextBox 355">
            <a:extLst>
              <a:ext uri="{FF2B5EF4-FFF2-40B4-BE49-F238E27FC236}">
                <a16:creationId xmlns:a16="http://schemas.microsoft.com/office/drawing/2014/main" id="{F7917BD1-99F3-BCD9-C820-6B4DBAE5F4D2}"/>
              </a:ext>
            </a:extLst>
          </p:cNvPr>
          <p:cNvSpPr txBox="1"/>
          <p:nvPr/>
        </p:nvSpPr>
        <p:spPr>
          <a:xfrm>
            <a:off x="6997493" y="3716533"/>
            <a:ext cx="505934" cy="276999"/>
          </a:xfrm>
          <a:prstGeom prst="rect">
            <a:avLst/>
          </a:prstGeom>
          <a:noFill/>
        </p:spPr>
        <p:txBody>
          <a:bodyPr wrap="square" rtlCol="0">
            <a:spAutoFit/>
          </a:bodyPr>
          <a:lstStyle/>
          <a:p>
            <a:endParaRPr lang="en-US" sz="1200" dirty="0"/>
          </a:p>
        </p:txBody>
      </p:sp>
      <p:sp>
        <p:nvSpPr>
          <p:cNvPr id="358" name="TextBox 357">
            <a:extLst>
              <a:ext uri="{FF2B5EF4-FFF2-40B4-BE49-F238E27FC236}">
                <a16:creationId xmlns:a16="http://schemas.microsoft.com/office/drawing/2014/main" id="{DCE85052-5FD3-83F1-D294-C41E8D2E9971}"/>
              </a:ext>
            </a:extLst>
          </p:cNvPr>
          <p:cNvSpPr txBox="1"/>
          <p:nvPr/>
        </p:nvSpPr>
        <p:spPr>
          <a:xfrm>
            <a:off x="7318055" y="3921163"/>
            <a:ext cx="947725" cy="276999"/>
          </a:xfrm>
          <a:prstGeom prst="rect">
            <a:avLst/>
          </a:prstGeom>
          <a:noFill/>
        </p:spPr>
        <p:txBody>
          <a:bodyPr wrap="square" rtlCol="0">
            <a:spAutoFit/>
          </a:bodyPr>
          <a:lstStyle/>
          <a:p>
            <a:r>
              <a:rPr lang="en-US" sz="1200" dirty="0"/>
              <a:t>Target</a:t>
            </a:r>
          </a:p>
        </p:txBody>
      </p:sp>
      <p:grpSp>
        <p:nvGrpSpPr>
          <p:cNvPr id="363" name="Group 362">
            <a:extLst>
              <a:ext uri="{FF2B5EF4-FFF2-40B4-BE49-F238E27FC236}">
                <a16:creationId xmlns:a16="http://schemas.microsoft.com/office/drawing/2014/main" id="{0917526E-DE9A-0F45-83F1-8F5F9BFEEBE6}"/>
              </a:ext>
            </a:extLst>
          </p:cNvPr>
          <p:cNvGrpSpPr/>
          <p:nvPr/>
        </p:nvGrpSpPr>
        <p:grpSpPr>
          <a:xfrm rot="10804530">
            <a:off x="2267565" y="3650817"/>
            <a:ext cx="5728318" cy="456227"/>
            <a:chOff x="7549602" y="-1503875"/>
            <a:chExt cx="4911399" cy="1349356"/>
          </a:xfrm>
        </p:grpSpPr>
        <p:sp>
          <p:nvSpPr>
            <p:cNvPr id="365" name="Right Triangle 364">
              <a:extLst>
                <a:ext uri="{FF2B5EF4-FFF2-40B4-BE49-F238E27FC236}">
                  <a16:creationId xmlns:a16="http://schemas.microsoft.com/office/drawing/2014/main" id="{9B5E053D-E5DD-6CA1-05E0-47105E9D5646}"/>
                </a:ext>
              </a:extLst>
            </p:cNvPr>
            <p:cNvSpPr/>
            <p:nvPr/>
          </p:nvSpPr>
          <p:spPr>
            <a:xfrm rot="21590940" flipH="1">
              <a:off x="7549603" y="-1503875"/>
              <a:ext cx="4911398" cy="673034"/>
            </a:xfrm>
            <a:prstGeom prst="rtTriangle">
              <a:avLst/>
            </a:prstGeom>
            <a:gradFill>
              <a:gsLst>
                <a:gs pos="0">
                  <a:srgbClr val="C00000">
                    <a:alpha val="90000"/>
                  </a:srgbClr>
                </a:gs>
                <a:gs pos="100000">
                  <a:srgbClr val="FF9999">
                    <a:alpha val="0"/>
                    <a:lumMod val="36000"/>
                    <a:lumOff val="64000"/>
                  </a:srgb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6" name="Right Triangle 365">
              <a:extLst>
                <a:ext uri="{FF2B5EF4-FFF2-40B4-BE49-F238E27FC236}">
                  <a16:creationId xmlns:a16="http://schemas.microsoft.com/office/drawing/2014/main" id="{37DEF5DC-E517-FCDA-DC2E-904E6680D225}"/>
                </a:ext>
              </a:extLst>
            </p:cNvPr>
            <p:cNvSpPr/>
            <p:nvPr/>
          </p:nvSpPr>
          <p:spPr>
            <a:xfrm rot="21590940" flipH="1" flipV="1">
              <a:off x="7549602" y="-827553"/>
              <a:ext cx="4911398" cy="673034"/>
            </a:xfrm>
            <a:prstGeom prst="rtTriangle">
              <a:avLst/>
            </a:prstGeom>
            <a:gradFill>
              <a:gsLst>
                <a:gs pos="0">
                  <a:srgbClr val="C00000">
                    <a:alpha val="90000"/>
                  </a:srgbClr>
                </a:gs>
                <a:gs pos="100000">
                  <a:srgbClr val="FF9999">
                    <a:alpha val="0"/>
                    <a:lumMod val="36000"/>
                    <a:lumOff val="64000"/>
                  </a:srgb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1B69DE49-37E3-F3E1-900A-45A46D09CC85}"/>
              </a:ext>
            </a:extLst>
          </p:cNvPr>
          <p:cNvSpPr/>
          <p:nvPr/>
        </p:nvSpPr>
        <p:spPr>
          <a:xfrm rot="2993957">
            <a:off x="7198475" y="3607768"/>
            <a:ext cx="812209" cy="861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ectangle 356">
            <a:extLst>
              <a:ext uri="{FF2B5EF4-FFF2-40B4-BE49-F238E27FC236}">
                <a16:creationId xmlns:a16="http://schemas.microsoft.com/office/drawing/2014/main" id="{F891984E-A536-602A-A6B9-1AF0E8A74547}"/>
              </a:ext>
            </a:extLst>
          </p:cNvPr>
          <p:cNvSpPr/>
          <p:nvPr/>
        </p:nvSpPr>
        <p:spPr>
          <a:xfrm rot="19252517">
            <a:off x="6669473" y="3953768"/>
            <a:ext cx="812209" cy="16966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369" name="Isosceles Triangle 368">
            <a:extLst>
              <a:ext uri="{FF2B5EF4-FFF2-40B4-BE49-F238E27FC236}">
                <a16:creationId xmlns:a16="http://schemas.microsoft.com/office/drawing/2014/main" id="{1020A9CF-726D-1200-2452-21B3F9BD60AF}"/>
              </a:ext>
            </a:extLst>
          </p:cNvPr>
          <p:cNvSpPr/>
          <p:nvPr/>
        </p:nvSpPr>
        <p:spPr>
          <a:xfrm rot="2968473">
            <a:off x="7524553" y="3316487"/>
            <a:ext cx="160055" cy="559371"/>
          </a:xfrm>
          <a:prstGeom prst="triangle">
            <a:avLst>
              <a:gd name="adj" fmla="val 67229"/>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72A24766-6D14-22B9-4438-DE4BE1DD46BA}"/>
              </a:ext>
            </a:extLst>
          </p:cNvPr>
          <p:cNvCxnSpPr>
            <a:cxnSpLocks/>
          </p:cNvCxnSpPr>
          <p:nvPr/>
        </p:nvCxnSpPr>
        <p:spPr>
          <a:xfrm flipV="1">
            <a:off x="7170820" y="3781268"/>
            <a:ext cx="1395802" cy="64898"/>
          </a:xfrm>
          <a:prstGeom prst="line">
            <a:avLst/>
          </a:prstGeom>
          <a:ln w="127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642E09E-2CD6-A509-237C-9F272CF0FCEE}"/>
              </a:ext>
            </a:extLst>
          </p:cNvPr>
          <p:cNvCxnSpPr>
            <a:cxnSpLocks/>
          </p:cNvCxnSpPr>
          <p:nvPr/>
        </p:nvCxnSpPr>
        <p:spPr>
          <a:xfrm>
            <a:off x="7107327" y="3906463"/>
            <a:ext cx="1459295" cy="73925"/>
          </a:xfrm>
          <a:prstGeom prst="line">
            <a:avLst/>
          </a:prstGeom>
          <a:ln w="127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Shape 330">
            <a:extLst>
              <a:ext uri="{FF2B5EF4-FFF2-40B4-BE49-F238E27FC236}">
                <a16:creationId xmlns:a16="http://schemas.microsoft.com/office/drawing/2014/main" id="{9561B89A-29E2-C633-D09C-81CB702DDDF4}"/>
              </a:ext>
            </a:extLst>
          </p:cNvPr>
          <p:cNvSpPr txBox="1"/>
          <p:nvPr/>
        </p:nvSpPr>
        <p:spPr>
          <a:xfrm>
            <a:off x="2613020" y="1018668"/>
            <a:ext cx="4375002" cy="62063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1400" dirty="0">
                <a:solidFill>
                  <a:schemeClr val="dk1"/>
                </a:solidFill>
                <a:latin typeface="Century Gothic" panose="020B0502020202020204" pitchFamily="34" charset="0"/>
                <a:ea typeface="Calibri"/>
                <a:cs typeface="Calibri"/>
                <a:sym typeface="Calibri"/>
              </a:rPr>
              <a:t>Laser Communication:</a:t>
            </a:r>
            <a:endParaRPr lang="de-DE" sz="1400" dirty="0">
              <a:solidFill>
                <a:schemeClr val="dk1"/>
              </a:solidFill>
              <a:latin typeface="Century Gothic" panose="020B0502020202020204" pitchFamily="34" charset="0"/>
              <a:ea typeface="Calibri"/>
              <a:cs typeface="Calibri"/>
              <a:sym typeface="Calibri"/>
            </a:endParaRPr>
          </a:p>
          <a:p>
            <a:pPr marL="0" marR="0" lvl="0" indent="0" algn="l" rtl="0">
              <a:spcBef>
                <a:spcPts val="0"/>
              </a:spcBef>
              <a:spcAft>
                <a:spcPts val="0"/>
              </a:spcAft>
              <a:buNone/>
            </a:pPr>
            <a:r>
              <a:rPr lang="de-DE" dirty="0">
                <a:solidFill>
                  <a:schemeClr val="dk1"/>
                </a:solidFill>
                <a:latin typeface="Century Gothic" panose="020B0502020202020204" pitchFamily="34" charset="0"/>
                <a:cs typeface="Calibri"/>
                <a:sym typeface="Calibri"/>
              </a:rPr>
              <a:t>50 mm beam → 5000 km → </a:t>
            </a:r>
            <a:r>
              <a:rPr lang="de-DE" b="1" dirty="0">
                <a:solidFill>
                  <a:schemeClr val="dk1"/>
                </a:solidFill>
                <a:latin typeface="Century Gothic" panose="020B0502020202020204" pitchFamily="34" charset="0"/>
                <a:cs typeface="Calibri"/>
                <a:sym typeface="Calibri"/>
              </a:rPr>
              <a:t>250 m</a:t>
            </a:r>
            <a:r>
              <a:rPr lang="de-DE" dirty="0">
                <a:solidFill>
                  <a:schemeClr val="dk1"/>
                </a:solidFill>
                <a:latin typeface="Century Gothic" panose="020B0502020202020204" pitchFamily="34" charset="0"/>
                <a:cs typeface="Calibri"/>
                <a:sym typeface="Calibri"/>
              </a:rPr>
              <a:t> beam (5000X)</a:t>
            </a:r>
            <a:endParaRPr lang="de-DE" sz="1100" dirty="0">
              <a:latin typeface="Century Gothic" panose="020B0502020202020204" pitchFamily="34" charset="0"/>
            </a:endParaRPr>
          </a:p>
          <a:p>
            <a:pPr marL="0" marR="0" lvl="0" indent="0" algn="l" rtl="0">
              <a:spcBef>
                <a:spcPts val="0"/>
              </a:spcBef>
              <a:spcAft>
                <a:spcPts val="0"/>
              </a:spcAft>
              <a:buNone/>
            </a:pPr>
            <a:endParaRPr lang="en-US" sz="1400" dirty="0">
              <a:solidFill>
                <a:schemeClr val="dk1"/>
              </a:solidFill>
              <a:latin typeface="Century Gothic" panose="020B0502020202020204" pitchFamily="34" charset="0"/>
              <a:ea typeface="Calibri"/>
              <a:cs typeface="Calibri"/>
              <a:sym typeface="Calibri"/>
            </a:endParaRPr>
          </a:p>
          <a:p>
            <a:pPr marL="0" marR="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18" name="Shape 330">
            <a:extLst>
              <a:ext uri="{FF2B5EF4-FFF2-40B4-BE49-F238E27FC236}">
                <a16:creationId xmlns:a16="http://schemas.microsoft.com/office/drawing/2014/main" id="{1FEE8582-5BAF-ED7B-ED76-90E6E0CAE51D}"/>
              </a:ext>
            </a:extLst>
          </p:cNvPr>
          <p:cNvSpPr txBox="1"/>
          <p:nvPr/>
        </p:nvSpPr>
        <p:spPr>
          <a:xfrm>
            <a:off x="2941612" y="3071114"/>
            <a:ext cx="4254887" cy="62063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dirty="0">
                <a:solidFill>
                  <a:schemeClr val="dk1"/>
                </a:solidFill>
                <a:latin typeface="Century Gothic" panose="020B0502020202020204" pitchFamily="34" charset="0"/>
                <a:ea typeface="Calibri"/>
                <a:cs typeface="Calibri"/>
                <a:sym typeface="Calibri"/>
              </a:rPr>
              <a:t>HEL Defense: </a:t>
            </a:r>
          </a:p>
          <a:p>
            <a:pPr marL="0" marR="0" lvl="0" indent="0" algn="l" rtl="0">
              <a:spcBef>
                <a:spcPts val="0"/>
              </a:spcBef>
              <a:spcAft>
                <a:spcPts val="0"/>
              </a:spcAft>
              <a:buNone/>
            </a:pPr>
            <a:r>
              <a:rPr lang="de-DE" dirty="0">
                <a:solidFill>
                  <a:schemeClr val="dk1"/>
                </a:solidFill>
                <a:latin typeface="Century Gothic" panose="020B0502020202020204" pitchFamily="34" charset="0"/>
                <a:cs typeface="Calibri"/>
                <a:sym typeface="Calibri"/>
              </a:rPr>
              <a:t>250 mm beam → 5 km → </a:t>
            </a:r>
            <a:r>
              <a:rPr lang="de-DE" b="1" dirty="0">
                <a:solidFill>
                  <a:schemeClr val="dk1"/>
                </a:solidFill>
                <a:latin typeface="Century Gothic" panose="020B0502020202020204" pitchFamily="34" charset="0"/>
                <a:cs typeface="Calibri"/>
                <a:sym typeface="Calibri"/>
              </a:rPr>
              <a:t>25 mm </a:t>
            </a:r>
            <a:r>
              <a:rPr lang="de-DE" dirty="0">
                <a:solidFill>
                  <a:schemeClr val="dk1"/>
                </a:solidFill>
                <a:latin typeface="Century Gothic" panose="020B0502020202020204" pitchFamily="34" charset="0"/>
                <a:cs typeface="Calibri"/>
                <a:sym typeface="Calibri"/>
              </a:rPr>
              <a:t>beam</a:t>
            </a:r>
            <a:endParaRPr lang="de-DE" sz="1100" dirty="0">
              <a:latin typeface="Century Gothic" panose="020B0502020202020204" pitchFamily="34" charset="0"/>
            </a:endParaRPr>
          </a:p>
          <a:p>
            <a:pPr marL="0" marR="0" lvl="0" indent="0" algn="l" rtl="0">
              <a:spcBef>
                <a:spcPts val="0"/>
              </a:spcBef>
              <a:spcAft>
                <a:spcPts val="0"/>
              </a:spcAft>
              <a:buNone/>
            </a:pPr>
            <a:endParaRPr lang="en-US" dirty="0">
              <a:solidFill>
                <a:schemeClr val="dk1"/>
              </a:solidFill>
              <a:latin typeface="Century Gothic" panose="020B0502020202020204" pitchFamily="34" charset="0"/>
              <a:ea typeface="Calibri"/>
              <a:cs typeface="Calibri"/>
              <a:sym typeface="Calibri"/>
            </a:endParaRPr>
          </a:p>
          <a:p>
            <a:pPr marL="0" marR="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19" name="Oval 18">
            <a:extLst>
              <a:ext uri="{FF2B5EF4-FFF2-40B4-BE49-F238E27FC236}">
                <a16:creationId xmlns:a16="http://schemas.microsoft.com/office/drawing/2014/main" id="{C18C750C-C798-32DE-7E44-FC16007B3195}"/>
              </a:ext>
            </a:extLst>
          </p:cNvPr>
          <p:cNvSpPr/>
          <p:nvPr/>
        </p:nvSpPr>
        <p:spPr>
          <a:xfrm>
            <a:off x="2089740" y="3649716"/>
            <a:ext cx="125643" cy="437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0D5A932-7C97-7D40-C07C-08987C9967AC}"/>
              </a:ext>
            </a:extLst>
          </p:cNvPr>
          <p:cNvSpPr txBox="1"/>
          <p:nvPr/>
        </p:nvSpPr>
        <p:spPr>
          <a:xfrm flipH="1">
            <a:off x="2365374" y="4235849"/>
            <a:ext cx="947725" cy="276999"/>
          </a:xfrm>
          <a:prstGeom prst="rect">
            <a:avLst/>
          </a:prstGeom>
          <a:noFill/>
        </p:spPr>
        <p:txBody>
          <a:bodyPr wrap="square" rtlCol="0">
            <a:spAutoFit/>
          </a:bodyPr>
          <a:lstStyle/>
          <a:p>
            <a:r>
              <a:rPr lang="en-US" sz="1200" dirty="0"/>
              <a:t>Lens</a:t>
            </a:r>
          </a:p>
        </p:txBody>
      </p:sp>
      <p:cxnSp>
        <p:nvCxnSpPr>
          <p:cNvPr id="21" name="Straight Arrow Connector 20">
            <a:extLst>
              <a:ext uri="{FF2B5EF4-FFF2-40B4-BE49-F238E27FC236}">
                <a16:creationId xmlns:a16="http://schemas.microsoft.com/office/drawing/2014/main" id="{9B2C4590-017E-DA48-688F-5031159FE0F2}"/>
              </a:ext>
            </a:extLst>
          </p:cNvPr>
          <p:cNvCxnSpPr>
            <a:cxnSpLocks/>
          </p:cNvCxnSpPr>
          <p:nvPr/>
        </p:nvCxnSpPr>
        <p:spPr>
          <a:xfrm flipH="1" flipV="1">
            <a:off x="2215383" y="4156739"/>
            <a:ext cx="184917" cy="1261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Freeform 92">
            <a:extLst>
              <a:ext uri="{FF2B5EF4-FFF2-40B4-BE49-F238E27FC236}">
                <a16:creationId xmlns:a16="http://schemas.microsoft.com/office/drawing/2014/main" id="{7BF05E48-85F9-5B4A-0377-EF7246EAA5E3}"/>
              </a:ext>
            </a:extLst>
          </p:cNvPr>
          <p:cNvSpPr/>
          <p:nvPr/>
        </p:nvSpPr>
        <p:spPr>
          <a:xfrm rot="5452326">
            <a:off x="1999849" y="3662406"/>
            <a:ext cx="427129" cy="426610"/>
          </a:xfrm>
          <a:custGeom>
            <a:avLst/>
            <a:gdLst>
              <a:gd name="connsiteX0" fmla="*/ 0 w 889635"/>
              <a:gd name="connsiteY0" fmla="*/ 368656 h 376386"/>
              <a:gd name="connsiteX1" fmla="*/ 57150 w 889635"/>
              <a:gd name="connsiteY1" fmla="*/ 368656 h 376386"/>
              <a:gd name="connsiteX2" fmla="*/ 104775 w 889635"/>
              <a:gd name="connsiteY2" fmla="*/ 362941 h 376386"/>
              <a:gd name="connsiteX3" fmla="*/ 144780 w 889635"/>
              <a:gd name="connsiteY3" fmla="*/ 351511 h 376386"/>
              <a:gd name="connsiteX4" fmla="*/ 194310 w 889635"/>
              <a:gd name="connsiteY4" fmla="*/ 321031 h 376386"/>
              <a:gd name="connsiteX5" fmla="*/ 240030 w 889635"/>
              <a:gd name="connsiteY5" fmla="*/ 273406 h 376386"/>
              <a:gd name="connsiteX6" fmla="*/ 358140 w 889635"/>
              <a:gd name="connsiteY6" fmla="*/ 82906 h 376386"/>
              <a:gd name="connsiteX7" fmla="*/ 384810 w 889635"/>
              <a:gd name="connsiteY7" fmla="*/ 39091 h 376386"/>
              <a:gd name="connsiteX8" fmla="*/ 417195 w 889635"/>
              <a:gd name="connsiteY8" fmla="*/ 14326 h 376386"/>
              <a:gd name="connsiteX9" fmla="*/ 428625 w 889635"/>
              <a:gd name="connsiteY9" fmla="*/ 991 h 376386"/>
              <a:gd name="connsiteX10" fmla="*/ 461010 w 889635"/>
              <a:gd name="connsiteY10" fmla="*/ 2896 h 376386"/>
              <a:gd name="connsiteX11" fmla="*/ 487680 w 889635"/>
              <a:gd name="connsiteY11" fmla="*/ 18136 h 376386"/>
              <a:gd name="connsiteX12" fmla="*/ 516255 w 889635"/>
              <a:gd name="connsiteY12" fmla="*/ 42901 h 376386"/>
              <a:gd name="connsiteX13" fmla="*/ 641985 w 889635"/>
              <a:gd name="connsiteY13" fmla="*/ 252451 h 376386"/>
              <a:gd name="connsiteX14" fmla="*/ 680085 w 889635"/>
              <a:gd name="connsiteY14" fmla="*/ 294361 h 376386"/>
              <a:gd name="connsiteX15" fmla="*/ 714375 w 889635"/>
              <a:gd name="connsiteY15" fmla="*/ 330556 h 376386"/>
              <a:gd name="connsiteX16" fmla="*/ 762000 w 889635"/>
              <a:gd name="connsiteY16" fmla="*/ 353416 h 376386"/>
              <a:gd name="connsiteX17" fmla="*/ 807720 w 889635"/>
              <a:gd name="connsiteY17" fmla="*/ 368656 h 376386"/>
              <a:gd name="connsiteX18" fmla="*/ 864870 w 889635"/>
              <a:gd name="connsiteY18" fmla="*/ 376276 h 376386"/>
              <a:gd name="connsiteX19" fmla="*/ 889635 w 889635"/>
              <a:gd name="connsiteY19" fmla="*/ 372466 h 37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9635" h="376386">
                <a:moveTo>
                  <a:pt x="0" y="368656"/>
                </a:moveTo>
                <a:cubicBezTo>
                  <a:pt x="19844" y="369132"/>
                  <a:pt x="39688" y="369609"/>
                  <a:pt x="57150" y="368656"/>
                </a:cubicBezTo>
                <a:cubicBezTo>
                  <a:pt x="74613" y="367703"/>
                  <a:pt x="90170" y="365798"/>
                  <a:pt x="104775" y="362941"/>
                </a:cubicBezTo>
                <a:cubicBezTo>
                  <a:pt x="119380" y="360084"/>
                  <a:pt x="129858" y="358496"/>
                  <a:pt x="144780" y="351511"/>
                </a:cubicBezTo>
                <a:cubicBezTo>
                  <a:pt x="159703" y="344526"/>
                  <a:pt x="178435" y="334048"/>
                  <a:pt x="194310" y="321031"/>
                </a:cubicBezTo>
                <a:cubicBezTo>
                  <a:pt x="210185" y="308013"/>
                  <a:pt x="212725" y="313093"/>
                  <a:pt x="240030" y="273406"/>
                </a:cubicBezTo>
                <a:cubicBezTo>
                  <a:pt x="267335" y="233719"/>
                  <a:pt x="334010" y="121958"/>
                  <a:pt x="358140" y="82906"/>
                </a:cubicBezTo>
                <a:cubicBezTo>
                  <a:pt x="382270" y="43854"/>
                  <a:pt x="374968" y="50521"/>
                  <a:pt x="384810" y="39091"/>
                </a:cubicBezTo>
                <a:cubicBezTo>
                  <a:pt x="394652" y="27661"/>
                  <a:pt x="409893" y="20676"/>
                  <a:pt x="417195" y="14326"/>
                </a:cubicBezTo>
                <a:cubicBezTo>
                  <a:pt x="424497" y="7976"/>
                  <a:pt x="421322" y="2896"/>
                  <a:pt x="428625" y="991"/>
                </a:cubicBezTo>
                <a:cubicBezTo>
                  <a:pt x="435928" y="-914"/>
                  <a:pt x="451168" y="38"/>
                  <a:pt x="461010" y="2896"/>
                </a:cubicBezTo>
                <a:cubicBezTo>
                  <a:pt x="470853" y="5753"/>
                  <a:pt x="478472" y="11468"/>
                  <a:pt x="487680" y="18136"/>
                </a:cubicBezTo>
                <a:cubicBezTo>
                  <a:pt x="496888" y="24804"/>
                  <a:pt x="490538" y="3849"/>
                  <a:pt x="516255" y="42901"/>
                </a:cubicBezTo>
                <a:cubicBezTo>
                  <a:pt x="541972" y="81953"/>
                  <a:pt x="614680" y="210541"/>
                  <a:pt x="641985" y="252451"/>
                </a:cubicBezTo>
                <a:cubicBezTo>
                  <a:pt x="669290" y="294361"/>
                  <a:pt x="668020" y="281344"/>
                  <a:pt x="680085" y="294361"/>
                </a:cubicBezTo>
                <a:cubicBezTo>
                  <a:pt x="692150" y="307378"/>
                  <a:pt x="700723" y="320714"/>
                  <a:pt x="714375" y="330556"/>
                </a:cubicBezTo>
                <a:cubicBezTo>
                  <a:pt x="728027" y="340398"/>
                  <a:pt x="746443" y="347066"/>
                  <a:pt x="762000" y="353416"/>
                </a:cubicBezTo>
                <a:cubicBezTo>
                  <a:pt x="777557" y="359766"/>
                  <a:pt x="790575" y="364846"/>
                  <a:pt x="807720" y="368656"/>
                </a:cubicBezTo>
                <a:cubicBezTo>
                  <a:pt x="824865" y="372466"/>
                  <a:pt x="851218" y="375641"/>
                  <a:pt x="864870" y="376276"/>
                </a:cubicBezTo>
                <a:cubicBezTo>
                  <a:pt x="878522" y="376911"/>
                  <a:pt x="884078" y="374688"/>
                  <a:pt x="889635" y="372466"/>
                </a:cubicBez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reeform 92">
            <a:extLst>
              <a:ext uri="{FF2B5EF4-FFF2-40B4-BE49-F238E27FC236}">
                <a16:creationId xmlns:a16="http://schemas.microsoft.com/office/drawing/2014/main" id="{3E5822C4-1C4E-7487-F882-FAE6606528B1}"/>
              </a:ext>
            </a:extLst>
          </p:cNvPr>
          <p:cNvSpPr/>
          <p:nvPr/>
        </p:nvSpPr>
        <p:spPr>
          <a:xfrm rot="5452326">
            <a:off x="6656357" y="1574097"/>
            <a:ext cx="1263294" cy="365771"/>
          </a:xfrm>
          <a:custGeom>
            <a:avLst/>
            <a:gdLst>
              <a:gd name="connsiteX0" fmla="*/ 0 w 889635"/>
              <a:gd name="connsiteY0" fmla="*/ 368656 h 376386"/>
              <a:gd name="connsiteX1" fmla="*/ 57150 w 889635"/>
              <a:gd name="connsiteY1" fmla="*/ 368656 h 376386"/>
              <a:gd name="connsiteX2" fmla="*/ 104775 w 889635"/>
              <a:gd name="connsiteY2" fmla="*/ 362941 h 376386"/>
              <a:gd name="connsiteX3" fmla="*/ 144780 w 889635"/>
              <a:gd name="connsiteY3" fmla="*/ 351511 h 376386"/>
              <a:gd name="connsiteX4" fmla="*/ 194310 w 889635"/>
              <a:gd name="connsiteY4" fmla="*/ 321031 h 376386"/>
              <a:gd name="connsiteX5" fmla="*/ 240030 w 889635"/>
              <a:gd name="connsiteY5" fmla="*/ 273406 h 376386"/>
              <a:gd name="connsiteX6" fmla="*/ 358140 w 889635"/>
              <a:gd name="connsiteY6" fmla="*/ 82906 h 376386"/>
              <a:gd name="connsiteX7" fmla="*/ 384810 w 889635"/>
              <a:gd name="connsiteY7" fmla="*/ 39091 h 376386"/>
              <a:gd name="connsiteX8" fmla="*/ 417195 w 889635"/>
              <a:gd name="connsiteY8" fmla="*/ 14326 h 376386"/>
              <a:gd name="connsiteX9" fmla="*/ 428625 w 889635"/>
              <a:gd name="connsiteY9" fmla="*/ 991 h 376386"/>
              <a:gd name="connsiteX10" fmla="*/ 461010 w 889635"/>
              <a:gd name="connsiteY10" fmla="*/ 2896 h 376386"/>
              <a:gd name="connsiteX11" fmla="*/ 487680 w 889635"/>
              <a:gd name="connsiteY11" fmla="*/ 18136 h 376386"/>
              <a:gd name="connsiteX12" fmla="*/ 516255 w 889635"/>
              <a:gd name="connsiteY12" fmla="*/ 42901 h 376386"/>
              <a:gd name="connsiteX13" fmla="*/ 641985 w 889635"/>
              <a:gd name="connsiteY13" fmla="*/ 252451 h 376386"/>
              <a:gd name="connsiteX14" fmla="*/ 680085 w 889635"/>
              <a:gd name="connsiteY14" fmla="*/ 294361 h 376386"/>
              <a:gd name="connsiteX15" fmla="*/ 714375 w 889635"/>
              <a:gd name="connsiteY15" fmla="*/ 330556 h 376386"/>
              <a:gd name="connsiteX16" fmla="*/ 762000 w 889635"/>
              <a:gd name="connsiteY16" fmla="*/ 353416 h 376386"/>
              <a:gd name="connsiteX17" fmla="*/ 807720 w 889635"/>
              <a:gd name="connsiteY17" fmla="*/ 368656 h 376386"/>
              <a:gd name="connsiteX18" fmla="*/ 864870 w 889635"/>
              <a:gd name="connsiteY18" fmla="*/ 376276 h 376386"/>
              <a:gd name="connsiteX19" fmla="*/ 889635 w 889635"/>
              <a:gd name="connsiteY19" fmla="*/ 372466 h 37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9635" h="376386">
                <a:moveTo>
                  <a:pt x="0" y="368656"/>
                </a:moveTo>
                <a:cubicBezTo>
                  <a:pt x="19844" y="369132"/>
                  <a:pt x="39688" y="369609"/>
                  <a:pt x="57150" y="368656"/>
                </a:cubicBezTo>
                <a:cubicBezTo>
                  <a:pt x="74613" y="367703"/>
                  <a:pt x="90170" y="365798"/>
                  <a:pt x="104775" y="362941"/>
                </a:cubicBezTo>
                <a:cubicBezTo>
                  <a:pt x="119380" y="360084"/>
                  <a:pt x="129858" y="358496"/>
                  <a:pt x="144780" y="351511"/>
                </a:cubicBezTo>
                <a:cubicBezTo>
                  <a:pt x="159703" y="344526"/>
                  <a:pt x="178435" y="334048"/>
                  <a:pt x="194310" y="321031"/>
                </a:cubicBezTo>
                <a:cubicBezTo>
                  <a:pt x="210185" y="308013"/>
                  <a:pt x="212725" y="313093"/>
                  <a:pt x="240030" y="273406"/>
                </a:cubicBezTo>
                <a:cubicBezTo>
                  <a:pt x="267335" y="233719"/>
                  <a:pt x="334010" y="121958"/>
                  <a:pt x="358140" y="82906"/>
                </a:cubicBezTo>
                <a:cubicBezTo>
                  <a:pt x="382270" y="43854"/>
                  <a:pt x="374968" y="50521"/>
                  <a:pt x="384810" y="39091"/>
                </a:cubicBezTo>
                <a:cubicBezTo>
                  <a:pt x="394652" y="27661"/>
                  <a:pt x="409893" y="20676"/>
                  <a:pt x="417195" y="14326"/>
                </a:cubicBezTo>
                <a:cubicBezTo>
                  <a:pt x="424497" y="7976"/>
                  <a:pt x="421322" y="2896"/>
                  <a:pt x="428625" y="991"/>
                </a:cubicBezTo>
                <a:cubicBezTo>
                  <a:pt x="435928" y="-914"/>
                  <a:pt x="451168" y="38"/>
                  <a:pt x="461010" y="2896"/>
                </a:cubicBezTo>
                <a:cubicBezTo>
                  <a:pt x="470853" y="5753"/>
                  <a:pt x="478472" y="11468"/>
                  <a:pt x="487680" y="18136"/>
                </a:cubicBezTo>
                <a:cubicBezTo>
                  <a:pt x="496888" y="24804"/>
                  <a:pt x="490538" y="3849"/>
                  <a:pt x="516255" y="42901"/>
                </a:cubicBezTo>
                <a:cubicBezTo>
                  <a:pt x="541972" y="81953"/>
                  <a:pt x="614680" y="210541"/>
                  <a:pt x="641985" y="252451"/>
                </a:cubicBezTo>
                <a:cubicBezTo>
                  <a:pt x="669290" y="294361"/>
                  <a:pt x="668020" y="281344"/>
                  <a:pt x="680085" y="294361"/>
                </a:cubicBezTo>
                <a:cubicBezTo>
                  <a:pt x="692150" y="307378"/>
                  <a:pt x="700723" y="320714"/>
                  <a:pt x="714375" y="330556"/>
                </a:cubicBezTo>
                <a:cubicBezTo>
                  <a:pt x="728027" y="340398"/>
                  <a:pt x="746443" y="347066"/>
                  <a:pt x="762000" y="353416"/>
                </a:cubicBezTo>
                <a:cubicBezTo>
                  <a:pt x="777557" y="359766"/>
                  <a:pt x="790575" y="364846"/>
                  <a:pt x="807720" y="368656"/>
                </a:cubicBezTo>
                <a:cubicBezTo>
                  <a:pt x="824865" y="372466"/>
                  <a:pt x="851218" y="375641"/>
                  <a:pt x="864870" y="376276"/>
                </a:cubicBezTo>
                <a:cubicBezTo>
                  <a:pt x="878522" y="376911"/>
                  <a:pt x="884078" y="374688"/>
                  <a:pt x="889635" y="372466"/>
                </a:cubicBez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85216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txBox="1"/>
          <p:nvPr/>
        </p:nvSpPr>
        <p:spPr>
          <a:xfrm>
            <a:off x="244293" y="148292"/>
            <a:ext cx="5429580" cy="1306259"/>
          </a:xfrm>
          <a:prstGeom prst="rect">
            <a:avLst/>
          </a:prstGeom>
          <a:noFill/>
          <a:ln>
            <a:noFill/>
          </a:ln>
        </p:spPr>
        <p:txBody>
          <a:bodyPr spcFirstLastPara="1" wrap="square" lIns="68575" tIns="34275" rIns="68575" bIns="34275" anchor="t" anchorCtr="0">
            <a:noAutofit/>
          </a:bodyPr>
          <a:lstStyle/>
          <a:p>
            <a:pPr marL="0" marR="0" lvl="0" indent="0" algn="l" rtl="0">
              <a:lnSpc>
                <a:spcPct val="130000"/>
              </a:lnSpc>
              <a:spcBef>
                <a:spcPts val="300"/>
              </a:spcBef>
              <a:spcAft>
                <a:spcPts val="300"/>
              </a:spcAft>
              <a:buNone/>
            </a:pPr>
            <a:r>
              <a:rPr lang="en-US" sz="1400" b="1" dirty="0">
                <a:solidFill>
                  <a:schemeClr val="dk1"/>
                </a:solidFill>
                <a:latin typeface="Century Gothic" panose="020B0502020202020204" pitchFamily="34" charset="0"/>
                <a:ea typeface="Calibri"/>
                <a:cs typeface="Calibri"/>
                <a:sym typeface="Calibri"/>
              </a:rPr>
              <a:t>Laser: </a:t>
            </a:r>
            <a:r>
              <a:rPr lang="en-US" b="1" dirty="0">
                <a:solidFill>
                  <a:schemeClr val="dk1"/>
                </a:solidFill>
                <a:latin typeface="Century Gothic" panose="020B0502020202020204" pitchFamily="34" charset="0"/>
                <a:ea typeface="Calibri"/>
                <a:cs typeface="Calibri"/>
                <a:sym typeface="Calibri"/>
              </a:rPr>
              <a:t>Light Amplification by Stimulated Emission of Radiation</a:t>
            </a:r>
          </a:p>
          <a:p>
            <a:pPr marL="342900" lvl="8" indent="-342900">
              <a:lnSpc>
                <a:spcPct val="130000"/>
              </a:lnSpc>
              <a:spcBef>
                <a:spcPts val="300"/>
              </a:spcBef>
              <a:spcAft>
                <a:spcPts val="300"/>
              </a:spcAft>
              <a:buFont typeface="+mj-lt"/>
              <a:buAutoNum type="arabicPeriod"/>
            </a:pPr>
            <a:r>
              <a:rPr lang="en-US" dirty="0">
                <a:solidFill>
                  <a:schemeClr val="dk1"/>
                </a:solidFill>
                <a:latin typeface="Century Gothic" panose="020B0502020202020204" pitchFamily="34" charset="0"/>
                <a:ea typeface="Calibri"/>
                <a:cs typeface="Calibri"/>
                <a:sym typeface="Calibri"/>
              </a:rPr>
              <a:t>Gain Medium</a:t>
            </a:r>
          </a:p>
          <a:p>
            <a:pPr marL="342900" lvl="8" indent="-342900">
              <a:lnSpc>
                <a:spcPct val="130000"/>
              </a:lnSpc>
              <a:spcBef>
                <a:spcPts val="300"/>
              </a:spcBef>
              <a:spcAft>
                <a:spcPts val="300"/>
              </a:spcAft>
              <a:buFont typeface="+mj-lt"/>
              <a:buAutoNum type="arabicPeriod"/>
            </a:pPr>
            <a:r>
              <a:rPr lang="en-US" dirty="0">
                <a:solidFill>
                  <a:schemeClr val="dk1"/>
                </a:solidFill>
                <a:latin typeface="Century Gothic" panose="020B0502020202020204" pitchFamily="34" charset="0"/>
                <a:ea typeface="Calibri"/>
                <a:cs typeface="Calibri"/>
                <a:sym typeface="Calibri"/>
              </a:rPr>
              <a:t>Energy Source</a:t>
            </a:r>
          </a:p>
          <a:p>
            <a:pPr marL="342900" lvl="8" indent="-342900">
              <a:lnSpc>
                <a:spcPct val="130000"/>
              </a:lnSpc>
              <a:spcBef>
                <a:spcPts val="300"/>
              </a:spcBef>
              <a:spcAft>
                <a:spcPts val="300"/>
              </a:spcAft>
              <a:buFont typeface="+mj-lt"/>
              <a:buAutoNum type="arabicPeriod"/>
            </a:pPr>
            <a:r>
              <a:rPr lang="en-US" dirty="0">
                <a:solidFill>
                  <a:schemeClr val="dk1"/>
                </a:solidFill>
                <a:latin typeface="Century Gothic" panose="020B0502020202020204" pitchFamily="34" charset="0"/>
                <a:ea typeface="Calibri"/>
                <a:cs typeface="Calibri"/>
                <a:sym typeface="Calibri"/>
              </a:rPr>
              <a:t>High Reflector</a:t>
            </a:r>
          </a:p>
          <a:p>
            <a:pPr marL="342900" lvl="8" indent="-342900">
              <a:lnSpc>
                <a:spcPct val="130000"/>
              </a:lnSpc>
              <a:spcBef>
                <a:spcPts val="300"/>
              </a:spcBef>
              <a:spcAft>
                <a:spcPts val="300"/>
              </a:spcAft>
              <a:buFont typeface="+mj-lt"/>
              <a:buAutoNum type="arabicPeriod"/>
            </a:pPr>
            <a:r>
              <a:rPr lang="en-US" dirty="0">
                <a:solidFill>
                  <a:schemeClr val="dk1"/>
                </a:solidFill>
                <a:latin typeface="Century Gothic" panose="020B0502020202020204" pitchFamily="34" charset="0"/>
                <a:ea typeface="Calibri"/>
                <a:cs typeface="Calibri"/>
                <a:sym typeface="Calibri"/>
              </a:rPr>
              <a:t>Output Coupler</a:t>
            </a:r>
          </a:p>
          <a:p>
            <a:pPr marL="285750" lvl="1" indent="-285750">
              <a:buFont typeface="Arial" panose="020B0604020202020204" pitchFamily="34" charset="0"/>
              <a:buChar char="•"/>
            </a:pPr>
            <a:endParaRPr lang="en-US" dirty="0">
              <a:solidFill>
                <a:schemeClr val="dk1"/>
              </a:solidFill>
              <a:latin typeface="Century Gothic" panose="020B0502020202020204" pitchFamily="34" charset="0"/>
              <a:ea typeface="Calibri"/>
              <a:cs typeface="Calibri"/>
              <a:sym typeface="Calibri"/>
            </a:endParaRPr>
          </a:p>
          <a:p>
            <a:pPr marL="285750" lvl="5" indent="-285750">
              <a:buFont typeface="Arial" panose="020B0604020202020204" pitchFamily="34" charset="0"/>
              <a:buChar char="•"/>
            </a:pPr>
            <a:endParaRPr lang="en-US" dirty="0">
              <a:solidFill>
                <a:schemeClr val="dk1"/>
              </a:solidFill>
              <a:latin typeface="Century Gothic" panose="020B0502020202020204" pitchFamily="34" charset="0"/>
              <a:ea typeface="Calibri"/>
              <a:cs typeface="Calibri"/>
              <a:sym typeface="Calibri"/>
            </a:endParaRPr>
          </a:p>
          <a:p>
            <a:pPr marL="0" marR="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pic>
        <p:nvPicPr>
          <p:cNvPr id="9222" name="Picture 6" descr="Laser construction - Wikipedia">
            <a:extLst>
              <a:ext uri="{FF2B5EF4-FFF2-40B4-BE49-F238E27FC236}">
                <a16:creationId xmlns:a16="http://schemas.microsoft.com/office/drawing/2014/main" id="{2FED0FA8-7531-F0DA-1182-6E439E31F7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6835" y="625226"/>
            <a:ext cx="3225834" cy="1542912"/>
          </a:xfrm>
          <a:prstGeom prst="rect">
            <a:avLst/>
          </a:prstGeom>
          <a:noFill/>
          <a:extLst>
            <a:ext uri="{909E8E84-426E-40DD-AFC4-6F175D3DCCD1}">
              <a14:hiddenFill xmlns:a14="http://schemas.microsoft.com/office/drawing/2010/main">
                <a:solidFill>
                  <a:srgbClr val="FFFFFF"/>
                </a:solidFill>
              </a14:hiddenFill>
            </a:ext>
          </a:extLst>
        </p:spPr>
      </p:pic>
      <p:grpSp>
        <p:nvGrpSpPr>
          <p:cNvPr id="9250" name="Group 9249">
            <a:extLst>
              <a:ext uri="{FF2B5EF4-FFF2-40B4-BE49-F238E27FC236}">
                <a16:creationId xmlns:a16="http://schemas.microsoft.com/office/drawing/2014/main" id="{116F6D53-DFA4-8D57-314A-E0628DF894CE}"/>
              </a:ext>
            </a:extLst>
          </p:cNvPr>
          <p:cNvGrpSpPr/>
          <p:nvPr/>
        </p:nvGrpSpPr>
        <p:grpSpPr>
          <a:xfrm>
            <a:off x="2556835" y="2520187"/>
            <a:ext cx="3734423" cy="1700661"/>
            <a:chOff x="2353077" y="2539101"/>
            <a:chExt cx="3734423" cy="1700661"/>
          </a:xfrm>
        </p:grpSpPr>
        <p:pic>
          <p:nvPicPr>
            <p:cNvPr id="379" name="Picture 14" descr="Lecture 35">
              <a:extLst>
                <a:ext uri="{FF2B5EF4-FFF2-40B4-BE49-F238E27FC236}">
                  <a16:creationId xmlns:a16="http://schemas.microsoft.com/office/drawing/2014/main" id="{DF311F12-174C-BD58-C136-A3CA1EED6B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489"/>
            <a:stretch/>
          </p:blipFill>
          <p:spPr bwMode="auto">
            <a:xfrm>
              <a:off x="2353077" y="2539101"/>
              <a:ext cx="3403639" cy="1700661"/>
            </a:xfrm>
            <a:prstGeom prst="rect">
              <a:avLst/>
            </a:prstGeom>
            <a:noFill/>
            <a:extLst>
              <a:ext uri="{909E8E84-426E-40DD-AFC4-6F175D3DCCD1}">
                <a14:hiddenFill xmlns:a14="http://schemas.microsoft.com/office/drawing/2010/main">
                  <a:solidFill>
                    <a:srgbClr val="FFFFFF"/>
                  </a:solidFill>
                </a14:hiddenFill>
              </a:ext>
            </a:extLst>
          </p:spPr>
        </p:pic>
        <p:cxnSp>
          <p:nvCxnSpPr>
            <p:cNvPr id="361" name="Straight Arrow Connector 360">
              <a:extLst>
                <a:ext uri="{FF2B5EF4-FFF2-40B4-BE49-F238E27FC236}">
                  <a16:creationId xmlns:a16="http://schemas.microsoft.com/office/drawing/2014/main" id="{BC3DD65F-3225-0DEB-9AB0-13C207CE30DD}"/>
                </a:ext>
              </a:extLst>
            </p:cNvPr>
            <p:cNvCxnSpPr>
              <a:cxnSpLocks/>
            </p:cNvCxnSpPr>
            <p:nvPr/>
          </p:nvCxnSpPr>
          <p:spPr>
            <a:xfrm flipH="1">
              <a:off x="2623793" y="3279480"/>
              <a:ext cx="3463707" cy="0"/>
            </a:xfrm>
            <a:prstGeom prst="straightConnector1">
              <a:avLst/>
            </a:prstGeom>
            <a:ln w="1587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380" name="Group 379">
            <a:extLst>
              <a:ext uri="{FF2B5EF4-FFF2-40B4-BE49-F238E27FC236}">
                <a16:creationId xmlns:a16="http://schemas.microsoft.com/office/drawing/2014/main" id="{9E761534-E0C2-412F-E0E3-902DE72660D0}"/>
              </a:ext>
            </a:extLst>
          </p:cNvPr>
          <p:cNvGrpSpPr/>
          <p:nvPr/>
        </p:nvGrpSpPr>
        <p:grpSpPr>
          <a:xfrm>
            <a:off x="1366462" y="4302039"/>
            <a:ext cx="6681790" cy="693169"/>
            <a:chOff x="1799211" y="4302039"/>
            <a:chExt cx="6681790" cy="693169"/>
          </a:xfrm>
        </p:grpSpPr>
        <p:grpSp>
          <p:nvGrpSpPr>
            <p:cNvPr id="349" name="Group 348">
              <a:extLst>
                <a:ext uri="{FF2B5EF4-FFF2-40B4-BE49-F238E27FC236}">
                  <a16:creationId xmlns:a16="http://schemas.microsoft.com/office/drawing/2014/main" id="{97E59A7E-2D3F-2891-5FC4-E6D0AEBA1615}"/>
                </a:ext>
              </a:extLst>
            </p:cNvPr>
            <p:cNvGrpSpPr/>
            <p:nvPr/>
          </p:nvGrpSpPr>
          <p:grpSpPr>
            <a:xfrm>
              <a:off x="1799211" y="4302039"/>
              <a:ext cx="6681790" cy="693169"/>
              <a:chOff x="1652114" y="4468440"/>
              <a:chExt cx="6681790" cy="693169"/>
            </a:xfrm>
          </p:grpSpPr>
          <p:cxnSp>
            <p:nvCxnSpPr>
              <p:cNvPr id="9223" name="Straight Arrow Connector 9222">
                <a:extLst>
                  <a:ext uri="{FF2B5EF4-FFF2-40B4-BE49-F238E27FC236}">
                    <a16:creationId xmlns:a16="http://schemas.microsoft.com/office/drawing/2014/main" id="{41EE3ABA-5CAF-DC31-EDF6-D58C4D7B1523}"/>
                  </a:ext>
                </a:extLst>
              </p:cNvPr>
              <p:cNvCxnSpPr>
                <a:cxnSpLocks/>
              </p:cNvCxnSpPr>
              <p:nvPr/>
            </p:nvCxnSpPr>
            <p:spPr>
              <a:xfrm flipV="1">
                <a:off x="1859385" y="4737004"/>
                <a:ext cx="3329025" cy="89737"/>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227" name="Straight Arrow Connector 9226">
                <a:extLst>
                  <a:ext uri="{FF2B5EF4-FFF2-40B4-BE49-F238E27FC236}">
                    <a16:creationId xmlns:a16="http://schemas.microsoft.com/office/drawing/2014/main" id="{3F566F0C-D96E-8513-EA01-93F0247D1B53}"/>
                  </a:ext>
                </a:extLst>
              </p:cNvPr>
              <p:cNvCxnSpPr>
                <a:cxnSpLocks/>
              </p:cNvCxnSpPr>
              <p:nvPr/>
            </p:nvCxnSpPr>
            <p:spPr>
              <a:xfrm flipH="1" flipV="1">
                <a:off x="1832506" y="4829826"/>
                <a:ext cx="1908196" cy="22748"/>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240" name="Straight Arrow Connector 9239">
                <a:extLst>
                  <a:ext uri="{FF2B5EF4-FFF2-40B4-BE49-F238E27FC236}">
                    <a16:creationId xmlns:a16="http://schemas.microsoft.com/office/drawing/2014/main" id="{BA26782E-9959-A55D-8525-3672B185FDFC}"/>
                  </a:ext>
                </a:extLst>
              </p:cNvPr>
              <p:cNvCxnSpPr>
                <a:cxnSpLocks/>
              </p:cNvCxnSpPr>
              <p:nvPr/>
            </p:nvCxnSpPr>
            <p:spPr>
              <a:xfrm flipH="1" flipV="1">
                <a:off x="1840203" y="4693814"/>
                <a:ext cx="3265960" cy="4588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245" name="Straight Arrow Connector 9244">
                <a:extLst>
                  <a:ext uri="{FF2B5EF4-FFF2-40B4-BE49-F238E27FC236}">
                    <a16:creationId xmlns:a16="http://schemas.microsoft.com/office/drawing/2014/main" id="{81F8773B-118E-4C90-CBB8-6900BE028AAB}"/>
                  </a:ext>
                </a:extLst>
              </p:cNvPr>
              <p:cNvCxnSpPr>
                <a:cxnSpLocks/>
              </p:cNvCxnSpPr>
              <p:nvPr/>
            </p:nvCxnSpPr>
            <p:spPr>
              <a:xfrm flipV="1">
                <a:off x="1868524" y="4612616"/>
                <a:ext cx="4016689" cy="76921"/>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4" name="Straight Arrow Connector 333">
                <a:extLst>
                  <a:ext uri="{FF2B5EF4-FFF2-40B4-BE49-F238E27FC236}">
                    <a16:creationId xmlns:a16="http://schemas.microsoft.com/office/drawing/2014/main" id="{04F8B6EA-3E1E-98C4-1C69-7C2E4CC7F0DC}"/>
                  </a:ext>
                </a:extLst>
              </p:cNvPr>
              <p:cNvCxnSpPr>
                <a:cxnSpLocks/>
              </p:cNvCxnSpPr>
              <p:nvPr/>
            </p:nvCxnSpPr>
            <p:spPr>
              <a:xfrm flipV="1">
                <a:off x="5377010" y="4562470"/>
                <a:ext cx="2274779" cy="62683"/>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8" name="Straight Arrow Connector 337">
                <a:extLst>
                  <a:ext uri="{FF2B5EF4-FFF2-40B4-BE49-F238E27FC236}">
                    <a16:creationId xmlns:a16="http://schemas.microsoft.com/office/drawing/2014/main" id="{262E02B5-B453-3C7D-C0F7-33E4D74D9B8B}"/>
                  </a:ext>
                </a:extLst>
              </p:cNvPr>
              <p:cNvCxnSpPr>
                <a:cxnSpLocks/>
              </p:cNvCxnSpPr>
              <p:nvPr/>
            </p:nvCxnSpPr>
            <p:spPr>
              <a:xfrm>
                <a:off x="5377010" y="5006438"/>
                <a:ext cx="2274779" cy="58945"/>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1" name="Rectangle: Rounded Corners 340">
                <a:extLst>
                  <a:ext uri="{FF2B5EF4-FFF2-40B4-BE49-F238E27FC236}">
                    <a16:creationId xmlns:a16="http://schemas.microsoft.com/office/drawing/2014/main" id="{A6E4A2E4-85B8-95B5-2525-EABF9FB8C912}"/>
                  </a:ext>
                </a:extLst>
              </p:cNvPr>
              <p:cNvSpPr/>
              <p:nvPr/>
            </p:nvSpPr>
            <p:spPr>
              <a:xfrm>
                <a:off x="1652114" y="4562470"/>
                <a:ext cx="180392" cy="5991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Rectangle: Rounded Corners 341">
                <a:extLst>
                  <a:ext uri="{FF2B5EF4-FFF2-40B4-BE49-F238E27FC236}">
                    <a16:creationId xmlns:a16="http://schemas.microsoft.com/office/drawing/2014/main" id="{08C93EB7-5C79-0B7A-4E38-76531E75AF68}"/>
                  </a:ext>
                </a:extLst>
              </p:cNvPr>
              <p:cNvSpPr/>
              <p:nvPr/>
            </p:nvSpPr>
            <p:spPr>
              <a:xfrm>
                <a:off x="5202502" y="4497353"/>
                <a:ext cx="180392" cy="64352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4" name="Straight Connector 343">
                <a:extLst>
                  <a:ext uri="{FF2B5EF4-FFF2-40B4-BE49-F238E27FC236}">
                    <a16:creationId xmlns:a16="http://schemas.microsoft.com/office/drawing/2014/main" id="{451CE801-7391-6CAF-6045-60A40538E4CA}"/>
                  </a:ext>
                </a:extLst>
              </p:cNvPr>
              <p:cNvCxnSpPr/>
              <p:nvPr/>
            </p:nvCxnSpPr>
            <p:spPr>
              <a:xfrm>
                <a:off x="5377010" y="4625153"/>
                <a:ext cx="2220277" cy="659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5" name="Arc 344">
                <a:extLst>
                  <a:ext uri="{FF2B5EF4-FFF2-40B4-BE49-F238E27FC236}">
                    <a16:creationId xmlns:a16="http://schemas.microsoft.com/office/drawing/2014/main" id="{C07ACDAF-774C-5F17-BF6D-6554DCE9E60D}"/>
                  </a:ext>
                </a:extLst>
              </p:cNvPr>
              <p:cNvSpPr/>
              <p:nvPr/>
            </p:nvSpPr>
            <p:spPr>
              <a:xfrm rot="2479223">
                <a:off x="7534026" y="4482105"/>
                <a:ext cx="235527" cy="160730"/>
              </a:xfrm>
              <a:prstGeom prst="arc">
                <a:avLst>
                  <a:gd name="adj1" fmla="val 18593508"/>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6" name="Shape 330">
                <a:extLst>
                  <a:ext uri="{FF2B5EF4-FFF2-40B4-BE49-F238E27FC236}">
                    <a16:creationId xmlns:a16="http://schemas.microsoft.com/office/drawing/2014/main" id="{F58327BF-CB86-CC97-9600-A91410650C84}"/>
                  </a:ext>
                </a:extLst>
              </p:cNvPr>
              <p:cNvSpPr txBox="1"/>
              <p:nvPr/>
            </p:nvSpPr>
            <p:spPr>
              <a:xfrm>
                <a:off x="7720153" y="4468440"/>
                <a:ext cx="613751" cy="25074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1100" b="1" dirty="0" err="1">
                    <a:solidFill>
                      <a:schemeClr val="dk1"/>
                    </a:solidFill>
                    <a:latin typeface="Symbol" panose="05050102010706020507" pitchFamily="18" charset="2"/>
                    <a:ea typeface="Microsoft JhengHei UI" panose="020B0604030504040204" pitchFamily="34" charset="-120"/>
                    <a:cs typeface="Calibri"/>
                    <a:sym typeface="Calibri"/>
                  </a:rPr>
                  <a:t>q</a:t>
                </a:r>
                <a:r>
                  <a:rPr lang="en-US" sz="1100" b="1" baseline="-25000" dirty="0" err="1">
                    <a:solidFill>
                      <a:schemeClr val="dk1"/>
                    </a:solidFill>
                    <a:latin typeface="Century Gothic" panose="020B0502020202020204" pitchFamily="34" charset="0"/>
                    <a:ea typeface="Microsoft JhengHei UI" panose="020B0604030504040204" pitchFamily="34" charset="-120"/>
                    <a:cs typeface="Calibri"/>
                    <a:sym typeface="Calibri"/>
                  </a:rPr>
                  <a:t>Lasing</a:t>
                </a:r>
                <a:endParaRPr sz="1100" b="1" dirty="0">
                  <a:latin typeface="Century Gothic" panose="020B0502020202020204" pitchFamily="34" charset="0"/>
                  <a:ea typeface="Microsoft JhengHei UI" panose="020B0604030504040204" pitchFamily="34" charset="-120"/>
                </a:endParaRPr>
              </a:p>
              <a:p>
                <a:pPr marL="0" marR="0" lvl="0" indent="0" algn="l" rtl="0">
                  <a:spcBef>
                    <a:spcPts val="0"/>
                  </a:spcBef>
                  <a:spcAft>
                    <a:spcPts val="0"/>
                  </a:spcAft>
                  <a:buNone/>
                </a:pPr>
                <a:endParaRPr lang="en-US" sz="1400" dirty="0">
                  <a:solidFill>
                    <a:schemeClr val="dk1"/>
                  </a:solidFill>
                  <a:latin typeface="Century Gothic" panose="020B0502020202020204" pitchFamily="34" charset="0"/>
                  <a:ea typeface="Calibri"/>
                  <a:cs typeface="Calibri"/>
                  <a:sym typeface="Calibri"/>
                </a:endParaRPr>
              </a:p>
              <a:p>
                <a:pPr marL="0" marR="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cxnSp>
            <p:nvCxnSpPr>
              <p:cNvPr id="347" name="Straight Connector 346">
                <a:extLst>
                  <a:ext uri="{FF2B5EF4-FFF2-40B4-BE49-F238E27FC236}">
                    <a16:creationId xmlns:a16="http://schemas.microsoft.com/office/drawing/2014/main" id="{42028A50-CFA8-8115-2D7E-BE2BD3E7B3BD}"/>
                  </a:ext>
                </a:extLst>
              </p:cNvPr>
              <p:cNvCxnSpPr/>
              <p:nvPr/>
            </p:nvCxnSpPr>
            <p:spPr>
              <a:xfrm>
                <a:off x="5393175" y="4996547"/>
                <a:ext cx="2220277" cy="659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78" name="Star: 5 Points 377">
              <a:extLst>
                <a:ext uri="{FF2B5EF4-FFF2-40B4-BE49-F238E27FC236}">
                  <a16:creationId xmlns:a16="http://schemas.microsoft.com/office/drawing/2014/main" id="{5DF39FDF-7E69-8A1D-D64F-AEAB8FAF0E45}"/>
                </a:ext>
              </a:extLst>
            </p:cNvPr>
            <p:cNvSpPr/>
            <p:nvPr/>
          </p:nvSpPr>
          <p:spPr>
            <a:xfrm>
              <a:off x="3837708" y="4637318"/>
              <a:ext cx="128365" cy="100593"/>
            </a:xfrm>
            <a:prstGeom prst="star5">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251" name="Picture 16" descr="Crystal Fluorescent Under Ultraviolet Light Stock Photo - Download Image  Now - Fluorescent, Mineral, Beauty In Nature - iStock">
            <a:extLst>
              <a:ext uri="{FF2B5EF4-FFF2-40B4-BE49-F238E27FC236}">
                <a16:creationId xmlns:a16="http://schemas.microsoft.com/office/drawing/2014/main" id="{95D92D46-B86B-FE84-2440-A5BDBAF425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4136" y="782593"/>
            <a:ext cx="2160730" cy="1436956"/>
          </a:xfrm>
          <a:prstGeom prst="rect">
            <a:avLst/>
          </a:prstGeom>
          <a:noFill/>
          <a:extLst>
            <a:ext uri="{909E8E84-426E-40DD-AFC4-6F175D3DCCD1}">
              <a14:hiddenFill xmlns:a14="http://schemas.microsoft.com/office/drawing/2010/main">
                <a:solidFill>
                  <a:srgbClr val="FFFFFF"/>
                </a:solidFill>
              </a14:hiddenFill>
            </a:ext>
          </a:extLst>
        </p:spPr>
      </p:pic>
      <p:sp>
        <p:nvSpPr>
          <p:cNvPr id="9252" name="Shape 330">
            <a:extLst>
              <a:ext uri="{FF2B5EF4-FFF2-40B4-BE49-F238E27FC236}">
                <a16:creationId xmlns:a16="http://schemas.microsoft.com/office/drawing/2014/main" id="{EC449F6E-9B73-F7A1-9E0B-85C8915FFDB7}"/>
              </a:ext>
            </a:extLst>
          </p:cNvPr>
          <p:cNvSpPr txBox="1"/>
          <p:nvPr/>
        </p:nvSpPr>
        <p:spPr>
          <a:xfrm>
            <a:off x="6353435" y="475896"/>
            <a:ext cx="3265960" cy="608151"/>
          </a:xfrm>
          <a:prstGeom prst="rect">
            <a:avLst/>
          </a:prstGeom>
          <a:noFill/>
          <a:ln>
            <a:noFill/>
          </a:ln>
        </p:spPr>
        <p:txBody>
          <a:bodyPr spcFirstLastPara="1" wrap="square" lIns="68575" tIns="34275" rIns="68575" bIns="34275" anchor="t" anchorCtr="0">
            <a:noAutofit/>
          </a:bodyPr>
          <a:lstStyle/>
          <a:p>
            <a:pPr marL="0" marR="0" lvl="0" indent="0" algn="l" rtl="0">
              <a:lnSpc>
                <a:spcPct val="130000"/>
              </a:lnSpc>
              <a:spcBef>
                <a:spcPts val="300"/>
              </a:spcBef>
              <a:spcAft>
                <a:spcPts val="300"/>
              </a:spcAft>
              <a:buNone/>
            </a:pPr>
            <a:r>
              <a:rPr lang="en-US" sz="900" b="1" dirty="0">
                <a:solidFill>
                  <a:schemeClr val="dk1"/>
                </a:solidFill>
                <a:latin typeface="Century Gothic" panose="020B0502020202020204" pitchFamily="34" charset="0"/>
                <a:ea typeface="Calibri"/>
                <a:cs typeface="Calibri"/>
                <a:sym typeface="Calibri"/>
              </a:rPr>
              <a:t>Crystal Fluorescence under UV light</a:t>
            </a:r>
          </a:p>
          <a:p>
            <a:pPr marL="0" marR="0" lvl="0" indent="0" algn="l" rtl="0">
              <a:spcBef>
                <a:spcPts val="0"/>
              </a:spcBef>
              <a:spcAft>
                <a:spcPts val="0"/>
              </a:spcAft>
              <a:buNone/>
            </a:pPr>
            <a:endParaRPr lang="en-US" sz="900" b="1"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35875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txBox="1"/>
          <p:nvPr/>
        </p:nvSpPr>
        <p:spPr>
          <a:xfrm>
            <a:off x="478522" y="3790701"/>
            <a:ext cx="1731361" cy="1237304"/>
          </a:xfrm>
          <a:prstGeom prst="rect">
            <a:avLst/>
          </a:prstGeom>
          <a:noFill/>
          <a:ln>
            <a:noFill/>
          </a:ln>
        </p:spPr>
        <p:txBody>
          <a:bodyPr spcFirstLastPara="1" wrap="square" lIns="68575" tIns="34275" rIns="68575" bIns="34275" anchor="t" anchorCtr="0">
            <a:noAutofit/>
          </a:bodyPr>
          <a:lstStyle/>
          <a:p>
            <a:pPr marL="0" marR="0" lvl="0" indent="0" algn="l" rtl="0">
              <a:lnSpc>
                <a:spcPct val="130000"/>
              </a:lnSpc>
              <a:spcBef>
                <a:spcPts val="300"/>
              </a:spcBef>
              <a:spcAft>
                <a:spcPts val="300"/>
              </a:spcAft>
              <a:buNone/>
            </a:pPr>
            <a:r>
              <a:rPr lang="en-US" sz="1400" dirty="0">
                <a:solidFill>
                  <a:schemeClr val="dk1"/>
                </a:solidFill>
                <a:latin typeface="Century Gothic" panose="020B0502020202020204" pitchFamily="34" charset="0"/>
                <a:ea typeface="Calibri"/>
                <a:cs typeface="Calibri"/>
                <a:sym typeface="Calibri"/>
              </a:rPr>
              <a:t>Beams striking lens at different angles </a:t>
            </a:r>
            <a:endParaRPr lang="en-US" dirty="0">
              <a:solidFill>
                <a:schemeClr val="dk1"/>
              </a:solidFill>
              <a:latin typeface="Century Gothic" panose="020B0502020202020204" pitchFamily="34" charset="0"/>
              <a:ea typeface="Calibri"/>
              <a:cs typeface="Calibri"/>
              <a:sym typeface="Calibri"/>
            </a:endParaRPr>
          </a:p>
          <a:p>
            <a:pPr lvl="1"/>
            <a:endParaRPr lang="en-US" dirty="0">
              <a:solidFill>
                <a:schemeClr val="dk1"/>
              </a:solidFill>
              <a:latin typeface="Century Gothic" panose="020B0502020202020204" pitchFamily="34" charset="0"/>
              <a:ea typeface="Calibri"/>
              <a:cs typeface="Calibri"/>
              <a:sym typeface="Calibri"/>
            </a:endParaRPr>
          </a:p>
          <a:p>
            <a:pPr marL="285750" lvl="5" indent="-285750">
              <a:buFont typeface="Arial" panose="020B0604020202020204" pitchFamily="34" charset="0"/>
              <a:buChar char="•"/>
            </a:pPr>
            <a:endParaRPr lang="en-US" dirty="0">
              <a:solidFill>
                <a:schemeClr val="dk1"/>
              </a:solidFill>
              <a:latin typeface="Century Gothic" panose="020B0502020202020204" pitchFamily="34" charset="0"/>
              <a:ea typeface="Calibri"/>
              <a:cs typeface="Calibri"/>
              <a:sym typeface="Calibri"/>
            </a:endParaRPr>
          </a:p>
          <a:p>
            <a:pPr marL="0" marR="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grpSp>
        <p:nvGrpSpPr>
          <p:cNvPr id="328" name="Group 327">
            <a:extLst>
              <a:ext uri="{FF2B5EF4-FFF2-40B4-BE49-F238E27FC236}">
                <a16:creationId xmlns:a16="http://schemas.microsoft.com/office/drawing/2014/main" id="{2C690621-77CF-0C7F-0943-F4194D4DC304}"/>
              </a:ext>
            </a:extLst>
          </p:cNvPr>
          <p:cNvGrpSpPr/>
          <p:nvPr/>
        </p:nvGrpSpPr>
        <p:grpSpPr>
          <a:xfrm>
            <a:off x="948520" y="1011811"/>
            <a:ext cx="6844199" cy="1085607"/>
            <a:chOff x="0" y="604797"/>
            <a:chExt cx="6844199" cy="1085607"/>
          </a:xfrm>
        </p:grpSpPr>
        <p:cxnSp>
          <p:nvCxnSpPr>
            <p:cNvPr id="9247" name="Straight Arrow Connector 9246">
              <a:extLst>
                <a:ext uri="{FF2B5EF4-FFF2-40B4-BE49-F238E27FC236}">
                  <a16:creationId xmlns:a16="http://schemas.microsoft.com/office/drawing/2014/main" id="{598092B8-D891-3CA2-F1C7-94B7474A3510}"/>
                </a:ext>
              </a:extLst>
            </p:cNvPr>
            <p:cNvCxnSpPr>
              <a:cxnSpLocks/>
            </p:cNvCxnSpPr>
            <p:nvPr/>
          </p:nvCxnSpPr>
          <p:spPr>
            <a:xfrm flipV="1">
              <a:off x="3515174" y="854177"/>
              <a:ext cx="3329025"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0" name="Straight Arrow Connector 319">
              <a:extLst>
                <a:ext uri="{FF2B5EF4-FFF2-40B4-BE49-F238E27FC236}">
                  <a16:creationId xmlns:a16="http://schemas.microsoft.com/office/drawing/2014/main" id="{3958C59E-437F-2989-FC0C-C2ACF36CFE52}"/>
                </a:ext>
              </a:extLst>
            </p:cNvPr>
            <p:cNvCxnSpPr>
              <a:cxnSpLocks/>
            </p:cNvCxnSpPr>
            <p:nvPr/>
          </p:nvCxnSpPr>
          <p:spPr>
            <a:xfrm flipV="1">
              <a:off x="3515174" y="945161"/>
              <a:ext cx="3329025"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1" name="Straight Arrow Connector 320">
              <a:extLst>
                <a:ext uri="{FF2B5EF4-FFF2-40B4-BE49-F238E27FC236}">
                  <a16:creationId xmlns:a16="http://schemas.microsoft.com/office/drawing/2014/main" id="{7F9FDA72-14C1-A227-FC24-42956ADF43DB}"/>
                </a:ext>
              </a:extLst>
            </p:cNvPr>
            <p:cNvCxnSpPr>
              <a:cxnSpLocks/>
            </p:cNvCxnSpPr>
            <p:nvPr/>
          </p:nvCxnSpPr>
          <p:spPr>
            <a:xfrm flipV="1">
              <a:off x="3515174" y="1049793"/>
              <a:ext cx="3329025"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2" name="Straight Arrow Connector 321">
              <a:extLst>
                <a:ext uri="{FF2B5EF4-FFF2-40B4-BE49-F238E27FC236}">
                  <a16:creationId xmlns:a16="http://schemas.microsoft.com/office/drawing/2014/main" id="{06ABEF76-EEBC-3F46-7B7B-AEBAF800A531}"/>
                </a:ext>
              </a:extLst>
            </p:cNvPr>
            <p:cNvCxnSpPr>
              <a:cxnSpLocks/>
            </p:cNvCxnSpPr>
            <p:nvPr/>
          </p:nvCxnSpPr>
          <p:spPr>
            <a:xfrm flipV="1">
              <a:off x="3515174" y="1147601"/>
              <a:ext cx="3329025"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3" name="Straight Arrow Connector 322">
              <a:extLst>
                <a:ext uri="{FF2B5EF4-FFF2-40B4-BE49-F238E27FC236}">
                  <a16:creationId xmlns:a16="http://schemas.microsoft.com/office/drawing/2014/main" id="{650B17AE-1A03-1BDE-18BC-71155A70769B}"/>
                </a:ext>
              </a:extLst>
            </p:cNvPr>
            <p:cNvCxnSpPr>
              <a:cxnSpLocks/>
            </p:cNvCxnSpPr>
            <p:nvPr/>
          </p:nvCxnSpPr>
          <p:spPr>
            <a:xfrm flipV="1">
              <a:off x="3515174" y="1245409"/>
              <a:ext cx="3329025"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4" name="Straight Arrow Connector 323">
              <a:extLst>
                <a:ext uri="{FF2B5EF4-FFF2-40B4-BE49-F238E27FC236}">
                  <a16:creationId xmlns:a16="http://schemas.microsoft.com/office/drawing/2014/main" id="{FCA6461A-1979-AF6D-3706-5D6A7642FC7D}"/>
                </a:ext>
              </a:extLst>
            </p:cNvPr>
            <p:cNvCxnSpPr>
              <a:cxnSpLocks/>
            </p:cNvCxnSpPr>
            <p:nvPr/>
          </p:nvCxnSpPr>
          <p:spPr>
            <a:xfrm flipV="1">
              <a:off x="3515174" y="1343218"/>
              <a:ext cx="3329025"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26" name="Picture 325">
              <a:extLst>
                <a:ext uri="{FF2B5EF4-FFF2-40B4-BE49-F238E27FC236}">
                  <a16:creationId xmlns:a16="http://schemas.microsoft.com/office/drawing/2014/main" id="{386BB162-CF2F-F097-EC15-9950644C1C77}"/>
                </a:ext>
              </a:extLst>
            </p:cNvPr>
            <p:cNvPicPr>
              <a:picLocks noChangeAspect="1"/>
            </p:cNvPicPr>
            <p:nvPr/>
          </p:nvPicPr>
          <p:blipFill>
            <a:blip r:embed="rId3"/>
            <a:stretch>
              <a:fillRect/>
            </a:stretch>
          </p:blipFill>
          <p:spPr>
            <a:xfrm>
              <a:off x="0" y="604797"/>
              <a:ext cx="4047928" cy="1085607"/>
            </a:xfrm>
            <a:prstGeom prst="rect">
              <a:avLst/>
            </a:prstGeom>
          </p:spPr>
        </p:pic>
      </p:grpSp>
      <p:grpSp>
        <p:nvGrpSpPr>
          <p:cNvPr id="364" name="Group 363">
            <a:extLst>
              <a:ext uri="{FF2B5EF4-FFF2-40B4-BE49-F238E27FC236}">
                <a16:creationId xmlns:a16="http://schemas.microsoft.com/office/drawing/2014/main" id="{872697C9-999C-F227-3A77-5C02972F8EFE}"/>
              </a:ext>
            </a:extLst>
          </p:cNvPr>
          <p:cNvGrpSpPr/>
          <p:nvPr/>
        </p:nvGrpSpPr>
        <p:grpSpPr>
          <a:xfrm>
            <a:off x="948520" y="2154052"/>
            <a:ext cx="6837374" cy="1085607"/>
            <a:chOff x="0" y="1747038"/>
            <a:chExt cx="6837374" cy="1085607"/>
          </a:xfrm>
        </p:grpSpPr>
        <p:cxnSp>
          <p:nvCxnSpPr>
            <p:cNvPr id="329" name="Straight Arrow Connector 328">
              <a:extLst>
                <a:ext uri="{FF2B5EF4-FFF2-40B4-BE49-F238E27FC236}">
                  <a16:creationId xmlns:a16="http://schemas.microsoft.com/office/drawing/2014/main" id="{35A0C484-D7A3-3EF1-7042-393C00A473AC}"/>
                </a:ext>
              </a:extLst>
            </p:cNvPr>
            <p:cNvCxnSpPr>
              <a:cxnSpLocks/>
            </p:cNvCxnSpPr>
            <p:nvPr/>
          </p:nvCxnSpPr>
          <p:spPr>
            <a:xfrm flipV="1">
              <a:off x="3508348" y="1897039"/>
              <a:ext cx="3329026" cy="69427"/>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2" name="Straight Arrow Connector 331">
              <a:extLst>
                <a:ext uri="{FF2B5EF4-FFF2-40B4-BE49-F238E27FC236}">
                  <a16:creationId xmlns:a16="http://schemas.microsoft.com/office/drawing/2014/main" id="{0ECCD6B5-32EF-6851-E64B-9C0125347C3C}"/>
                </a:ext>
              </a:extLst>
            </p:cNvPr>
            <p:cNvCxnSpPr>
              <a:cxnSpLocks/>
            </p:cNvCxnSpPr>
            <p:nvPr/>
          </p:nvCxnSpPr>
          <p:spPr>
            <a:xfrm flipV="1">
              <a:off x="3508348" y="2219917"/>
              <a:ext cx="3329026" cy="69427"/>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3" name="Straight Arrow Connector 332">
              <a:extLst>
                <a:ext uri="{FF2B5EF4-FFF2-40B4-BE49-F238E27FC236}">
                  <a16:creationId xmlns:a16="http://schemas.microsoft.com/office/drawing/2014/main" id="{70F812EC-6400-CD73-BF06-68EF1FDE888E}"/>
                </a:ext>
              </a:extLst>
            </p:cNvPr>
            <p:cNvCxnSpPr>
              <a:cxnSpLocks/>
            </p:cNvCxnSpPr>
            <p:nvPr/>
          </p:nvCxnSpPr>
          <p:spPr>
            <a:xfrm>
              <a:off x="3537765" y="2059793"/>
              <a:ext cx="3299609" cy="84537"/>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6" name="Straight Arrow Connector 335">
              <a:extLst>
                <a:ext uri="{FF2B5EF4-FFF2-40B4-BE49-F238E27FC236}">
                  <a16:creationId xmlns:a16="http://schemas.microsoft.com/office/drawing/2014/main" id="{84446DF3-B79B-DD05-6F98-C3780A35D4F6}"/>
                </a:ext>
              </a:extLst>
            </p:cNvPr>
            <p:cNvCxnSpPr>
              <a:cxnSpLocks/>
            </p:cNvCxnSpPr>
            <p:nvPr/>
          </p:nvCxnSpPr>
          <p:spPr>
            <a:xfrm>
              <a:off x="3537765" y="2388772"/>
              <a:ext cx="3299609" cy="84537"/>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7" name="Straight Arrow Connector 336">
              <a:extLst>
                <a:ext uri="{FF2B5EF4-FFF2-40B4-BE49-F238E27FC236}">
                  <a16:creationId xmlns:a16="http://schemas.microsoft.com/office/drawing/2014/main" id="{5965EC1C-7584-3421-0DD3-213468D1129F}"/>
                </a:ext>
              </a:extLst>
            </p:cNvPr>
            <p:cNvCxnSpPr>
              <a:cxnSpLocks/>
            </p:cNvCxnSpPr>
            <p:nvPr/>
          </p:nvCxnSpPr>
          <p:spPr>
            <a:xfrm>
              <a:off x="3571882" y="2459507"/>
              <a:ext cx="3265492" cy="54008"/>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0" name="Straight Arrow Connector 339">
              <a:extLst>
                <a:ext uri="{FF2B5EF4-FFF2-40B4-BE49-F238E27FC236}">
                  <a16:creationId xmlns:a16="http://schemas.microsoft.com/office/drawing/2014/main" id="{38CEDCD5-C036-1F87-3AF1-670EFF119CF1}"/>
                </a:ext>
              </a:extLst>
            </p:cNvPr>
            <p:cNvCxnSpPr>
              <a:cxnSpLocks/>
            </p:cNvCxnSpPr>
            <p:nvPr/>
          </p:nvCxnSpPr>
          <p:spPr>
            <a:xfrm flipV="1">
              <a:off x="3571882" y="2324207"/>
              <a:ext cx="3265492" cy="78666"/>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8" name="Straight Arrow Connector 347">
              <a:extLst>
                <a:ext uri="{FF2B5EF4-FFF2-40B4-BE49-F238E27FC236}">
                  <a16:creationId xmlns:a16="http://schemas.microsoft.com/office/drawing/2014/main" id="{5B688FC4-5E15-2C50-3EAB-FA9C356EA00F}"/>
                </a:ext>
              </a:extLst>
            </p:cNvPr>
            <p:cNvCxnSpPr>
              <a:cxnSpLocks/>
            </p:cNvCxnSpPr>
            <p:nvPr/>
          </p:nvCxnSpPr>
          <p:spPr>
            <a:xfrm>
              <a:off x="3606000" y="1982936"/>
              <a:ext cx="3231374" cy="128982"/>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2" name="Straight Arrow Connector 351">
              <a:extLst>
                <a:ext uri="{FF2B5EF4-FFF2-40B4-BE49-F238E27FC236}">
                  <a16:creationId xmlns:a16="http://schemas.microsoft.com/office/drawing/2014/main" id="{73B2E8FC-98F8-4CBF-C088-505CB5368CC2}"/>
                </a:ext>
              </a:extLst>
            </p:cNvPr>
            <p:cNvCxnSpPr>
              <a:cxnSpLocks/>
            </p:cNvCxnSpPr>
            <p:nvPr/>
          </p:nvCxnSpPr>
          <p:spPr>
            <a:xfrm flipV="1">
              <a:off x="3606003" y="2040571"/>
              <a:ext cx="3231371" cy="4735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5" name="Straight Arrow Connector 354">
              <a:extLst>
                <a:ext uri="{FF2B5EF4-FFF2-40B4-BE49-F238E27FC236}">
                  <a16:creationId xmlns:a16="http://schemas.microsoft.com/office/drawing/2014/main" id="{9143906A-273D-D9F6-D0A5-1232735DFD85}"/>
                </a:ext>
              </a:extLst>
            </p:cNvPr>
            <p:cNvCxnSpPr>
              <a:cxnSpLocks/>
            </p:cNvCxnSpPr>
            <p:nvPr/>
          </p:nvCxnSpPr>
          <p:spPr>
            <a:xfrm>
              <a:off x="3664004" y="2190501"/>
              <a:ext cx="3173370" cy="65628"/>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8" name="Straight Arrow Connector 357">
              <a:extLst>
                <a:ext uri="{FF2B5EF4-FFF2-40B4-BE49-F238E27FC236}">
                  <a16:creationId xmlns:a16="http://schemas.microsoft.com/office/drawing/2014/main" id="{E27731F3-24DE-7144-1DA0-F1F92E449A4E}"/>
                </a:ext>
              </a:extLst>
            </p:cNvPr>
            <p:cNvCxnSpPr>
              <a:cxnSpLocks/>
            </p:cNvCxnSpPr>
            <p:nvPr/>
          </p:nvCxnSpPr>
          <p:spPr>
            <a:xfrm>
              <a:off x="3517294" y="1954159"/>
              <a:ext cx="3320080" cy="42308"/>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27" name="Picture 326">
              <a:extLst>
                <a:ext uri="{FF2B5EF4-FFF2-40B4-BE49-F238E27FC236}">
                  <a16:creationId xmlns:a16="http://schemas.microsoft.com/office/drawing/2014/main" id="{741D3B75-284E-4326-B4AF-56C245812D40}"/>
                </a:ext>
              </a:extLst>
            </p:cNvPr>
            <p:cNvPicPr>
              <a:picLocks noChangeAspect="1"/>
            </p:cNvPicPr>
            <p:nvPr/>
          </p:nvPicPr>
          <p:blipFill>
            <a:blip r:embed="rId3"/>
            <a:stretch>
              <a:fillRect/>
            </a:stretch>
          </p:blipFill>
          <p:spPr>
            <a:xfrm>
              <a:off x="0" y="1747038"/>
              <a:ext cx="4047928" cy="1085607"/>
            </a:xfrm>
            <a:prstGeom prst="rect">
              <a:avLst/>
            </a:prstGeom>
          </p:spPr>
        </p:pic>
      </p:grpSp>
      <p:sp>
        <p:nvSpPr>
          <p:cNvPr id="365" name="Shape 330">
            <a:extLst>
              <a:ext uri="{FF2B5EF4-FFF2-40B4-BE49-F238E27FC236}">
                <a16:creationId xmlns:a16="http://schemas.microsoft.com/office/drawing/2014/main" id="{E1B4C498-E079-00D2-12FD-F26DE0199552}"/>
              </a:ext>
            </a:extLst>
          </p:cNvPr>
          <p:cNvSpPr txBox="1"/>
          <p:nvPr/>
        </p:nvSpPr>
        <p:spPr>
          <a:xfrm>
            <a:off x="312418" y="184012"/>
            <a:ext cx="5429580" cy="1306259"/>
          </a:xfrm>
          <a:prstGeom prst="rect">
            <a:avLst/>
          </a:prstGeom>
          <a:noFill/>
          <a:ln>
            <a:noFill/>
          </a:ln>
        </p:spPr>
        <p:txBody>
          <a:bodyPr spcFirstLastPara="1" wrap="square" lIns="68575" tIns="34275" rIns="68575" bIns="34275" anchor="t" anchorCtr="0">
            <a:noAutofit/>
          </a:bodyPr>
          <a:lstStyle/>
          <a:p>
            <a:pPr marL="0" marR="0" lvl="0" indent="0" algn="l" rtl="0">
              <a:lnSpc>
                <a:spcPct val="130000"/>
              </a:lnSpc>
              <a:spcBef>
                <a:spcPts val="300"/>
              </a:spcBef>
              <a:spcAft>
                <a:spcPts val="300"/>
              </a:spcAft>
              <a:buNone/>
            </a:pPr>
            <a:r>
              <a:rPr lang="en-US" sz="1400" b="1" dirty="0">
                <a:solidFill>
                  <a:schemeClr val="dk1"/>
                </a:solidFill>
                <a:latin typeface="Century Gothic" panose="020B0502020202020204" pitchFamily="34" charset="0"/>
                <a:ea typeface="Calibri"/>
                <a:cs typeface="Calibri"/>
                <a:sym typeface="Calibri"/>
              </a:rPr>
              <a:t>Laser: </a:t>
            </a:r>
            <a:r>
              <a:rPr lang="en-US" b="1" dirty="0">
                <a:solidFill>
                  <a:schemeClr val="dk1"/>
                </a:solidFill>
                <a:latin typeface="Century Gothic" panose="020B0502020202020204" pitchFamily="34" charset="0"/>
                <a:ea typeface="Calibri"/>
                <a:cs typeface="Calibri"/>
                <a:sym typeface="Calibri"/>
              </a:rPr>
              <a:t>Reality</a:t>
            </a:r>
          </a:p>
          <a:p>
            <a:pPr marL="0" marR="0" lvl="0" indent="0" algn="l" rtl="0">
              <a:lnSpc>
                <a:spcPct val="130000"/>
              </a:lnSpc>
              <a:spcBef>
                <a:spcPts val="300"/>
              </a:spcBef>
              <a:spcAft>
                <a:spcPts val="300"/>
              </a:spcAft>
              <a:buNone/>
            </a:pPr>
            <a:r>
              <a:rPr lang="en-US" b="1" dirty="0">
                <a:solidFill>
                  <a:schemeClr val="dk1"/>
                </a:solidFill>
                <a:latin typeface="Century Gothic" panose="020B0502020202020204" pitchFamily="34" charset="0"/>
                <a:ea typeface="Calibri"/>
                <a:cs typeface="Calibri"/>
                <a:sym typeface="Calibri"/>
              </a:rPr>
              <a:t>“Gaussian Optics”</a:t>
            </a:r>
          </a:p>
          <a:p>
            <a:pPr lvl="1"/>
            <a:endParaRPr lang="en-US" dirty="0">
              <a:solidFill>
                <a:schemeClr val="dk1"/>
              </a:solidFill>
              <a:latin typeface="Century Gothic" panose="020B0502020202020204" pitchFamily="34" charset="0"/>
              <a:ea typeface="Calibri"/>
              <a:cs typeface="Calibri"/>
              <a:sym typeface="Calibri"/>
            </a:endParaRPr>
          </a:p>
          <a:p>
            <a:pPr marL="285750" lvl="5" indent="-285750">
              <a:buFont typeface="Arial" panose="020B0604020202020204" pitchFamily="34" charset="0"/>
              <a:buChar char="•"/>
            </a:pPr>
            <a:endParaRPr lang="en-US" dirty="0">
              <a:solidFill>
                <a:schemeClr val="dk1"/>
              </a:solidFill>
              <a:latin typeface="Century Gothic" panose="020B0502020202020204" pitchFamily="34" charset="0"/>
              <a:ea typeface="Calibri"/>
              <a:cs typeface="Calibri"/>
              <a:sym typeface="Calibri"/>
            </a:endParaRPr>
          </a:p>
          <a:p>
            <a:pPr marL="0" marR="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366" name="Shape 330">
            <a:extLst>
              <a:ext uri="{FF2B5EF4-FFF2-40B4-BE49-F238E27FC236}">
                <a16:creationId xmlns:a16="http://schemas.microsoft.com/office/drawing/2014/main" id="{E7FDFC8C-1363-C30A-1D0A-BB7688BC927E}"/>
              </a:ext>
            </a:extLst>
          </p:cNvPr>
          <p:cNvSpPr txBox="1"/>
          <p:nvPr/>
        </p:nvSpPr>
        <p:spPr>
          <a:xfrm>
            <a:off x="6748050" y="3666907"/>
            <a:ext cx="1502074" cy="1237304"/>
          </a:xfrm>
          <a:prstGeom prst="rect">
            <a:avLst/>
          </a:prstGeom>
          <a:noFill/>
          <a:ln>
            <a:noFill/>
          </a:ln>
        </p:spPr>
        <p:txBody>
          <a:bodyPr spcFirstLastPara="1" wrap="square" lIns="68575" tIns="34275" rIns="68575" bIns="34275" anchor="t" anchorCtr="0">
            <a:noAutofit/>
          </a:bodyPr>
          <a:lstStyle/>
          <a:p>
            <a:pPr marL="0" marR="0" lvl="0" indent="0" algn="l" rtl="0">
              <a:lnSpc>
                <a:spcPct val="130000"/>
              </a:lnSpc>
              <a:spcBef>
                <a:spcPts val="300"/>
              </a:spcBef>
              <a:spcAft>
                <a:spcPts val="300"/>
              </a:spcAft>
              <a:buNone/>
            </a:pPr>
            <a:r>
              <a:rPr lang="en-US" dirty="0">
                <a:solidFill>
                  <a:schemeClr val="dk1"/>
                </a:solidFill>
                <a:latin typeface="Century Gothic" panose="020B0502020202020204" pitchFamily="34" charset="0"/>
                <a:ea typeface="Calibri"/>
                <a:cs typeface="Calibri"/>
                <a:sym typeface="Calibri"/>
              </a:rPr>
              <a:t>Different incident angles blur focus spot </a:t>
            </a:r>
          </a:p>
          <a:p>
            <a:pPr lvl="1"/>
            <a:endParaRPr lang="en-US" dirty="0">
              <a:solidFill>
                <a:schemeClr val="dk1"/>
              </a:solidFill>
              <a:latin typeface="Century Gothic" panose="020B0502020202020204" pitchFamily="34" charset="0"/>
              <a:ea typeface="Calibri"/>
              <a:cs typeface="Calibri"/>
              <a:sym typeface="Calibri"/>
            </a:endParaRPr>
          </a:p>
          <a:p>
            <a:pPr marL="285750" lvl="5" indent="-285750">
              <a:buFont typeface="Arial" panose="020B0604020202020204" pitchFamily="34" charset="0"/>
              <a:buChar char="•"/>
            </a:pPr>
            <a:endParaRPr lang="en-US" dirty="0">
              <a:solidFill>
                <a:schemeClr val="dk1"/>
              </a:solidFill>
              <a:latin typeface="Century Gothic" panose="020B0502020202020204" pitchFamily="34" charset="0"/>
              <a:ea typeface="Calibri"/>
              <a:cs typeface="Calibri"/>
              <a:sym typeface="Calibri"/>
            </a:endParaRPr>
          </a:p>
          <a:p>
            <a:pPr marL="0" marR="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369" name="Shape 330">
            <a:extLst>
              <a:ext uri="{FF2B5EF4-FFF2-40B4-BE49-F238E27FC236}">
                <a16:creationId xmlns:a16="http://schemas.microsoft.com/office/drawing/2014/main" id="{47077539-3F70-DE3F-3ABF-53344D352ED4}"/>
              </a:ext>
            </a:extLst>
          </p:cNvPr>
          <p:cNvSpPr txBox="1"/>
          <p:nvPr/>
        </p:nvSpPr>
        <p:spPr>
          <a:xfrm>
            <a:off x="5632551" y="892467"/>
            <a:ext cx="2269018" cy="1237304"/>
          </a:xfrm>
          <a:prstGeom prst="rect">
            <a:avLst/>
          </a:prstGeom>
          <a:noFill/>
          <a:ln>
            <a:noFill/>
          </a:ln>
        </p:spPr>
        <p:txBody>
          <a:bodyPr spcFirstLastPara="1" wrap="square" lIns="68575" tIns="34275" rIns="68575" bIns="34275" anchor="t" anchorCtr="0">
            <a:noAutofit/>
          </a:bodyPr>
          <a:lstStyle/>
          <a:p>
            <a:pPr marL="0" marR="0" lvl="0" indent="0" algn="l" rtl="0">
              <a:lnSpc>
                <a:spcPct val="130000"/>
              </a:lnSpc>
              <a:spcBef>
                <a:spcPts val="300"/>
              </a:spcBef>
              <a:spcAft>
                <a:spcPts val="300"/>
              </a:spcAft>
              <a:buNone/>
            </a:pPr>
            <a:r>
              <a:rPr lang="en-US" dirty="0">
                <a:solidFill>
                  <a:schemeClr val="dk1"/>
                </a:solidFill>
                <a:latin typeface="Century Gothic" panose="020B0502020202020204" pitchFamily="34" charset="0"/>
                <a:ea typeface="Calibri"/>
                <a:cs typeface="Calibri"/>
                <a:sym typeface="Calibri"/>
              </a:rPr>
              <a:t>Unrealistic Laser Beam</a:t>
            </a:r>
          </a:p>
          <a:p>
            <a:pPr lvl="1"/>
            <a:endParaRPr lang="en-US" dirty="0">
              <a:solidFill>
                <a:schemeClr val="dk1"/>
              </a:solidFill>
              <a:latin typeface="Century Gothic" panose="020B0502020202020204" pitchFamily="34" charset="0"/>
              <a:ea typeface="Calibri"/>
              <a:cs typeface="Calibri"/>
              <a:sym typeface="Calibri"/>
            </a:endParaRPr>
          </a:p>
          <a:p>
            <a:pPr marL="285750" lvl="5" indent="-285750">
              <a:buFont typeface="Arial" panose="020B0604020202020204" pitchFamily="34" charset="0"/>
              <a:buChar char="•"/>
            </a:pPr>
            <a:endParaRPr lang="en-US" dirty="0">
              <a:solidFill>
                <a:schemeClr val="dk1"/>
              </a:solidFill>
              <a:latin typeface="Century Gothic" panose="020B0502020202020204" pitchFamily="34" charset="0"/>
              <a:ea typeface="Calibri"/>
              <a:cs typeface="Calibri"/>
              <a:sym typeface="Calibri"/>
            </a:endParaRPr>
          </a:p>
          <a:p>
            <a:pPr marL="0" marR="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370" name="Shape 330">
            <a:extLst>
              <a:ext uri="{FF2B5EF4-FFF2-40B4-BE49-F238E27FC236}">
                <a16:creationId xmlns:a16="http://schemas.microsoft.com/office/drawing/2014/main" id="{323E62DF-B37B-F52A-8ACC-B660BC737AED}"/>
              </a:ext>
            </a:extLst>
          </p:cNvPr>
          <p:cNvSpPr txBox="1"/>
          <p:nvPr/>
        </p:nvSpPr>
        <p:spPr>
          <a:xfrm>
            <a:off x="6199209" y="1918325"/>
            <a:ext cx="1731361" cy="1237304"/>
          </a:xfrm>
          <a:prstGeom prst="rect">
            <a:avLst/>
          </a:prstGeom>
          <a:noFill/>
          <a:ln>
            <a:noFill/>
          </a:ln>
        </p:spPr>
        <p:txBody>
          <a:bodyPr spcFirstLastPara="1" wrap="square" lIns="68575" tIns="34275" rIns="68575" bIns="34275" anchor="t" anchorCtr="0">
            <a:noAutofit/>
          </a:bodyPr>
          <a:lstStyle/>
          <a:p>
            <a:pPr marL="0" marR="0" lvl="0" indent="0" algn="l" rtl="0">
              <a:lnSpc>
                <a:spcPct val="130000"/>
              </a:lnSpc>
              <a:spcBef>
                <a:spcPts val="300"/>
              </a:spcBef>
              <a:spcAft>
                <a:spcPts val="300"/>
              </a:spcAft>
              <a:buNone/>
            </a:pPr>
            <a:r>
              <a:rPr lang="en-US" dirty="0">
                <a:solidFill>
                  <a:schemeClr val="dk1"/>
                </a:solidFill>
                <a:latin typeface="Century Gothic" panose="020B0502020202020204" pitchFamily="34" charset="0"/>
                <a:ea typeface="Calibri"/>
                <a:cs typeface="Calibri"/>
                <a:sym typeface="Calibri"/>
              </a:rPr>
              <a:t>Real Laser Beam</a:t>
            </a:r>
          </a:p>
          <a:p>
            <a:pPr lvl="1"/>
            <a:endParaRPr lang="en-US" dirty="0">
              <a:solidFill>
                <a:schemeClr val="dk1"/>
              </a:solidFill>
              <a:latin typeface="Century Gothic" panose="020B0502020202020204" pitchFamily="34" charset="0"/>
              <a:ea typeface="Calibri"/>
              <a:cs typeface="Calibri"/>
              <a:sym typeface="Calibri"/>
            </a:endParaRPr>
          </a:p>
          <a:p>
            <a:pPr marL="285750" lvl="5" indent="-285750">
              <a:buFont typeface="Arial" panose="020B0604020202020204" pitchFamily="34" charset="0"/>
              <a:buChar char="•"/>
            </a:pPr>
            <a:endParaRPr lang="en-US" dirty="0">
              <a:solidFill>
                <a:schemeClr val="dk1"/>
              </a:solidFill>
              <a:latin typeface="Century Gothic" panose="020B0502020202020204" pitchFamily="34" charset="0"/>
              <a:ea typeface="Calibri"/>
              <a:cs typeface="Calibri"/>
              <a:sym typeface="Calibri"/>
            </a:endParaRPr>
          </a:p>
          <a:p>
            <a:pPr marL="0" marR="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grpSp>
        <p:nvGrpSpPr>
          <p:cNvPr id="378" name="Group 377">
            <a:extLst>
              <a:ext uri="{FF2B5EF4-FFF2-40B4-BE49-F238E27FC236}">
                <a16:creationId xmlns:a16="http://schemas.microsoft.com/office/drawing/2014/main" id="{FB9ED277-C224-44F7-D404-30AA73038AAE}"/>
              </a:ext>
            </a:extLst>
          </p:cNvPr>
          <p:cNvGrpSpPr/>
          <p:nvPr/>
        </p:nvGrpSpPr>
        <p:grpSpPr>
          <a:xfrm>
            <a:off x="2466756" y="3399138"/>
            <a:ext cx="3980223" cy="1706346"/>
            <a:chOff x="2555190" y="2239053"/>
            <a:chExt cx="3980223" cy="1706346"/>
          </a:xfrm>
        </p:grpSpPr>
        <p:pic>
          <p:nvPicPr>
            <p:cNvPr id="379" name="Picture 378">
              <a:extLst>
                <a:ext uri="{FF2B5EF4-FFF2-40B4-BE49-F238E27FC236}">
                  <a16:creationId xmlns:a16="http://schemas.microsoft.com/office/drawing/2014/main" id="{A56F6E2C-FBC4-801B-D9C7-B2D1E76DA4C6}"/>
                </a:ext>
              </a:extLst>
            </p:cNvPr>
            <p:cNvPicPr>
              <a:picLocks noChangeAspect="1"/>
            </p:cNvPicPr>
            <p:nvPr/>
          </p:nvPicPr>
          <p:blipFill>
            <a:blip r:embed="rId4"/>
            <a:stretch>
              <a:fillRect/>
            </a:stretch>
          </p:blipFill>
          <p:spPr>
            <a:xfrm>
              <a:off x="3396008" y="2239053"/>
              <a:ext cx="2757013" cy="1706346"/>
            </a:xfrm>
            <a:prstGeom prst="rect">
              <a:avLst/>
            </a:prstGeom>
          </p:spPr>
        </p:pic>
        <p:cxnSp>
          <p:nvCxnSpPr>
            <p:cNvPr id="380" name="Straight Connector 379">
              <a:extLst>
                <a:ext uri="{FF2B5EF4-FFF2-40B4-BE49-F238E27FC236}">
                  <a16:creationId xmlns:a16="http://schemas.microsoft.com/office/drawing/2014/main" id="{70A45041-9E9F-E0A1-3B58-9466A636214D}"/>
                </a:ext>
              </a:extLst>
            </p:cNvPr>
            <p:cNvCxnSpPr>
              <a:cxnSpLocks/>
            </p:cNvCxnSpPr>
            <p:nvPr/>
          </p:nvCxnSpPr>
          <p:spPr>
            <a:xfrm flipV="1">
              <a:off x="2582562" y="2486225"/>
              <a:ext cx="1022867" cy="41194"/>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a:extLst>
                <a:ext uri="{FF2B5EF4-FFF2-40B4-BE49-F238E27FC236}">
                  <a16:creationId xmlns:a16="http://schemas.microsoft.com/office/drawing/2014/main" id="{E4686C15-EB06-31F2-A452-699950873713}"/>
                </a:ext>
              </a:extLst>
            </p:cNvPr>
            <p:cNvCxnSpPr>
              <a:cxnSpLocks/>
            </p:cNvCxnSpPr>
            <p:nvPr/>
          </p:nvCxnSpPr>
          <p:spPr>
            <a:xfrm>
              <a:off x="2582562" y="3715267"/>
              <a:ext cx="1013254" cy="17549"/>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a:extLst>
                <a:ext uri="{FF2B5EF4-FFF2-40B4-BE49-F238E27FC236}">
                  <a16:creationId xmlns:a16="http://schemas.microsoft.com/office/drawing/2014/main" id="{80898D5D-29B5-5440-98A4-8696EC9A0DE9}"/>
                </a:ext>
              </a:extLst>
            </p:cNvPr>
            <p:cNvCxnSpPr>
              <a:cxnSpLocks/>
            </p:cNvCxnSpPr>
            <p:nvPr/>
          </p:nvCxnSpPr>
          <p:spPr>
            <a:xfrm flipV="1">
              <a:off x="3595816" y="2347783"/>
              <a:ext cx="2767914" cy="1388076"/>
            </a:xfrm>
            <a:prstGeom prst="line">
              <a:avLst/>
            </a:prstGeom>
            <a:ln w="158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83" name="Straight Connector 382">
              <a:extLst>
                <a:ext uri="{FF2B5EF4-FFF2-40B4-BE49-F238E27FC236}">
                  <a16:creationId xmlns:a16="http://schemas.microsoft.com/office/drawing/2014/main" id="{4A8556A7-6C4B-60AC-4AC6-0F24723DEE09}"/>
                </a:ext>
              </a:extLst>
            </p:cNvPr>
            <p:cNvCxnSpPr>
              <a:cxnSpLocks/>
            </p:cNvCxnSpPr>
            <p:nvPr/>
          </p:nvCxnSpPr>
          <p:spPr>
            <a:xfrm>
              <a:off x="3595816" y="2488601"/>
              <a:ext cx="2767914" cy="1312993"/>
            </a:xfrm>
            <a:prstGeom prst="line">
              <a:avLst/>
            </a:prstGeom>
            <a:ln w="158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248" name="Straight Connector 9247">
              <a:extLst>
                <a:ext uri="{FF2B5EF4-FFF2-40B4-BE49-F238E27FC236}">
                  <a16:creationId xmlns:a16="http://schemas.microsoft.com/office/drawing/2014/main" id="{AE475B57-51A1-6599-7F3A-5453BCEBECA5}"/>
                </a:ext>
              </a:extLst>
            </p:cNvPr>
            <p:cNvCxnSpPr>
              <a:cxnSpLocks/>
            </p:cNvCxnSpPr>
            <p:nvPr/>
          </p:nvCxnSpPr>
          <p:spPr>
            <a:xfrm>
              <a:off x="3595816" y="2650025"/>
              <a:ext cx="2886051" cy="934201"/>
            </a:xfrm>
            <a:prstGeom prst="line">
              <a:avLst/>
            </a:prstGeom>
            <a:ln w="158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249" name="Straight Connector 9248">
              <a:extLst>
                <a:ext uri="{FF2B5EF4-FFF2-40B4-BE49-F238E27FC236}">
                  <a16:creationId xmlns:a16="http://schemas.microsoft.com/office/drawing/2014/main" id="{4C3734F8-3F31-1D41-F342-6B0095AAE94C}"/>
                </a:ext>
              </a:extLst>
            </p:cNvPr>
            <p:cNvCxnSpPr>
              <a:cxnSpLocks/>
            </p:cNvCxnSpPr>
            <p:nvPr/>
          </p:nvCxnSpPr>
          <p:spPr>
            <a:xfrm flipV="1">
              <a:off x="3568444" y="3020323"/>
              <a:ext cx="2913423" cy="251360"/>
            </a:xfrm>
            <a:prstGeom prst="line">
              <a:avLst/>
            </a:prstGeom>
            <a:ln w="158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250" name="Straight Connector 9249">
              <a:extLst>
                <a:ext uri="{FF2B5EF4-FFF2-40B4-BE49-F238E27FC236}">
                  <a16:creationId xmlns:a16="http://schemas.microsoft.com/office/drawing/2014/main" id="{B801B141-A63E-FAFC-0F17-C661E9A384EB}"/>
                </a:ext>
              </a:extLst>
            </p:cNvPr>
            <p:cNvCxnSpPr>
              <a:cxnSpLocks/>
            </p:cNvCxnSpPr>
            <p:nvPr/>
          </p:nvCxnSpPr>
          <p:spPr>
            <a:xfrm>
              <a:off x="3568444" y="2954588"/>
              <a:ext cx="2966969" cy="291790"/>
            </a:xfrm>
            <a:prstGeom prst="line">
              <a:avLst/>
            </a:prstGeom>
            <a:ln w="158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251" name="Straight Connector 9250">
              <a:extLst>
                <a:ext uri="{FF2B5EF4-FFF2-40B4-BE49-F238E27FC236}">
                  <a16:creationId xmlns:a16="http://schemas.microsoft.com/office/drawing/2014/main" id="{E67B0F10-4DC4-0AE0-C1BB-3A7C937FDE3B}"/>
                </a:ext>
              </a:extLst>
            </p:cNvPr>
            <p:cNvCxnSpPr>
              <a:cxnSpLocks/>
            </p:cNvCxnSpPr>
            <p:nvPr/>
          </p:nvCxnSpPr>
          <p:spPr>
            <a:xfrm flipV="1">
              <a:off x="3595816" y="2654899"/>
              <a:ext cx="2795286" cy="804294"/>
            </a:xfrm>
            <a:prstGeom prst="line">
              <a:avLst/>
            </a:prstGeom>
            <a:ln w="158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252" name="Straight Connector 9251">
              <a:extLst>
                <a:ext uri="{FF2B5EF4-FFF2-40B4-BE49-F238E27FC236}">
                  <a16:creationId xmlns:a16="http://schemas.microsoft.com/office/drawing/2014/main" id="{284850BC-3F5D-1015-F31D-9594FC752F70}"/>
                </a:ext>
              </a:extLst>
            </p:cNvPr>
            <p:cNvCxnSpPr>
              <a:cxnSpLocks/>
            </p:cNvCxnSpPr>
            <p:nvPr/>
          </p:nvCxnSpPr>
          <p:spPr>
            <a:xfrm flipV="1">
              <a:off x="2582562" y="3457618"/>
              <a:ext cx="1013254" cy="67904"/>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53" name="Straight Connector 9252">
              <a:extLst>
                <a:ext uri="{FF2B5EF4-FFF2-40B4-BE49-F238E27FC236}">
                  <a16:creationId xmlns:a16="http://schemas.microsoft.com/office/drawing/2014/main" id="{CB539CCB-261E-D653-BFA7-F61F68470513}"/>
                </a:ext>
              </a:extLst>
            </p:cNvPr>
            <p:cNvCxnSpPr>
              <a:cxnSpLocks/>
            </p:cNvCxnSpPr>
            <p:nvPr/>
          </p:nvCxnSpPr>
          <p:spPr>
            <a:xfrm flipV="1">
              <a:off x="2582562" y="2650116"/>
              <a:ext cx="1022867" cy="87104"/>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54" name="Straight Connector 9253">
              <a:extLst>
                <a:ext uri="{FF2B5EF4-FFF2-40B4-BE49-F238E27FC236}">
                  <a16:creationId xmlns:a16="http://schemas.microsoft.com/office/drawing/2014/main" id="{9A1EE0D5-5941-586E-CB58-FEB3E7CC47F2}"/>
                </a:ext>
              </a:extLst>
            </p:cNvPr>
            <p:cNvCxnSpPr>
              <a:cxnSpLocks/>
            </p:cNvCxnSpPr>
            <p:nvPr/>
          </p:nvCxnSpPr>
          <p:spPr>
            <a:xfrm flipV="1">
              <a:off x="2555190" y="3273942"/>
              <a:ext cx="1013254" cy="14879"/>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55" name="Straight Connector 9254">
              <a:extLst>
                <a:ext uri="{FF2B5EF4-FFF2-40B4-BE49-F238E27FC236}">
                  <a16:creationId xmlns:a16="http://schemas.microsoft.com/office/drawing/2014/main" id="{683D2DE6-7A80-1589-9C61-EDDB1BC3646D}"/>
                </a:ext>
              </a:extLst>
            </p:cNvPr>
            <p:cNvCxnSpPr>
              <a:cxnSpLocks/>
            </p:cNvCxnSpPr>
            <p:nvPr/>
          </p:nvCxnSpPr>
          <p:spPr>
            <a:xfrm>
              <a:off x="2582562" y="2914586"/>
              <a:ext cx="999568" cy="36704"/>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56" name="Straight Connector 9255">
              <a:extLst>
                <a:ext uri="{FF2B5EF4-FFF2-40B4-BE49-F238E27FC236}">
                  <a16:creationId xmlns:a16="http://schemas.microsoft.com/office/drawing/2014/main" id="{C181C6C5-021E-4551-A5F2-E318F7DE6218}"/>
                </a:ext>
              </a:extLst>
            </p:cNvPr>
            <p:cNvCxnSpPr>
              <a:cxnSpLocks/>
            </p:cNvCxnSpPr>
            <p:nvPr/>
          </p:nvCxnSpPr>
          <p:spPr>
            <a:xfrm flipV="1">
              <a:off x="2555190" y="3100483"/>
              <a:ext cx="999568" cy="45275"/>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57" name="Straight Connector 9256">
              <a:extLst>
                <a:ext uri="{FF2B5EF4-FFF2-40B4-BE49-F238E27FC236}">
                  <a16:creationId xmlns:a16="http://schemas.microsoft.com/office/drawing/2014/main" id="{1FED820E-233F-8C03-3E66-4C5CDB866669}"/>
                </a:ext>
              </a:extLst>
            </p:cNvPr>
            <p:cNvCxnSpPr>
              <a:cxnSpLocks/>
            </p:cNvCxnSpPr>
            <p:nvPr/>
          </p:nvCxnSpPr>
          <p:spPr>
            <a:xfrm>
              <a:off x="3554758" y="3102003"/>
              <a:ext cx="2955885" cy="99175"/>
            </a:xfrm>
            <a:prstGeom prst="line">
              <a:avLst/>
            </a:prstGeom>
            <a:ln w="158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258" name="Straight Connector 9257">
              <a:extLst>
                <a:ext uri="{FF2B5EF4-FFF2-40B4-BE49-F238E27FC236}">
                  <a16:creationId xmlns:a16="http://schemas.microsoft.com/office/drawing/2014/main" id="{FCCF5454-A041-9882-0280-3A21D94CEF02}"/>
                </a:ext>
              </a:extLst>
            </p:cNvPr>
            <p:cNvCxnSpPr>
              <a:cxnSpLocks/>
            </p:cNvCxnSpPr>
            <p:nvPr/>
          </p:nvCxnSpPr>
          <p:spPr>
            <a:xfrm flipV="1">
              <a:off x="2582562" y="3378544"/>
              <a:ext cx="985882" cy="96212"/>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59" name="Straight Connector 9258">
              <a:extLst>
                <a:ext uri="{FF2B5EF4-FFF2-40B4-BE49-F238E27FC236}">
                  <a16:creationId xmlns:a16="http://schemas.microsoft.com/office/drawing/2014/main" id="{08C276A4-0E0E-B786-F24D-191B53C00D09}"/>
                </a:ext>
              </a:extLst>
            </p:cNvPr>
            <p:cNvCxnSpPr>
              <a:cxnSpLocks/>
            </p:cNvCxnSpPr>
            <p:nvPr/>
          </p:nvCxnSpPr>
          <p:spPr>
            <a:xfrm flipV="1">
              <a:off x="3568444" y="2608462"/>
              <a:ext cx="2784385" cy="767582"/>
            </a:xfrm>
            <a:prstGeom prst="line">
              <a:avLst/>
            </a:prstGeom>
            <a:ln w="158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260" name="Straight Connector 9259">
              <a:extLst>
                <a:ext uri="{FF2B5EF4-FFF2-40B4-BE49-F238E27FC236}">
                  <a16:creationId xmlns:a16="http://schemas.microsoft.com/office/drawing/2014/main" id="{9B3141AD-DF04-FE76-0F46-778DCBBC96C6}"/>
                </a:ext>
              </a:extLst>
            </p:cNvPr>
            <p:cNvCxnSpPr>
              <a:cxnSpLocks/>
            </p:cNvCxnSpPr>
            <p:nvPr/>
          </p:nvCxnSpPr>
          <p:spPr>
            <a:xfrm flipV="1">
              <a:off x="2562949" y="2795140"/>
              <a:ext cx="1019181" cy="57157"/>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61" name="Straight Connector 9260">
              <a:extLst>
                <a:ext uri="{FF2B5EF4-FFF2-40B4-BE49-F238E27FC236}">
                  <a16:creationId xmlns:a16="http://schemas.microsoft.com/office/drawing/2014/main" id="{38291223-C4E0-AA7C-416A-D38597CEA81C}"/>
                </a:ext>
              </a:extLst>
            </p:cNvPr>
            <p:cNvCxnSpPr>
              <a:cxnSpLocks/>
            </p:cNvCxnSpPr>
            <p:nvPr/>
          </p:nvCxnSpPr>
          <p:spPr>
            <a:xfrm>
              <a:off x="3582130" y="2793641"/>
              <a:ext cx="2927109" cy="810180"/>
            </a:xfrm>
            <a:prstGeom prst="line">
              <a:avLst/>
            </a:prstGeom>
            <a:ln w="158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36258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txBox="1"/>
          <p:nvPr/>
        </p:nvSpPr>
        <p:spPr>
          <a:xfrm>
            <a:off x="244294" y="205666"/>
            <a:ext cx="2774035" cy="499400"/>
          </a:xfrm>
          <a:prstGeom prst="rect">
            <a:avLst/>
          </a:prstGeom>
          <a:noFill/>
          <a:ln>
            <a:noFill/>
          </a:ln>
        </p:spPr>
        <p:txBody>
          <a:bodyPr spcFirstLastPara="1" wrap="square" lIns="68575" tIns="34275" rIns="68575" bIns="34275" anchor="t" anchorCtr="0">
            <a:noAutofit/>
          </a:bodyPr>
          <a:lstStyle/>
          <a:p>
            <a:pPr marL="0" marR="0" lvl="0" indent="0" algn="l" rtl="0">
              <a:lnSpc>
                <a:spcPct val="130000"/>
              </a:lnSpc>
              <a:spcBef>
                <a:spcPts val="300"/>
              </a:spcBef>
              <a:spcAft>
                <a:spcPts val="300"/>
              </a:spcAft>
              <a:buNone/>
            </a:pPr>
            <a:r>
              <a:rPr lang="en-US" sz="1400" b="1" dirty="0">
                <a:solidFill>
                  <a:schemeClr val="dk1"/>
                </a:solidFill>
                <a:latin typeface="Century Gothic" panose="020B0502020202020204" pitchFamily="34" charset="0"/>
                <a:ea typeface="Calibri"/>
                <a:cs typeface="Calibri"/>
                <a:sym typeface="Calibri"/>
              </a:rPr>
              <a:t>Laser: </a:t>
            </a:r>
            <a:r>
              <a:rPr lang="en-US" b="1" dirty="0">
                <a:solidFill>
                  <a:schemeClr val="dk1"/>
                </a:solidFill>
                <a:latin typeface="Century Gothic" panose="020B0502020202020204" pitchFamily="34" charset="0"/>
                <a:ea typeface="Calibri"/>
                <a:cs typeface="Calibri"/>
                <a:sym typeface="Calibri"/>
              </a:rPr>
              <a:t>Perfect Collimation</a:t>
            </a:r>
          </a:p>
          <a:p>
            <a:pPr lvl="1"/>
            <a:endParaRPr lang="en-US" dirty="0">
              <a:solidFill>
                <a:schemeClr val="dk1"/>
              </a:solidFill>
              <a:latin typeface="Century Gothic" panose="020B0502020202020204" pitchFamily="34" charset="0"/>
              <a:ea typeface="Calibri"/>
              <a:cs typeface="Calibri"/>
              <a:sym typeface="Calibri"/>
            </a:endParaRPr>
          </a:p>
          <a:p>
            <a:pPr marL="285750" lvl="5" indent="-285750">
              <a:buFont typeface="Arial" panose="020B0604020202020204" pitchFamily="34" charset="0"/>
              <a:buChar char="•"/>
            </a:pPr>
            <a:endParaRPr lang="en-US" dirty="0">
              <a:solidFill>
                <a:schemeClr val="dk1"/>
              </a:solidFill>
              <a:latin typeface="Century Gothic" panose="020B0502020202020204" pitchFamily="34" charset="0"/>
              <a:ea typeface="Calibri"/>
              <a:cs typeface="Calibri"/>
              <a:sym typeface="Calibri"/>
            </a:endParaRPr>
          </a:p>
          <a:p>
            <a:pPr marL="0" marR="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grpSp>
        <p:nvGrpSpPr>
          <p:cNvPr id="353" name="Group 352">
            <a:extLst>
              <a:ext uri="{FF2B5EF4-FFF2-40B4-BE49-F238E27FC236}">
                <a16:creationId xmlns:a16="http://schemas.microsoft.com/office/drawing/2014/main" id="{E9AE8317-D224-42CA-B617-8E52DCF64DEB}"/>
              </a:ext>
            </a:extLst>
          </p:cNvPr>
          <p:cNvGrpSpPr/>
          <p:nvPr/>
        </p:nvGrpSpPr>
        <p:grpSpPr>
          <a:xfrm>
            <a:off x="1681427" y="3012365"/>
            <a:ext cx="5919518" cy="1106557"/>
            <a:chOff x="1351722" y="801421"/>
            <a:chExt cx="5919518" cy="1106557"/>
          </a:xfrm>
        </p:grpSpPr>
        <p:grpSp>
          <p:nvGrpSpPr>
            <p:cNvPr id="9235" name="Group 9234">
              <a:extLst>
                <a:ext uri="{FF2B5EF4-FFF2-40B4-BE49-F238E27FC236}">
                  <a16:creationId xmlns:a16="http://schemas.microsoft.com/office/drawing/2014/main" id="{8012D88B-3A07-5054-3E56-6567DE7924C1}"/>
                </a:ext>
              </a:extLst>
            </p:cNvPr>
            <p:cNvGrpSpPr/>
            <p:nvPr/>
          </p:nvGrpSpPr>
          <p:grpSpPr>
            <a:xfrm>
              <a:off x="1932117" y="944027"/>
              <a:ext cx="3549278" cy="846157"/>
              <a:chOff x="2719505" y="948132"/>
              <a:chExt cx="3549278" cy="846157"/>
            </a:xfrm>
          </p:grpSpPr>
          <p:sp>
            <p:nvSpPr>
              <p:cNvPr id="3" name="Rectangle: Rounded Corners 2">
                <a:extLst>
                  <a:ext uri="{FF2B5EF4-FFF2-40B4-BE49-F238E27FC236}">
                    <a16:creationId xmlns:a16="http://schemas.microsoft.com/office/drawing/2014/main" id="{E56192E7-9C9D-B2C0-F821-05877462FBFE}"/>
                  </a:ext>
                </a:extLst>
              </p:cNvPr>
              <p:cNvSpPr/>
              <p:nvPr/>
            </p:nvSpPr>
            <p:spPr>
              <a:xfrm>
                <a:off x="2723562" y="948132"/>
                <a:ext cx="3534770" cy="8461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A5D213DB-B9DD-0847-B066-991EA1597794}"/>
                  </a:ext>
                </a:extLst>
              </p:cNvPr>
              <p:cNvCxnSpPr>
                <a:cxnSpLocks/>
              </p:cNvCxnSpPr>
              <p:nvPr/>
            </p:nvCxnSpPr>
            <p:spPr>
              <a:xfrm>
                <a:off x="2719935" y="1645018"/>
                <a:ext cx="35347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14CF29E-EE70-D1D1-65E8-7AD3912D1B8F}"/>
                  </a:ext>
                </a:extLst>
              </p:cNvPr>
              <p:cNvCxnSpPr>
                <a:cxnSpLocks/>
              </p:cNvCxnSpPr>
              <p:nvPr/>
            </p:nvCxnSpPr>
            <p:spPr>
              <a:xfrm>
                <a:off x="2723562" y="1590709"/>
                <a:ext cx="35347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FE839418-6F04-0753-6AD1-A03B2BD25773}"/>
                  </a:ext>
                </a:extLst>
              </p:cNvPr>
              <p:cNvGrpSpPr/>
              <p:nvPr/>
            </p:nvGrpSpPr>
            <p:grpSpPr>
              <a:xfrm>
                <a:off x="2726759" y="1487496"/>
                <a:ext cx="3538397" cy="54309"/>
                <a:chOff x="2841233" y="2943648"/>
                <a:chExt cx="3538397" cy="54309"/>
              </a:xfrm>
            </p:grpSpPr>
            <p:cxnSp>
              <p:nvCxnSpPr>
                <p:cNvPr id="16" name="Straight Connector 15">
                  <a:extLst>
                    <a:ext uri="{FF2B5EF4-FFF2-40B4-BE49-F238E27FC236}">
                      <a16:creationId xmlns:a16="http://schemas.microsoft.com/office/drawing/2014/main" id="{2E7ACB77-7017-135C-E158-1FDA29211244}"/>
                    </a:ext>
                  </a:extLst>
                </p:cNvPr>
                <p:cNvCxnSpPr>
                  <a:cxnSpLocks/>
                </p:cNvCxnSpPr>
                <p:nvPr/>
              </p:nvCxnSpPr>
              <p:spPr>
                <a:xfrm>
                  <a:off x="2841233" y="2997957"/>
                  <a:ext cx="35347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74BD283-B91F-EB3C-DC4D-EF58AD115781}"/>
                    </a:ext>
                  </a:extLst>
                </p:cNvPr>
                <p:cNvCxnSpPr>
                  <a:cxnSpLocks/>
                </p:cNvCxnSpPr>
                <p:nvPr/>
              </p:nvCxnSpPr>
              <p:spPr>
                <a:xfrm>
                  <a:off x="2844860" y="2943648"/>
                  <a:ext cx="35347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83FC0F29-4B8C-ECED-5364-5BA5A105896B}"/>
                  </a:ext>
                </a:extLst>
              </p:cNvPr>
              <p:cNvGrpSpPr/>
              <p:nvPr/>
            </p:nvGrpSpPr>
            <p:grpSpPr>
              <a:xfrm>
                <a:off x="2727189" y="1396299"/>
                <a:ext cx="3538397" cy="54309"/>
                <a:chOff x="2841233" y="2943648"/>
                <a:chExt cx="3538397" cy="54309"/>
              </a:xfrm>
            </p:grpSpPr>
            <p:cxnSp>
              <p:nvCxnSpPr>
                <p:cNvPr id="22" name="Straight Connector 21">
                  <a:extLst>
                    <a:ext uri="{FF2B5EF4-FFF2-40B4-BE49-F238E27FC236}">
                      <a16:creationId xmlns:a16="http://schemas.microsoft.com/office/drawing/2014/main" id="{F4159EA9-9B6F-59CE-3DAE-6B7E10C4A2BE}"/>
                    </a:ext>
                  </a:extLst>
                </p:cNvPr>
                <p:cNvCxnSpPr>
                  <a:cxnSpLocks/>
                </p:cNvCxnSpPr>
                <p:nvPr/>
              </p:nvCxnSpPr>
              <p:spPr>
                <a:xfrm>
                  <a:off x="2841233" y="2997957"/>
                  <a:ext cx="35347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991CF41-B780-A4D4-C97E-56EFE0793CD2}"/>
                    </a:ext>
                  </a:extLst>
                </p:cNvPr>
                <p:cNvCxnSpPr>
                  <a:cxnSpLocks/>
                </p:cNvCxnSpPr>
                <p:nvPr/>
              </p:nvCxnSpPr>
              <p:spPr>
                <a:xfrm>
                  <a:off x="2844860" y="2943648"/>
                  <a:ext cx="35347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6B7590B0-9E8A-ACEB-9DCE-15D178045A7A}"/>
                  </a:ext>
                </a:extLst>
              </p:cNvPr>
              <p:cNvGrpSpPr/>
              <p:nvPr/>
            </p:nvGrpSpPr>
            <p:grpSpPr>
              <a:xfrm>
                <a:off x="2730386" y="1298491"/>
                <a:ext cx="3538397" cy="54309"/>
                <a:chOff x="2841233" y="2943648"/>
                <a:chExt cx="3538397" cy="54309"/>
              </a:xfrm>
            </p:grpSpPr>
            <p:cxnSp>
              <p:nvCxnSpPr>
                <p:cNvPr id="25" name="Straight Connector 24">
                  <a:extLst>
                    <a:ext uri="{FF2B5EF4-FFF2-40B4-BE49-F238E27FC236}">
                      <a16:creationId xmlns:a16="http://schemas.microsoft.com/office/drawing/2014/main" id="{3D9FAAA3-3A77-234C-768D-DF1EE33DA9EA}"/>
                    </a:ext>
                  </a:extLst>
                </p:cNvPr>
                <p:cNvCxnSpPr>
                  <a:cxnSpLocks/>
                </p:cNvCxnSpPr>
                <p:nvPr/>
              </p:nvCxnSpPr>
              <p:spPr>
                <a:xfrm>
                  <a:off x="2841233" y="2997957"/>
                  <a:ext cx="35347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B2907EC-1A05-E16E-1C0C-491194A6CB0A}"/>
                    </a:ext>
                  </a:extLst>
                </p:cNvPr>
                <p:cNvCxnSpPr>
                  <a:cxnSpLocks/>
                </p:cNvCxnSpPr>
                <p:nvPr/>
              </p:nvCxnSpPr>
              <p:spPr>
                <a:xfrm>
                  <a:off x="2844860" y="2943648"/>
                  <a:ext cx="35347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A5343FC2-AF30-F733-A3DF-FC7A109A7C9F}"/>
                  </a:ext>
                </a:extLst>
              </p:cNvPr>
              <p:cNvGrpSpPr/>
              <p:nvPr/>
            </p:nvGrpSpPr>
            <p:grpSpPr>
              <a:xfrm>
                <a:off x="2719505" y="1195278"/>
                <a:ext cx="3538397" cy="54309"/>
                <a:chOff x="2841233" y="2943648"/>
                <a:chExt cx="3538397" cy="54309"/>
              </a:xfrm>
            </p:grpSpPr>
            <p:cxnSp>
              <p:nvCxnSpPr>
                <p:cNvPr id="29" name="Straight Connector 28">
                  <a:extLst>
                    <a:ext uri="{FF2B5EF4-FFF2-40B4-BE49-F238E27FC236}">
                      <a16:creationId xmlns:a16="http://schemas.microsoft.com/office/drawing/2014/main" id="{02828618-1891-AC27-415B-E32C652C8456}"/>
                    </a:ext>
                  </a:extLst>
                </p:cNvPr>
                <p:cNvCxnSpPr>
                  <a:cxnSpLocks/>
                </p:cNvCxnSpPr>
                <p:nvPr/>
              </p:nvCxnSpPr>
              <p:spPr>
                <a:xfrm>
                  <a:off x="2841233" y="2997957"/>
                  <a:ext cx="35347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FA6E70C-CA1D-078F-FE8E-889766C5A44D}"/>
                    </a:ext>
                  </a:extLst>
                </p:cNvPr>
                <p:cNvCxnSpPr>
                  <a:cxnSpLocks/>
                </p:cNvCxnSpPr>
                <p:nvPr/>
              </p:nvCxnSpPr>
              <p:spPr>
                <a:xfrm>
                  <a:off x="2844860" y="2943648"/>
                  <a:ext cx="35347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217" name="Group 9216">
                <a:extLst>
                  <a:ext uri="{FF2B5EF4-FFF2-40B4-BE49-F238E27FC236}">
                    <a16:creationId xmlns:a16="http://schemas.microsoft.com/office/drawing/2014/main" id="{517A981D-9256-7D70-33C7-ABF25F091742}"/>
                  </a:ext>
                </a:extLst>
              </p:cNvPr>
              <p:cNvGrpSpPr/>
              <p:nvPr/>
            </p:nvGrpSpPr>
            <p:grpSpPr>
              <a:xfrm>
                <a:off x="2722702" y="1101154"/>
                <a:ext cx="3538397" cy="54309"/>
                <a:chOff x="2841233" y="2943648"/>
                <a:chExt cx="3538397" cy="54309"/>
              </a:xfrm>
            </p:grpSpPr>
            <p:cxnSp>
              <p:nvCxnSpPr>
                <p:cNvPr id="9218" name="Straight Connector 9217">
                  <a:extLst>
                    <a:ext uri="{FF2B5EF4-FFF2-40B4-BE49-F238E27FC236}">
                      <a16:creationId xmlns:a16="http://schemas.microsoft.com/office/drawing/2014/main" id="{2676DF1D-C3DA-5500-1477-A02A12F91A15}"/>
                    </a:ext>
                  </a:extLst>
                </p:cNvPr>
                <p:cNvCxnSpPr>
                  <a:cxnSpLocks/>
                </p:cNvCxnSpPr>
                <p:nvPr/>
              </p:nvCxnSpPr>
              <p:spPr>
                <a:xfrm>
                  <a:off x="2841233" y="2997957"/>
                  <a:ext cx="35347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20" name="Straight Connector 9219">
                  <a:extLst>
                    <a:ext uri="{FF2B5EF4-FFF2-40B4-BE49-F238E27FC236}">
                      <a16:creationId xmlns:a16="http://schemas.microsoft.com/office/drawing/2014/main" id="{C88AB8A3-9155-9B37-A3C9-08489E094C1A}"/>
                    </a:ext>
                  </a:extLst>
                </p:cNvPr>
                <p:cNvCxnSpPr>
                  <a:cxnSpLocks/>
                </p:cNvCxnSpPr>
                <p:nvPr/>
              </p:nvCxnSpPr>
              <p:spPr>
                <a:xfrm>
                  <a:off x="2844860" y="2943648"/>
                  <a:ext cx="35347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28" name="Group 327">
              <a:extLst>
                <a:ext uri="{FF2B5EF4-FFF2-40B4-BE49-F238E27FC236}">
                  <a16:creationId xmlns:a16="http://schemas.microsoft.com/office/drawing/2014/main" id="{2C690621-77CF-0C7F-0943-F4194D4DC304}"/>
                </a:ext>
              </a:extLst>
            </p:cNvPr>
            <p:cNvGrpSpPr/>
            <p:nvPr/>
          </p:nvGrpSpPr>
          <p:grpSpPr>
            <a:xfrm>
              <a:off x="1710654" y="1126690"/>
              <a:ext cx="5560586" cy="489041"/>
              <a:chOff x="3515174" y="854177"/>
              <a:chExt cx="3329025" cy="489041"/>
            </a:xfrm>
          </p:grpSpPr>
          <p:cxnSp>
            <p:nvCxnSpPr>
              <p:cNvPr id="9247" name="Straight Arrow Connector 9246">
                <a:extLst>
                  <a:ext uri="{FF2B5EF4-FFF2-40B4-BE49-F238E27FC236}">
                    <a16:creationId xmlns:a16="http://schemas.microsoft.com/office/drawing/2014/main" id="{598092B8-D891-3CA2-F1C7-94B7474A3510}"/>
                  </a:ext>
                </a:extLst>
              </p:cNvPr>
              <p:cNvCxnSpPr>
                <a:cxnSpLocks/>
              </p:cNvCxnSpPr>
              <p:nvPr/>
            </p:nvCxnSpPr>
            <p:spPr>
              <a:xfrm flipV="1">
                <a:off x="3515174" y="854177"/>
                <a:ext cx="3329025"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0" name="Straight Arrow Connector 319">
                <a:extLst>
                  <a:ext uri="{FF2B5EF4-FFF2-40B4-BE49-F238E27FC236}">
                    <a16:creationId xmlns:a16="http://schemas.microsoft.com/office/drawing/2014/main" id="{3958C59E-437F-2989-FC0C-C2ACF36CFE52}"/>
                  </a:ext>
                </a:extLst>
              </p:cNvPr>
              <p:cNvCxnSpPr>
                <a:cxnSpLocks/>
              </p:cNvCxnSpPr>
              <p:nvPr/>
            </p:nvCxnSpPr>
            <p:spPr>
              <a:xfrm flipV="1">
                <a:off x="3515174" y="945161"/>
                <a:ext cx="3329025"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1" name="Straight Arrow Connector 320">
                <a:extLst>
                  <a:ext uri="{FF2B5EF4-FFF2-40B4-BE49-F238E27FC236}">
                    <a16:creationId xmlns:a16="http://schemas.microsoft.com/office/drawing/2014/main" id="{7F9FDA72-14C1-A227-FC24-42956ADF43DB}"/>
                  </a:ext>
                </a:extLst>
              </p:cNvPr>
              <p:cNvCxnSpPr>
                <a:cxnSpLocks/>
              </p:cNvCxnSpPr>
              <p:nvPr/>
            </p:nvCxnSpPr>
            <p:spPr>
              <a:xfrm flipV="1">
                <a:off x="3515174" y="1049793"/>
                <a:ext cx="3329025"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2" name="Straight Arrow Connector 321">
                <a:extLst>
                  <a:ext uri="{FF2B5EF4-FFF2-40B4-BE49-F238E27FC236}">
                    <a16:creationId xmlns:a16="http://schemas.microsoft.com/office/drawing/2014/main" id="{06ABEF76-EEBC-3F46-7B7B-AEBAF800A531}"/>
                  </a:ext>
                </a:extLst>
              </p:cNvPr>
              <p:cNvCxnSpPr>
                <a:cxnSpLocks/>
              </p:cNvCxnSpPr>
              <p:nvPr/>
            </p:nvCxnSpPr>
            <p:spPr>
              <a:xfrm flipV="1">
                <a:off x="3515174" y="1147601"/>
                <a:ext cx="3329025"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3" name="Straight Arrow Connector 322">
                <a:extLst>
                  <a:ext uri="{FF2B5EF4-FFF2-40B4-BE49-F238E27FC236}">
                    <a16:creationId xmlns:a16="http://schemas.microsoft.com/office/drawing/2014/main" id="{650B17AE-1A03-1BDE-18BC-71155A70769B}"/>
                  </a:ext>
                </a:extLst>
              </p:cNvPr>
              <p:cNvCxnSpPr>
                <a:cxnSpLocks/>
              </p:cNvCxnSpPr>
              <p:nvPr/>
            </p:nvCxnSpPr>
            <p:spPr>
              <a:xfrm flipV="1">
                <a:off x="3515174" y="1245409"/>
                <a:ext cx="3329025"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4" name="Straight Arrow Connector 323">
                <a:extLst>
                  <a:ext uri="{FF2B5EF4-FFF2-40B4-BE49-F238E27FC236}">
                    <a16:creationId xmlns:a16="http://schemas.microsoft.com/office/drawing/2014/main" id="{FCA6461A-1979-AF6D-3706-5D6A7642FC7D}"/>
                  </a:ext>
                </a:extLst>
              </p:cNvPr>
              <p:cNvCxnSpPr>
                <a:cxnSpLocks/>
              </p:cNvCxnSpPr>
              <p:nvPr/>
            </p:nvCxnSpPr>
            <p:spPr>
              <a:xfrm flipV="1">
                <a:off x="3515174" y="1343218"/>
                <a:ext cx="3329025"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227" name="Straight Connector 9226">
              <a:extLst>
                <a:ext uri="{FF2B5EF4-FFF2-40B4-BE49-F238E27FC236}">
                  <a16:creationId xmlns:a16="http://schemas.microsoft.com/office/drawing/2014/main" id="{4A9E2E25-B0D5-0F19-190F-95B44E3082E7}"/>
                </a:ext>
              </a:extLst>
            </p:cNvPr>
            <p:cNvCxnSpPr>
              <a:cxnSpLocks/>
            </p:cNvCxnSpPr>
            <p:nvPr/>
          </p:nvCxnSpPr>
          <p:spPr>
            <a:xfrm>
              <a:off x="1351722" y="815711"/>
              <a:ext cx="5291032"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31" name="Straight Connector 9230">
              <a:extLst>
                <a:ext uri="{FF2B5EF4-FFF2-40B4-BE49-F238E27FC236}">
                  <a16:creationId xmlns:a16="http://schemas.microsoft.com/office/drawing/2014/main" id="{7BFB02D4-7065-A400-149C-A4ABB48AC2A0}"/>
                </a:ext>
              </a:extLst>
            </p:cNvPr>
            <p:cNvCxnSpPr>
              <a:cxnSpLocks/>
            </p:cNvCxnSpPr>
            <p:nvPr/>
          </p:nvCxnSpPr>
          <p:spPr>
            <a:xfrm>
              <a:off x="1351722" y="1907978"/>
              <a:ext cx="5316017"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237" name="Rectangle: Rounded Corners 9236">
              <a:extLst>
                <a:ext uri="{FF2B5EF4-FFF2-40B4-BE49-F238E27FC236}">
                  <a16:creationId xmlns:a16="http://schemas.microsoft.com/office/drawing/2014/main" id="{B456DFE9-B5CD-6E5C-5E35-F122227753B6}"/>
                </a:ext>
              </a:extLst>
            </p:cNvPr>
            <p:cNvSpPr/>
            <p:nvPr/>
          </p:nvSpPr>
          <p:spPr>
            <a:xfrm>
              <a:off x="1515663" y="897576"/>
              <a:ext cx="180365" cy="9390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9" name="Rectangle: Rounded Corners 9238">
              <a:extLst>
                <a:ext uri="{FF2B5EF4-FFF2-40B4-BE49-F238E27FC236}">
                  <a16:creationId xmlns:a16="http://schemas.microsoft.com/office/drawing/2014/main" id="{B150BD15-B433-7116-84B1-719B20B8A989}"/>
                </a:ext>
              </a:extLst>
            </p:cNvPr>
            <p:cNvSpPr/>
            <p:nvPr/>
          </p:nvSpPr>
          <p:spPr>
            <a:xfrm>
              <a:off x="5742251" y="907145"/>
              <a:ext cx="167711" cy="93905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40" name="Straight Connector 9239">
              <a:extLst>
                <a:ext uri="{FF2B5EF4-FFF2-40B4-BE49-F238E27FC236}">
                  <a16:creationId xmlns:a16="http://schemas.microsoft.com/office/drawing/2014/main" id="{F6BA796E-AC93-B200-3471-DFAE53027B91}"/>
                </a:ext>
              </a:extLst>
            </p:cNvPr>
            <p:cNvCxnSpPr>
              <a:cxnSpLocks/>
            </p:cNvCxnSpPr>
            <p:nvPr/>
          </p:nvCxnSpPr>
          <p:spPr>
            <a:xfrm flipV="1">
              <a:off x="1353047" y="801421"/>
              <a:ext cx="0" cy="110655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93D99E9E-B99E-7AD6-7BDF-5A251A72BE1A}"/>
                </a:ext>
              </a:extLst>
            </p:cNvPr>
            <p:cNvCxnSpPr>
              <a:cxnSpLocks/>
            </p:cNvCxnSpPr>
            <p:nvPr/>
          </p:nvCxnSpPr>
          <p:spPr>
            <a:xfrm flipV="1">
              <a:off x="6667739" y="1628971"/>
              <a:ext cx="0" cy="27900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23B7A6F5-26CF-9960-75F5-BD7C46D0DCF0}"/>
                </a:ext>
              </a:extLst>
            </p:cNvPr>
            <p:cNvCxnSpPr>
              <a:cxnSpLocks/>
            </p:cNvCxnSpPr>
            <p:nvPr/>
          </p:nvCxnSpPr>
          <p:spPr>
            <a:xfrm flipV="1">
              <a:off x="6642754" y="818042"/>
              <a:ext cx="0" cy="27900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4" name="Group 353">
            <a:extLst>
              <a:ext uri="{FF2B5EF4-FFF2-40B4-BE49-F238E27FC236}">
                <a16:creationId xmlns:a16="http://schemas.microsoft.com/office/drawing/2014/main" id="{8C5B1D41-DA1D-6AB8-20E4-D7DF728F5551}"/>
              </a:ext>
            </a:extLst>
          </p:cNvPr>
          <p:cNvGrpSpPr/>
          <p:nvPr/>
        </p:nvGrpSpPr>
        <p:grpSpPr>
          <a:xfrm>
            <a:off x="272112" y="1306170"/>
            <a:ext cx="8499464" cy="257739"/>
            <a:chOff x="1351722" y="801421"/>
            <a:chExt cx="5896368" cy="1142118"/>
          </a:xfrm>
        </p:grpSpPr>
        <p:sp>
          <p:nvSpPr>
            <p:cNvPr id="376" name="Rectangle: Rounded Corners 375">
              <a:extLst>
                <a:ext uri="{FF2B5EF4-FFF2-40B4-BE49-F238E27FC236}">
                  <a16:creationId xmlns:a16="http://schemas.microsoft.com/office/drawing/2014/main" id="{C7E1E9A4-1E4E-2292-B2AE-7C6B6E5E4266}"/>
                </a:ext>
              </a:extLst>
            </p:cNvPr>
            <p:cNvSpPr/>
            <p:nvPr/>
          </p:nvSpPr>
          <p:spPr>
            <a:xfrm>
              <a:off x="1710654" y="1314670"/>
              <a:ext cx="4802769" cy="2157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3" name="Straight Arrow Connector 372">
              <a:extLst>
                <a:ext uri="{FF2B5EF4-FFF2-40B4-BE49-F238E27FC236}">
                  <a16:creationId xmlns:a16="http://schemas.microsoft.com/office/drawing/2014/main" id="{2899F077-86C9-FE3B-C490-384C2E5B3B20}"/>
                </a:ext>
              </a:extLst>
            </p:cNvPr>
            <p:cNvCxnSpPr>
              <a:cxnSpLocks/>
            </p:cNvCxnSpPr>
            <p:nvPr/>
          </p:nvCxnSpPr>
          <p:spPr>
            <a:xfrm>
              <a:off x="1517305" y="1430066"/>
              <a:ext cx="5730785"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30C6F154-D5BD-B78E-6189-B2E1F16BBF36}"/>
                </a:ext>
              </a:extLst>
            </p:cNvPr>
            <p:cNvCxnSpPr>
              <a:cxnSpLocks/>
            </p:cNvCxnSpPr>
            <p:nvPr/>
          </p:nvCxnSpPr>
          <p:spPr>
            <a:xfrm>
              <a:off x="1351722" y="815710"/>
              <a:ext cx="5530442" cy="914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65E6323C-B9A6-F92D-F9D3-8F8B866B9EDA}"/>
                </a:ext>
              </a:extLst>
            </p:cNvPr>
            <p:cNvCxnSpPr>
              <a:cxnSpLocks/>
            </p:cNvCxnSpPr>
            <p:nvPr/>
          </p:nvCxnSpPr>
          <p:spPr>
            <a:xfrm>
              <a:off x="1351722" y="1907978"/>
              <a:ext cx="5514653"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62" name="Rectangle: Rounded Corners 361">
              <a:extLst>
                <a:ext uri="{FF2B5EF4-FFF2-40B4-BE49-F238E27FC236}">
                  <a16:creationId xmlns:a16="http://schemas.microsoft.com/office/drawing/2014/main" id="{9E8E5FC0-0EFD-8BDA-0263-C06D7EE3CE61}"/>
                </a:ext>
              </a:extLst>
            </p:cNvPr>
            <p:cNvSpPr/>
            <p:nvPr/>
          </p:nvSpPr>
          <p:spPr>
            <a:xfrm>
              <a:off x="1459039" y="972223"/>
              <a:ext cx="58265" cy="784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ectangle: Rounded Corners 362">
              <a:extLst>
                <a:ext uri="{FF2B5EF4-FFF2-40B4-BE49-F238E27FC236}">
                  <a16:creationId xmlns:a16="http://schemas.microsoft.com/office/drawing/2014/main" id="{4F936AC6-C09F-6E39-4B44-DFA0CB63D3D1}"/>
                </a:ext>
              </a:extLst>
            </p:cNvPr>
            <p:cNvSpPr/>
            <p:nvPr/>
          </p:nvSpPr>
          <p:spPr>
            <a:xfrm>
              <a:off x="6701415" y="1045779"/>
              <a:ext cx="36204" cy="71141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5" name="Straight Connector 364">
              <a:extLst>
                <a:ext uri="{FF2B5EF4-FFF2-40B4-BE49-F238E27FC236}">
                  <a16:creationId xmlns:a16="http://schemas.microsoft.com/office/drawing/2014/main" id="{1040C4A1-25F9-DE5C-D437-ADB1C96B49BA}"/>
                </a:ext>
              </a:extLst>
            </p:cNvPr>
            <p:cNvCxnSpPr>
              <a:cxnSpLocks/>
            </p:cNvCxnSpPr>
            <p:nvPr/>
          </p:nvCxnSpPr>
          <p:spPr>
            <a:xfrm flipV="1">
              <a:off x="1351722" y="801421"/>
              <a:ext cx="0" cy="110655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6D437362-CC39-65DD-53FC-E66BE6D11DC0}"/>
                </a:ext>
              </a:extLst>
            </p:cNvPr>
            <p:cNvCxnSpPr>
              <a:cxnSpLocks/>
            </p:cNvCxnSpPr>
            <p:nvPr/>
          </p:nvCxnSpPr>
          <p:spPr>
            <a:xfrm flipV="1">
              <a:off x="6866375" y="1664531"/>
              <a:ext cx="0" cy="27900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C5FCF09D-D50A-CF04-441E-F13D5BDC32D9}"/>
                </a:ext>
              </a:extLst>
            </p:cNvPr>
            <p:cNvCxnSpPr>
              <a:cxnSpLocks/>
            </p:cNvCxnSpPr>
            <p:nvPr/>
          </p:nvCxnSpPr>
          <p:spPr>
            <a:xfrm flipH="1" flipV="1">
              <a:off x="6865487" y="832717"/>
              <a:ext cx="888" cy="36867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267" name="Shape 330">
            <a:extLst>
              <a:ext uri="{FF2B5EF4-FFF2-40B4-BE49-F238E27FC236}">
                <a16:creationId xmlns:a16="http://schemas.microsoft.com/office/drawing/2014/main" id="{B0C479BD-29E6-C56C-D690-367646787815}"/>
              </a:ext>
            </a:extLst>
          </p:cNvPr>
          <p:cNvSpPr txBox="1"/>
          <p:nvPr/>
        </p:nvSpPr>
        <p:spPr>
          <a:xfrm>
            <a:off x="3539793" y="421234"/>
            <a:ext cx="2774035" cy="499400"/>
          </a:xfrm>
          <a:prstGeom prst="rect">
            <a:avLst/>
          </a:prstGeom>
          <a:noFill/>
          <a:ln>
            <a:noFill/>
          </a:ln>
        </p:spPr>
        <p:txBody>
          <a:bodyPr spcFirstLastPara="1" wrap="square" lIns="68575" tIns="34275" rIns="68575" bIns="34275" anchor="t" anchorCtr="0">
            <a:noAutofit/>
          </a:bodyPr>
          <a:lstStyle/>
          <a:p>
            <a:pPr marL="0" marR="0" lvl="0" indent="0" algn="l" rtl="0">
              <a:lnSpc>
                <a:spcPct val="130000"/>
              </a:lnSpc>
              <a:buNone/>
            </a:pPr>
            <a:r>
              <a:rPr lang="en-US" sz="1400" dirty="0">
                <a:solidFill>
                  <a:schemeClr val="dk1"/>
                </a:solidFill>
                <a:latin typeface="Century Gothic" panose="020B0502020202020204" pitchFamily="34" charset="0"/>
                <a:ea typeface="Calibri"/>
                <a:cs typeface="Calibri"/>
                <a:sym typeface="Calibri"/>
              </a:rPr>
              <a:t>Length ~ Infinity</a:t>
            </a:r>
          </a:p>
          <a:p>
            <a:pPr marL="0" marR="0" lvl="0" indent="0" algn="l" rtl="0">
              <a:lnSpc>
                <a:spcPct val="130000"/>
              </a:lnSpc>
              <a:buNone/>
            </a:pPr>
            <a:r>
              <a:rPr lang="en-US" dirty="0">
                <a:solidFill>
                  <a:schemeClr val="dk1"/>
                </a:solidFill>
                <a:latin typeface="Century Gothic" panose="020B0502020202020204" pitchFamily="34" charset="0"/>
                <a:ea typeface="Calibri"/>
                <a:cs typeface="Calibri"/>
                <a:sym typeface="Calibri"/>
              </a:rPr>
              <a:t>Width ~ 0</a:t>
            </a:r>
          </a:p>
          <a:p>
            <a:pPr lvl="1"/>
            <a:endParaRPr lang="en-US" dirty="0">
              <a:solidFill>
                <a:schemeClr val="dk1"/>
              </a:solidFill>
              <a:latin typeface="Century Gothic" panose="020B0502020202020204" pitchFamily="34" charset="0"/>
              <a:ea typeface="Calibri"/>
              <a:cs typeface="Calibri"/>
              <a:sym typeface="Calibri"/>
            </a:endParaRPr>
          </a:p>
          <a:p>
            <a:pPr marL="285750" lvl="5" indent="-285750">
              <a:buFont typeface="Arial" panose="020B0604020202020204" pitchFamily="34" charset="0"/>
              <a:buChar char="•"/>
            </a:pPr>
            <a:endParaRPr lang="en-US" dirty="0">
              <a:solidFill>
                <a:schemeClr val="dk1"/>
              </a:solidFill>
              <a:latin typeface="Century Gothic" panose="020B0502020202020204" pitchFamily="34" charset="0"/>
              <a:ea typeface="Calibri"/>
              <a:cs typeface="Calibri"/>
              <a:sym typeface="Calibri"/>
            </a:endParaRPr>
          </a:p>
          <a:p>
            <a:pPr marL="0" marR="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9268" name="Shape 330">
            <a:extLst>
              <a:ext uri="{FF2B5EF4-FFF2-40B4-BE49-F238E27FC236}">
                <a16:creationId xmlns:a16="http://schemas.microsoft.com/office/drawing/2014/main" id="{3B74DE55-B1E5-24ED-DEC6-192634478510}"/>
              </a:ext>
            </a:extLst>
          </p:cNvPr>
          <p:cNvSpPr txBox="1"/>
          <p:nvPr/>
        </p:nvSpPr>
        <p:spPr>
          <a:xfrm>
            <a:off x="2816941" y="2258569"/>
            <a:ext cx="3809999" cy="499400"/>
          </a:xfrm>
          <a:prstGeom prst="rect">
            <a:avLst/>
          </a:prstGeom>
          <a:noFill/>
          <a:ln>
            <a:noFill/>
          </a:ln>
        </p:spPr>
        <p:txBody>
          <a:bodyPr spcFirstLastPara="1" wrap="square" lIns="68575" tIns="34275" rIns="68575" bIns="34275" anchor="t" anchorCtr="0">
            <a:noAutofit/>
          </a:bodyPr>
          <a:lstStyle/>
          <a:p>
            <a:pPr marL="0" marR="0" lvl="0" indent="0" algn="l" rtl="0">
              <a:lnSpc>
                <a:spcPct val="130000"/>
              </a:lnSpc>
              <a:buNone/>
            </a:pPr>
            <a:r>
              <a:rPr lang="en-US" sz="1400" dirty="0">
                <a:solidFill>
                  <a:schemeClr val="dk1"/>
                </a:solidFill>
                <a:latin typeface="Century Gothic" panose="020B0502020202020204" pitchFamily="34" charset="0"/>
                <a:ea typeface="Calibri"/>
                <a:cs typeface="Calibri"/>
                <a:sym typeface="Calibri"/>
              </a:rPr>
              <a:t>Special “1-D” Gain material, No propagation in up/down or in/out axis</a:t>
            </a:r>
            <a:endParaRPr lang="en-US" dirty="0">
              <a:solidFill>
                <a:schemeClr val="dk1"/>
              </a:solidFill>
              <a:latin typeface="Century Gothic" panose="020B0502020202020204" pitchFamily="34" charset="0"/>
              <a:ea typeface="Calibri"/>
              <a:cs typeface="Calibri"/>
              <a:sym typeface="Calibri"/>
            </a:endParaRPr>
          </a:p>
          <a:p>
            <a:pPr lvl="1"/>
            <a:endParaRPr lang="en-US" dirty="0">
              <a:solidFill>
                <a:schemeClr val="dk1"/>
              </a:solidFill>
              <a:latin typeface="Century Gothic" panose="020B0502020202020204" pitchFamily="34" charset="0"/>
              <a:ea typeface="Calibri"/>
              <a:cs typeface="Calibri"/>
              <a:sym typeface="Calibri"/>
            </a:endParaRPr>
          </a:p>
          <a:p>
            <a:pPr marL="285750" lvl="5" indent="-285750">
              <a:buFont typeface="Arial" panose="020B0604020202020204" pitchFamily="34" charset="0"/>
              <a:buChar char="•"/>
            </a:pPr>
            <a:endParaRPr lang="en-US" dirty="0">
              <a:solidFill>
                <a:schemeClr val="dk1"/>
              </a:solidFill>
              <a:latin typeface="Century Gothic" panose="020B0502020202020204" pitchFamily="34" charset="0"/>
              <a:ea typeface="Calibri"/>
              <a:cs typeface="Calibri"/>
              <a:sym typeface="Calibri"/>
            </a:endParaRPr>
          </a:p>
          <a:p>
            <a:pPr marL="0" marR="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grpSp>
        <p:nvGrpSpPr>
          <p:cNvPr id="9281" name="Group 9280">
            <a:extLst>
              <a:ext uri="{FF2B5EF4-FFF2-40B4-BE49-F238E27FC236}">
                <a16:creationId xmlns:a16="http://schemas.microsoft.com/office/drawing/2014/main" id="{22205DBD-F9C3-DE99-4A12-DC0EE8385BFF}"/>
              </a:ext>
            </a:extLst>
          </p:cNvPr>
          <p:cNvGrpSpPr>
            <a:grpSpLocks/>
          </p:cNvGrpSpPr>
          <p:nvPr/>
        </p:nvGrpSpPr>
        <p:grpSpPr>
          <a:xfrm>
            <a:off x="3934659" y="999452"/>
            <a:ext cx="472854" cy="865974"/>
            <a:chOff x="5578351" y="549404"/>
            <a:chExt cx="544250" cy="742351"/>
          </a:xfrm>
        </p:grpSpPr>
        <p:cxnSp>
          <p:nvCxnSpPr>
            <p:cNvPr id="9272" name="Connector: Elbow 9271">
              <a:extLst>
                <a:ext uri="{FF2B5EF4-FFF2-40B4-BE49-F238E27FC236}">
                  <a16:creationId xmlns:a16="http://schemas.microsoft.com/office/drawing/2014/main" id="{7156A61D-2DD1-81E9-F9D5-E58C57CDB5B6}"/>
                </a:ext>
              </a:extLst>
            </p:cNvPr>
            <p:cNvCxnSpPr>
              <a:cxnSpLocks/>
            </p:cNvCxnSpPr>
            <p:nvPr/>
          </p:nvCxnSpPr>
          <p:spPr>
            <a:xfrm rot="7680000">
              <a:off x="5473802" y="802055"/>
              <a:ext cx="589951" cy="84649"/>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78" name="Connector: Elbow 9277">
              <a:extLst>
                <a:ext uri="{FF2B5EF4-FFF2-40B4-BE49-F238E27FC236}">
                  <a16:creationId xmlns:a16="http://schemas.microsoft.com/office/drawing/2014/main" id="{2564C767-88A9-74AB-0771-59CC044EB9D8}"/>
                </a:ext>
              </a:extLst>
            </p:cNvPr>
            <p:cNvCxnSpPr>
              <a:cxnSpLocks/>
            </p:cNvCxnSpPr>
            <p:nvPr/>
          </p:nvCxnSpPr>
          <p:spPr>
            <a:xfrm rot="7680000">
              <a:off x="5626202" y="954455"/>
              <a:ext cx="589951" cy="84650"/>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279" name="Rectangle 9278">
              <a:extLst>
                <a:ext uri="{FF2B5EF4-FFF2-40B4-BE49-F238E27FC236}">
                  <a16:creationId xmlns:a16="http://schemas.microsoft.com/office/drawing/2014/main" id="{46A4B1B6-30AA-284E-A345-7E24DBD28E01}"/>
                </a:ext>
              </a:extLst>
            </p:cNvPr>
            <p:cNvSpPr/>
            <p:nvPr/>
          </p:nvSpPr>
          <p:spPr>
            <a:xfrm rot="2280000">
              <a:off x="5898676" y="640067"/>
              <a:ext cx="223925" cy="347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80" name="Rectangle 9279">
              <a:extLst>
                <a:ext uri="{FF2B5EF4-FFF2-40B4-BE49-F238E27FC236}">
                  <a16:creationId xmlns:a16="http://schemas.microsoft.com/office/drawing/2014/main" id="{E14FE2E0-CC15-9284-11A7-4E7FE8D7399C}"/>
                </a:ext>
              </a:extLst>
            </p:cNvPr>
            <p:cNvSpPr/>
            <p:nvPr/>
          </p:nvSpPr>
          <p:spPr>
            <a:xfrm rot="2280000">
              <a:off x="5578351" y="843360"/>
              <a:ext cx="224056" cy="347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284" name="Straight Arrow Connector 9283">
            <a:extLst>
              <a:ext uri="{FF2B5EF4-FFF2-40B4-BE49-F238E27FC236}">
                <a16:creationId xmlns:a16="http://schemas.microsoft.com/office/drawing/2014/main" id="{B35BB873-52B1-89E7-58CF-295D424EC478}"/>
              </a:ext>
            </a:extLst>
          </p:cNvPr>
          <p:cNvCxnSpPr>
            <a:cxnSpLocks/>
          </p:cNvCxnSpPr>
          <p:nvPr/>
        </p:nvCxnSpPr>
        <p:spPr>
          <a:xfrm flipV="1">
            <a:off x="6239667" y="2584881"/>
            <a:ext cx="479663" cy="114989"/>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162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3" name="Rectangle 3">
            <a:extLst>
              <a:ext uri="{FF2B5EF4-FFF2-40B4-BE49-F238E27FC236}">
                <a16:creationId xmlns:a16="http://schemas.microsoft.com/office/drawing/2014/main" id="{11E88909-AEC9-C688-8251-88623DAA4215}"/>
              </a:ext>
            </a:extLst>
          </p:cNvPr>
          <p:cNvSpPr>
            <a:spLocks noChangeArrowheads="1"/>
          </p:cNvSpPr>
          <p:nvPr/>
        </p:nvSpPr>
        <p:spPr bwMode="auto">
          <a:xfrm>
            <a:off x="313912" y="60368"/>
            <a:ext cx="8939213" cy="2317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ts val="300"/>
              </a:spcBef>
              <a:spcAft>
                <a:spcPts val="300"/>
              </a:spcAft>
              <a:buClrTx/>
              <a:buSzTx/>
              <a:buFontTx/>
              <a:buNone/>
              <a:tabLst/>
            </a:pPr>
            <a:r>
              <a:rPr kumimoji="0" lang="en-US" altLang="en-US" sz="1100" b="1"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Genera Atomics</a:t>
            </a:r>
          </a:p>
          <a:p>
            <a:pPr marL="171450" indent="-171450" algn="l">
              <a:buFont typeface="Arial" panose="020B0604020202020204" pitchFamily="34" charset="0"/>
              <a:buChar char="•"/>
            </a:pPr>
            <a:r>
              <a:rPr lang="en-US" sz="1050" b="0" i="0" dirty="0">
                <a:solidFill>
                  <a:srgbClr val="212529"/>
                </a:solidFill>
                <a:effectLst/>
                <a:latin typeface="nimbus-sans"/>
              </a:rPr>
              <a:t>General Atomics is a defense and diversified technologies company, founded in 1955 as a Division of General Dynamics and acquired by the Blue family in 1986. GA and affiliated companies operate on five continents and include GA Aeronautical Systems, Inc. (GA-ASI).</a:t>
            </a:r>
          </a:p>
          <a:p>
            <a:pPr marL="171450" indent="-171450" algn="l">
              <a:buFont typeface="Arial" panose="020B0604020202020204" pitchFamily="34" charset="0"/>
              <a:buChar char="•"/>
            </a:pPr>
            <a:r>
              <a:rPr lang="en-US" sz="1050" b="0" i="0" dirty="0">
                <a:solidFill>
                  <a:srgbClr val="212529"/>
                </a:solidFill>
                <a:effectLst/>
                <a:latin typeface="nimbus-sans"/>
              </a:rPr>
              <a:t>GA-ASI produces a series of </a:t>
            </a:r>
            <a:r>
              <a:rPr lang="en-US" sz="1050" b="1" i="0" dirty="0">
                <a:solidFill>
                  <a:srgbClr val="FF0000"/>
                </a:solidFill>
                <a:effectLst/>
                <a:latin typeface="nimbus-sans"/>
              </a:rPr>
              <a:t>unmanned aircraft </a:t>
            </a:r>
            <a:r>
              <a:rPr lang="en-US" sz="1050" b="0" i="0" dirty="0">
                <a:solidFill>
                  <a:srgbClr val="212529"/>
                </a:solidFill>
                <a:effectLst/>
                <a:latin typeface="nimbus-sans"/>
              </a:rPr>
              <a:t>and provides electro-optical, radar, signals intelligence, and automated airborne surveillance systems. GA’s Electromagnetic Systems Division produces </a:t>
            </a:r>
            <a:r>
              <a:rPr lang="en-US" sz="1050" b="1" i="0" dirty="0">
                <a:solidFill>
                  <a:srgbClr val="FF0000"/>
                </a:solidFill>
                <a:effectLst/>
                <a:latin typeface="nimbus-sans"/>
              </a:rPr>
              <a:t>electro-magnetic aircraft launch and recovery systems </a:t>
            </a:r>
            <a:r>
              <a:rPr lang="en-US" sz="1050" b="0" i="0" dirty="0">
                <a:solidFill>
                  <a:srgbClr val="212529"/>
                </a:solidFill>
                <a:effectLst/>
                <a:latin typeface="nimbus-sans"/>
              </a:rPr>
              <a:t>for the US Navy, satellite surveillance, electro-magnetic rail gun, </a:t>
            </a:r>
            <a:r>
              <a:rPr lang="en-US" sz="1050" b="1" i="0" dirty="0">
                <a:solidFill>
                  <a:srgbClr val="FF0000"/>
                </a:solidFill>
                <a:effectLst/>
                <a:latin typeface="nimbus-sans"/>
              </a:rPr>
              <a:t>high power laser</a:t>
            </a:r>
            <a:r>
              <a:rPr lang="en-US" sz="1050" b="0" i="0" dirty="0">
                <a:solidFill>
                  <a:srgbClr val="212529"/>
                </a:solidFill>
                <a:effectLst/>
                <a:latin typeface="nimbus-sans"/>
              </a:rPr>
              <a:t>, hypervelocity projectile, and power conversion systems.</a:t>
            </a:r>
          </a:p>
          <a:p>
            <a:pPr marL="171450" indent="-171450" algn="l">
              <a:buFont typeface="Arial" panose="020B0604020202020204" pitchFamily="34" charset="0"/>
              <a:buChar char="•"/>
            </a:pPr>
            <a:r>
              <a:rPr lang="en-US" sz="1050" b="0" i="0" dirty="0">
                <a:solidFill>
                  <a:srgbClr val="212529"/>
                </a:solidFill>
                <a:effectLst/>
                <a:latin typeface="nimbus-sans"/>
              </a:rPr>
              <a:t>GA is the principal private sector participant in </a:t>
            </a:r>
            <a:r>
              <a:rPr lang="en-US" sz="1050" b="1" i="0" dirty="0">
                <a:solidFill>
                  <a:srgbClr val="FF0000"/>
                </a:solidFill>
                <a:effectLst/>
                <a:latin typeface="nimbus-sans"/>
              </a:rPr>
              <a:t>thermonuclear fusion research </a:t>
            </a:r>
            <a:r>
              <a:rPr lang="en-US" sz="1050" b="0" i="0" dirty="0">
                <a:solidFill>
                  <a:srgbClr val="212529"/>
                </a:solidFill>
                <a:effectLst/>
                <a:latin typeface="nimbus-sans"/>
              </a:rPr>
              <a:t>through its internationally recognized DIII-D and inertial confinement programs for the US Department of Energy. GA developed the UCSD Supercomputer Center and has constructed more than 60 TRIGA nuclear research reactors in 24 countries. GA is a leader in development of next-generation nuclear fission and high-temperature materials technologies.</a:t>
            </a:r>
          </a:p>
          <a:p>
            <a:pPr marL="0" marR="0" lvl="0" indent="0" algn="l" defTabSz="914400" rtl="0" eaLnBrk="0" fontAlgn="base" latinLnBrk="0" hangingPunct="0">
              <a:lnSpc>
                <a:spcPct val="130000"/>
              </a:lnSpc>
              <a:spcBef>
                <a:spcPts val="300"/>
              </a:spcBef>
              <a:spcAft>
                <a:spcPts val="300"/>
              </a:spcAft>
              <a:buClrTx/>
              <a:buSzTx/>
              <a:buFontTx/>
              <a:buNone/>
              <a:tabLst/>
            </a:pPr>
            <a:endParaRPr kumimoji="0" lang="en-US" altLang="en-US" sz="1100" b="1"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ts val="300"/>
              </a:spcAft>
              <a:buClrTx/>
              <a:buSzTx/>
              <a:buFontTx/>
              <a:buNone/>
              <a:tabLst/>
            </a:pPr>
            <a:endParaRPr lang="en-US" altLang="en-US" sz="900" b="1" dirty="0">
              <a:latin typeface="Century Gothic" panose="020B0502020202020204" pitchFamily="34" charset="0"/>
              <a:ea typeface="Times New Roman" panose="02020603050405020304" pitchFamily="18" charset="0"/>
              <a:cs typeface="Times New Roman" panose="02020603050405020304" pitchFamily="18" charset="0"/>
            </a:endParaRPr>
          </a:p>
          <a:p>
            <a:pPr>
              <a:spcAft>
                <a:spcPts val="300"/>
              </a:spcAft>
              <a:buClrTx/>
            </a:pPr>
            <a:endParaRPr kumimoji="0" lang="en-US" altLang="en-US" sz="900" b="0" i="0" u="none" strike="noStrike" cap="none" normalizeH="0" baseline="0" dirty="0">
              <a:ln>
                <a:noFill/>
              </a:ln>
              <a:solidFill>
                <a:schemeClr val="tx1"/>
              </a:solidFill>
              <a:effectLst/>
              <a:latin typeface="Century Gothic" panose="020B0502020202020204" pitchFamily="34" charset="0"/>
              <a:cs typeface="Times New Roman" panose="02020603050405020304" pitchFamily="18" charset="0"/>
            </a:endParaRPr>
          </a:p>
        </p:txBody>
      </p:sp>
      <p:pic>
        <p:nvPicPr>
          <p:cNvPr id="2" name="Shape 139" descr="Image result for general atomics predator">
            <a:extLst>
              <a:ext uri="{FF2B5EF4-FFF2-40B4-BE49-F238E27FC236}">
                <a16:creationId xmlns:a16="http://schemas.microsoft.com/office/drawing/2014/main" id="{E73F6EA7-2A95-6E93-5711-1555A0ECCC5E}"/>
              </a:ext>
            </a:extLst>
          </p:cNvPr>
          <p:cNvPicPr preferRelativeResize="0">
            <a:picLocks noChangeAspect="1"/>
          </p:cNvPicPr>
          <p:nvPr/>
        </p:nvPicPr>
        <p:blipFill rotWithShape="1">
          <a:blip r:embed="rId3">
            <a:alphaModFix/>
          </a:blip>
          <a:srcRect l="9566" r="3125"/>
          <a:stretch/>
        </p:blipFill>
        <p:spPr>
          <a:xfrm>
            <a:off x="799857" y="1952965"/>
            <a:ext cx="2502144" cy="1374062"/>
          </a:xfrm>
          <a:prstGeom prst="rect">
            <a:avLst/>
          </a:prstGeom>
          <a:noFill/>
          <a:ln>
            <a:noFill/>
          </a:ln>
        </p:spPr>
      </p:pic>
      <p:pic>
        <p:nvPicPr>
          <p:cNvPr id="2056" name="Picture 8" descr="EMALS &amp; AAG: Benefits of EMALS over steam catapults">
            <a:extLst>
              <a:ext uri="{FF2B5EF4-FFF2-40B4-BE49-F238E27FC236}">
                <a16:creationId xmlns:a16="http://schemas.microsoft.com/office/drawing/2014/main" id="{ABEE678C-4BBB-E7B9-2123-E2C004C1F0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2325"/>
          <a:stretch/>
        </p:blipFill>
        <p:spPr bwMode="auto">
          <a:xfrm>
            <a:off x="3920351" y="3467327"/>
            <a:ext cx="1147182" cy="15366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3596A45-E9B3-FA76-1CE4-4972945BF98A}"/>
              </a:ext>
            </a:extLst>
          </p:cNvPr>
          <p:cNvPicPr>
            <a:picLocks noChangeAspect="1"/>
          </p:cNvPicPr>
          <p:nvPr/>
        </p:nvPicPr>
        <p:blipFill>
          <a:blip r:embed="rId5"/>
          <a:stretch>
            <a:fillRect/>
          </a:stretch>
        </p:blipFill>
        <p:spPr>
          <a:xfrm>
            <a:off x="5850673" y="3467327"/>
            <a:ext cx="2187375" cy="1540124"/>
          </a:xfrm>
          <a:prstGeom prst="rect">
            <a:avLst/>
          </a:prstGeom>
        </p:spPr>
      </p:pic>
      <p:grpSp>
        <p:nvGrpSpPr>
          <p:cNvPr id="9" name="Group 8">
            <a:extLst>
              <a:ext uri="{FF2B5EF4-FFF2-40B4-BE49-F238E27FC236}">
                <a16:creationId xmlns:a16="http://schemas.microsoft.com/office/drawing/2014/main" id="{86AEF272-236C-481E-3762-B6805FE94F26}"/>
              </a:ext>
            </a:extLst>
          </p:cNvPr>
          <p:cNvGrpSpPr/>
          <p:nvPr/>
        </p:nvGrpSpPr>
        <p:grpSpPr>
          <a:xfrm>
            <a:off x="799857" y="3610696"/>
            <a:ext cx="2466584" cy="1319654"/>
            <a:chOff x="246136" y="3420496"/>
            <a:chExt cx="3269493" cy="1617718"/>
          </a:xfrm>
        </p:grpSpPr>
        <p:pic>
          <p:nvPicPr>
            <p:cNvPr id="2064" name="Picture 16" descr="High Energy Laser Weapon System">
              <a:extLst>
                <a:ext uri="{FF2B5EF4-FFF2-40B4-BE49-F238E27FC236}">
                  <a16:creationId xmlns:a16="http://schemas.microsoft.com/office/drawing/2014/main" id="{7975C315-A779-A9E6-4D62-0531F5AEB5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136" y="3420496"/>
              <a:ext cx="3269493" cy="161771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ABF4A7EA-F797-265C-5B14-14B6BF9CCC7F}"/>
                </a:ext>
              </a:extLst>
            </p:cNvPr>
            <p:cNvSpPr>
              <a:spLocks noChangeArrowheads="1"/>
            </p:cNvSpPr>
            <p:nvPr/>
          </p:nvSpPr>
          <p:spPr bwMode="auto">
            <a:xfrm>
              <a:off x="246136" y="3420496"/>
              <a:ext cx="2174898" cy="666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ts val="300"/>
                </a:spcBef>
                <a:spcAft>
                  <a:spcPts val="300"/>
                </a:spcAft>
                <a:buClrTx/>
                <a:buSzTx/>
                <a:buFontTx/>
                <a:buNone/>
                <a:tabLst/>
              </a:pPr>
              <a:r>
                <a:rPr kumimoji="0" lang="en-US" altLang="en-US" sz="1100" b="1"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High Energy Lasers</a:t>
              </a:r>
            </a:p>
            <a:p>
              <a:pPr marL="0" marR="0" lvl="0" indent="0" algn="l" defTabSz="914400" rtl="0" eaLnBrk="0" fontAlgn="base" latinLnBrk="0" hangingPunct="0">
                <a:lnSpc>
                  <a:spcPct val="100000"/>
                </a:lnSpc>
                <a:spcBef>
                  <a:spcPct val="0"/>
                </a:spcBef>
                <a:spcAft>
                  <a:spcPts val="300"/>
                </a:spcAft>
                <a:buClrTx/>
                <a:buSzTx/>
                <a:buFontTx/>
                <a:buNone/>
                <a:tabLst/>
              </a:pPr>
              <a:endParaRPr lang="en-US" altLang="en-US" sz="900" b="1" dirty="0">
                <a:latin typeface="Century Gothic" panose="020B0502020202020204" pitchFamily="34" charset="0"/>
                <a:ea typeface="Times New Roman" panose="02020603050405020304" pitchFamily="18" charset="0"/>
                <a:cs typeface="Times New Roman" panose="02020603050405020304" pitchFamily="18" charset="0"/>
              </a:endParaRPr>
            </a:p>
            <a:p>
              <a:pPr>
                <a:spcAft>
                  <a:spcPts val="300"/>
                </a:spcAft>
                <a:buClrTx/>
              </a:pPr>
              <a:endParaRPr kumimoji="0" lang="en-US" altLang="en-US" sz="900" b="0" i="0" u="none" strike="noStrike" cap="none" normalizeH="0" baseline="0" dirty="0">
                <a:ln>
                  <a:noFill/>
                </a:ln>
                <a:solidFill>
                  <a:schemeClr val="tx1"/>
                </a:solidFill>
                <a:effectLst/>
                <a:latin typeface="Century Gothic" panose="020B0502020202020204" pitchFamily="34"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1722691C-DC16-671B-1E14-900DF4545D12}"/>
              </a:ext>
            </a:extLst>
          </p:cNvPr>
          <p:cNvGrpSpPr>
            <a:grpSpLocks noChangeAspect="1"/>
          </p:cNvGrpSpPr>
          <p:nvPr/>
        </p:nvGrpSpPr>
        <p:grpSpPr>
          <a:xfrm>
            <a:off x="4289165" y="1918072"/>
            <a:ext cx="3522387" cy="1408955"/>
            <a:chOff x="4397333" y="1377919"/>
            <a:chExt cx="4023827" cy="1609531"/>
          </a:xfrm>
        </p:grpSpPr>
        <p:pic>
          <p:nvPicPr>
            <p:cNvPr id="2054" name="Picture 6" descr="FES DIII-D National Fusion Facil... | U.S. DOE Office of Science (SC)">
              <a:extLst>
                <a:ext uri="{FF2B5EF4-FFF2-40B4-BE49-F238E27FC236}">
                  <a16:creationId xmlns:a16="http://schemas.microsoft.com/office/drawing/2014/main" id="{C7313C7E-91E8-53FC-4594-0E0F5AB17F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7333" y="1377919"/>
              <a:ext cx="4023827" cy="160953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17F4ED74-0B36-A7E8-3216-62887190E19B}"/>
                </a:ext>
              </a:extLst>
            </p:cNvPr>
            <p:cNvSpPr>
              <a:spLocks noChangeArrowheads="1"/>
            </p:cNvSpPr>
            <p:nvPr/>
          </p:nvSpPr>
          <p:spPr bwMode="auto">
            <a:xfrm>
              <a:off x="4397333" y="1415617"/>
              <a:ext cx="2174898" cy="489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ts val="300"/>
                </a:spcBef>
                <a:spcAft>
                  <a:spcPts val="300"/>
                </a:spcAft>
                <a:buClrTx/>
                <a:buSzTx/>
                <a:buFontTx/>
                <a:buNone/>
                <a:tabLst/>
              </a:pPr>
              <a:r>
                <a:rPr kumimoji="0" lang="en-US" altLang="en-US" sz="1100" b="1"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Fusion</a:t>
              </a:r>
              <a:endParaRPr lang="en-US" altLang="en-US" sz="900" b="1" dirty="0">
                <a:latin typeface="Century Gothic" panose="020B0502020202020204" pitchFamily="34" charset="0"/>
                <a:ea typeface="Times New Roman" panose="02020603050405020304" pitchFamily="18" charset="0"/>
                <a:cs typeface="Times New Roman" panose="02020603050405020304" pitchFamily="18" charset="0"/>
              </a:endParaRPr>
            </a:p>
            <a:p>
              <a:pPr>
                <a:spcAft>
                  <a:spcPts val="300"/>
                </a:spcAft>
                <a:buClrTx/>
              </a:pPr>
              <a:endParaRPr kumimoji="0" lang="en-US" altLang="en-US" sz="900" b="0" i="0" u="none" strike="noStrike" cap="none" normalizeH="0" baseline="0" dirty="0">
                <a:ln>
                  <a:noFill/>
                </a:ln>
                <a:solidFill>
                  <a:schemeClr val="tx1"/>
                </a:solidFill>
                <a:effectLst/>
                <a:latin typeface="Century Gothic" panose="020B0502020202020204" pitchFamily="34" charset="0"/>
                <a:cs typeface="Times New Roman" panose="02020603050405020304" pitchFamily="18" charset="0"/>
              </a:endParaRPr>
            </a:p>
          </p:txBody>
        </p:sp>
      </p:grpSp>
    </p:spTree>
    <p:extLst>
      <p:ext uri="{BB962C8B-B14F-4D97-AF65-F5344CB8AC3E}">
        <p14:creationId xmlns:p14="http://schemas.microsoft.com/office/powerpoint/2010/main" val="916201460"/>
      </p:ext>
    </p:extLst>
  </p:cSld>
  <p:clrMapOvr>
    <a:masterClrMapping/>
  </p:clrMapOvr>
  <mc:AlternateContent xmlns:mc="http://schemas.openxmlformats.org/markup-compatibility/2006" xmlns:p14="http://schemas.microsoft.com/office/powerpoint/2010/main">
    <mc:Choice Requires="p14">
      <p:transition spd="slow" p14:dur="26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8" presetClass="emph" presetSubtype="0" fill="hold" nodeType="withEffect">
                                  <p:stCondLst>
                                    <p:cond delay="0"/>
                                  </p:stCondLst>
                                  <p:childTnLst>
                                    <p:animRot by="-21600000">
                                      <p:cBhvr>
                                        <p:cTn id="9" dur="1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txBox="1"/>
          <p:nvPr/>
        </p:nvSpPr>
        <p:spPr>
          <a:xfrm>
            <a:off x="244294" y="205666"/>
            <a:ext cx="2774035" cy="499400"/>
          </a:xfrm>
          <a:prstGeom prst="rect">
            <a:avLst/>
          </a:prstGeom>
          <a:noFill/>
          <a:ln>
            <a:noFill/>
          </a:ln>
        </p:spPr>
        <p:txBody>
          <a:bodyPr spcFirstLastPara="1" wrap="square" lIns="68575" tIns="34275" rIns="68575" bIns="34275" anchor="t" anchorCtr="0">
            <a:noAutofit/>
          </a:bodyPr>
          <a:lstStyle/>
          <a:p>
            <a:pPr marL="0" marR="0" lvl="0" indent="0" algn="l" rtl="0">
              <a:lnSpc>
                <a:spcPct val="130000"/>
              </a:lnSpc>
              <a:spcBef>
                <a:spcPts val="300"/>
              </a:spcBef>
              <a:spcAft>
                <a:spcPts val="300"/>
              </a:spcAft>
              <a:buNone/>
            </a:pPr>
            <a:r>
              <a:rPr lang="en-US" sz="1400" b="1" dirty="0">
                <a:solidFill>
                  <a:schemeClr val="dk1"/>
                </a:solidFill>
                <a:latin typeface="Century Gothic" panose="020B0502020202020204" pitchFamily="34" charset="0"/>
                <a:ea typeface="Calibri"/>
                <a:cs typeface="Calibri"/>
                <a:sym typeface="Calibri"/>
              </a:rPr>
              <a:t>Laser: </a:t>
            </a:r>
            <a:r>
              <a:rPr lang="en-US" b="1" dirty="0">
                <a:solidFill>
                  <a:schemeClr val="dk1"/>
                </a:solidFill>
                <a:latin typeface="Century Gothic" panose="020B0502020202020204" pitchFamily="34" charset="0"/>
                <a:ea typeface="Calibri"/>
                <a:cs typeface="Calibri"/>
                <a:sym typeface="Calibri"/>
              </a:rPr>
              <a:t>Reality</a:t>
            </a:r>
          </a:p>
          <a:p>
            <a:pPr lvl="1"/>
            <a:endParaRPr lang="en-US" dirty="0">
              <a:solidFill>
                <a:schemeClr val="dk1"/>
              </a:solidFill>
              <a:latin typeface="Century Gothic" panose="020B0502020202020204" pitchFamily="34" charset="0"/>
              <a:ea typeface="Calibri"/>
              <a:cs typeface="Calibri"/>
              <a:sym typeface="Calibri"/>
            </a:endParaRPr>
          </a:p>
          <a:p>
            <a:pPr marL="285750" lvl="5" indent="-285750">
              <a:buFont typeface="Arial" panose="020B0604020202020204" pitchFamily="34" charset="0"/>
              <a:buChar char="•"/>
            </a:pPr>
            <a:endParaRPr lang="en-US" dirty="0">
              <a:solidFill>
                <a:schemeClr val="dk1"/>
              </a:solidFill>
              <a:latin typeface="Century Gothic" panose="020B0502020202020204" pitchFamily="34" charset="0"/>
              <a:ea typeface="Calibri"/>
              <a:cs typeface="Calibri"/>
              <a:sym typeface="Calibri"/>
            </a:endParaRPr>
          </a:p>
          <a:p>
            <a:pPr marL="0" marR="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grpSp>
        <p:nvGrpSpPr>
          <p:cNvPr id="353" name="Group 352">
            <a:extLst>
              <a:ext uri="{FF2B5EF4-FFF2-40B4-BE49-F238E27FC236}">
                <a16:creationId xmlns:a16="http://schemas.microsoft.com/office/drawing/2014/main" id="{E9AE8317-D224-42CA-B617-8E52DCF64DEB}"/>
              </a:ext>
            </a:extLst>
          </p:cNvPr>
          <p:cNvGrpSpPr/>
          <p:nvPr/>
        </p:nvGrpSpPr>
        <p:grpSpPr>
          <a:xfrm>
            <a:off x="1681427" y="2955970"/>
            <a:ext cx="5919518" cy="1263294"/>
            <a:chOff x="1351722" y="745026"/>
            <a:chExt cx="5919518" cy="1263294"/>
          </a:xfrm>
        </p:grpSpPr>
        <p:grpSp>
          <p:nvGrpSpPr>
            <p:cNvPr id="9235" name="Group 9234">
              <a:extLst>
                <a:ext uri="{FF2B5EF4-FFF2-40B4-BE49-F238E27FC236}">
                  <a16:creationId xmlns:a16="http://schemas.microsoft.com/office/drawing/2014/main" id="{8012D88B-3A07-5054-3E56-6567DE7924C1}"/>
                </a:ext>
              </a:extLst>
            </p:cNvPr>
            <p:cNvGrpSpPr/>
            <p:nvPr/>
          </p:nvGrpSpPr>
          <p:grpSpPr>
            <a:xfrm>
              <a:off x="1932117" y="944027"/>
              <a:ext cx="3549278" cy="846157"/>
              <a:chOff x="2719505" y="948132"/>
              <a:chExt cx="3549278" cy="846157"/>
            </a:xfrm>
          </p:grpSpPr>
          <p:sp>
            <p:nvSpPr>
              <p:cNvPr id="3" name="Rectangle: Rounded Corners 2">
                <a:extLst>
                  <a:ext uri="{FF2B5EF4-FFF2-40B4-BE49-F238E27FC236}">
                    <a16:creationId xmlns:a16="http://schemas.microsoft.com/office/drawing/2014/main" id="{E56192E7-9C9D-B2C0-F821-05877462FBFE}"/>
                  </a:ext>
                </a:extLst>
              </p:cNvPr>
              <p:cNvSpPr/>
              <p:nvPr/>
            </p:nvSpPr>
            <p:spPr>
              <a:xfrm>
                <a:off x="2723562" y="948132"/>
                <a:ext cx="3534770" cy="8461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A5D213DB-B9DD-0847-B066-991EA1597794}"/>
                  </a:ext>
                </a:extLst>
              </p:cNvPr>
              <p:cNvCxnSpPr>
                <a:cxnSpLocks/>
              </p:cNvCxnSpPr>
              <p:nvPr/>
            </p:nvCxnSpPr>
            <p:spPr>
              <a:xfrm>
                <a:off x="2719935" y="1645018"/>
                <a:ext cx="35347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14CF29E-EE70-D1D1-65E8-7AD3912D1B8F}"/>
                  </a:ext>
                </a:extLst>
              </p:cNvPr>
              <p:cNvCxnSpPr>
                <a:cxnSpLocks/>
              </p:cNvCxnSpPr>
              <p:nvPr/>
            </p:nvCxnSpPr>
            <p:spPr>
              <a:xfrm>
                <a:off x="2723562" y="1590709"/>
                <a:ext cx="35347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FE839418-6F04-0753-6AD1-A03B2BD25773}"/>
                  </a:ext>
                </a:extLst>
              </p:cNvPr>
              <p:cNvGrpSpPr/>
              <p:nvPr/>
            </p:nvGrpSpPr>
            <p:grpSpPr>
              <a:xfrm>
                <a:off x="2726759" y="1487496"/>
                <a:ext cx="3538397" cy="54309"/>
                <a:chOff x="2841233" y="2943648"/>
                <a:chExt cx="3538397" cy="54309"/>
              </a:xfrm>
            </p:grpSpPr>
            <p:cxnSp>
              <p:nvCxnSpPr>
                <p:cNvPr id="16" name="Straight Connector 15">
                  <a:extLst>
                    <a:ext uri="{FF2B5EF4-FFF2-40B4-BE49-F238E27FC236}">
                      <a16:creationId xmlns:a16="http://schemas.microsoft.com/office/drawing/2014/main" id="{2E7ACB77-7017-135C-E158-1FDA29211244}"/>
                    </a:ext>
                  </a:extLst>
                </p:cNvPr>
                <p:cNvCxnSpPr>
                  <a:cxnSpLocks/>
                </p:cNvCxnSpPr>
                <p:nvPr/>
              </p:nvCxnSpPr>
              <p:spPr>
                <a:xfrm>
                  <a:off x="2841233" y="2997957"/>
                  <a:ext cx="35347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74BD283-B91F-EB3C-DC4D-EF58AD115781}"/>
                    </a:ext>
                  </a:extLst>
                </p:cNvPr>
                <p:cNvCxnSpPr>
                  <a:cxnSpLocks/>
                </p:cNvCxnSpPr>
                <p:nvPr/>
              </p:nvCxnSpPr>
              <p:spPr>
                <a:xfrm>
                  <a:off x="2844860" y="2943648"/>
                  <a:ext cx="35347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83FC0F29-4B8C-ECED-5364-5BA5A105896B}"/>
                  </a:ext>
                </a:extLst>
              </p:cNvPr>
              <p:cNvGrpSpPr/>
              <p:nvPr/>
            </p:nvGrpSpPr>
            <p:grpSpPr>
              <a:xfrm>
                <a:off x="2727189" y="1396299"/>
                <a:ext cx="3538397" cy="54309"/>
                <a:chOff x="2841233" y="2943648"/>
                <a:chExt cx="3538397" cy="54309"/>
              </a:xfrm>
            </p:grpSpPr>
            <p:cxnSp>
              <p:nvCxnSpPr>
                <p:cNvPr id="22" name="Straight Connector 21">
                  <a:extLst>
                    <a:ext uri="{FF2B5EF4-FFF2-40B4-BE49-F238E27FC236}">
                      <a16:creationId xmlns:a16="http://schemas.microsoft.com/office/drawing/2014/main" id="{F4159EA9-9B6F-59CE-3DAE-6B7E10C4A2BE}"/>
                    </a:ext>
                  </a:extLst>
                </p:cNvPr>
                <p:cNvCxnSpPr>
                  <a:cxnSpLocks/>
                </p:cNvCxnSpPr>
                <p:nvPr/>
              </p:nvCxnSpPr>
              <p:spPr>
                <a:xfrm>
                  <a:off x="2841233" y="2997957"/>
                  <a:ext cx="35347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991CF41-B780-A4D4-C97E-56EFE0793CD2}"/>
                    </a:ext>
                  </a:extLst>
                </p:cNvPr>
                <p:cNvCxnSpPr>
                  <a:cxnSpLocks/>
                </p:cNvCxnSpPr>
                <p:nvPr/>
              </p:nvCxnSpPr>
              <p:spPr>
                <a:xfrm>
                  <a:off x="2844860" y="2943648"/>
                  <a:ext cx="35347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6B7590B0-9E8A-ACEB-9DCE-15D178045A7A}"/>
                  </a:ext>
                </a:extLst>
              </p:cNvPr>
              <p:cNvGrpSpPr/>
              <p:nvPr/>
            </p:nvGrpSpPr>
            <p:grpSpPr>
              <a:xfrm>
                <a:off x="2730386" y="1298491"/>
                <a:ext cx="3538397" cy="54309"/>
                <a:chOff x="2841233" y="2943648"/>
                <a:chExt cx="3538397" cy="54309"/>
              </a:xfrm>
            </p:grpSpPr>
            <p:cxnSp>
              <p:nvCxnSpPr>
                <p:cNvPr id="25" name="Straight Connector 24">
                  <a:extLst>
                    <a:ext uri="{FF2B5EF4-FFF2-40B4-BE49-F238E27FC236}">
                      <a16:creationId xmlns:a16="http://schemas.microsoft.com/office/drawing/2014/main" id="{3D9FAAA3-3A77-234C-768D-DF1EE33DA9EA}"/>
                    </a:ext>
                  </a:extLst>
                </p:cNvPr>
                <p:cNvCxnSpPr>
                  <a:cxnSpLocks/>
                </p:cNvCxnSpPr>
                <p:nvPr/>
              </p:nvCxnSpPr>
              <p:spPr>
                <a:xfrm>
                  <a:off x="2841233" y="2997957"/>
                  <a:ext cx="35347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B2907EC-1A05-E16E-1C0C-491194A6CB0A}"/>
                    </a:ext>
                  </a:extLst>
                </p:cNvPr>
                <p:cNvCxnSpPr>
                  <a:cxnSpLocks/>
                </p:cNvCxnSpPr>
                <p:nvPr/>
              </p:nvCxnSpPr>
              <p:spPr>
                <a:xfrm>
                  <a:off x="2844860" y="2943648"/>
                  <a:ext cx="35347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A5343FC2-AF30-F733-A3DF-FC7A109A7C9F}"/>
                  </a:ext>
                </a:extLst>
              </p:cNvPr>
              <p:cNvGrpSpPr/>
              <p:nvPr/>
            </p:nvGrpSpPr>
            <p:grpSpPr>
              <a:xfrm>
                <a:off x="2719505" y="1195278"/>
                <a:ext cx="3538397" cy="54309"/>
                <a:chOff x="2841233" y="2943648"/>
                <a:chExt cx="3538397" cy="54309"/>
              </a:xfrm>
            </p:grpSpPr>
            <p:cxnSp>
              <p:nvCxnSpPr>
                <p:cNvPr id="29" name="Straight Connector 28">
                  <a:extLst>
                    <a:ext uri="{FF2B5EF4-FFF2-40B4-BE49-F238E27FC236}">
                      <a16:creationId xmlns:a16="http://schemas.microsoft.com/office/drawing/2014/main" id="{02828618-1891-AC27-415B-E32C652C8456}"/>
                    </a:ext>
                  </a:extLst>
                </p:cNvPr>
                <p:cNvCxnSpPr>
                  <a:cxnSpLocks/>
                </p:cNvCxnSpPr>
                <p:nvPr/>
              </p:nvCxnSpPr>
              <p:spPr>
                <a:xfrm>
                  <a:off x="2841233" y="2997957"/>
                  <a:ext cx="35347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FA6E70C-CA1D-078F-FE8E-889766C5A44D}"/>
                    </a:ext>
                  </a:extLst>
                </p:cNvPr>
                <p:cNvCxnSpPr>
                  <a:cxnSpLocks/>
                </p:cNvCxnSpPr>
                <p:nvPr/>
              </p:nvCxnSpPr>
              <p:spPr>
                <a:xfrm>
                  <a:off x="2844860" y="2943648"/>
                  <a:ext cx="35347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217" name="Group 9216">
                <a:extLst>
                  <a:ext uri="{FF2B5EF4-FFF2-40B4-BE49-F238E27FC236}">
                    <a16:creationId xmlns:a16="http://schemas.microsoft.com/office/drawing/2014/main" id="{517A981D-9256-7D70-33C7-ABF25F091742}"/>
                  </a:ext>
                </a:extLst>
              </p:cNvPr>
              <p:cNvGrpSpPr/>
              <p:nvPr/>
            </p:nvGrpSpPr>
            <p:grpSpPr>
              <a:xfrm>
                <a:off x="2722702" y="1101154"/>
                <a:ext cx="3538397" cy="54309"/>
                <a:chOff x="2841233" y="2943648"/>
                <a:chExt cx="3538397" cy="54309"/>
              </a:xfrm>
            </p:grpSpPr>
            <p:cxnSp>
              <p:nvCxnSpPr>
                <p:cNvPr id="9218" name="Straight Connector 9217">
                  <a:extLst>
                    <a:ext uri="{FF2B5EF4-FFF2-40B4-BE49-F238E27FC236}">
                      <a16:creationId xmlns:a16="http://schemas.microsoft.com/office/drawing/2014/main" id="{2676DF1D-C3DA-5500-1477-A02A12F91A15}"/>
                    </a:ext>
                  </a:extLst>
                </p:cNvPr>
                <p:cNvCxnSpPr>
                  <a:cxnSpLocks/>
                </p:cNvCxnSpPr>
                <p:nvPr/>
              </p:nvCxnSpPr>
              <p:spPr>
                <a:xfrm>
                  <a:off x="2841233" y="2997957"/>
                  <a:ext cx="35347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20" name="Straight Connector 9219">
                  <a:extLst>
                    <a:ext uri="{FF2B5EF4-FFF2-40B4-BE49-F238E27FC236}">
                      <a16:creationId xmlns:a16="http://schemas.microsoft.com/office/drawing/2014/main" id="{C88AB8A3-9155-9B37-A3C9-08489E094C1A}"/>
                    </a:ext>
                  </a:extLst>
                </p:cNvPr>
                <p:cNvCxnSpPr>
                  <a:cxnSpLocks/>
                </p:cNvCxnSpPr>
                <p:nvPr/>
              </p:nvCxnSpPr>
              <p:spPr>
                <a:xfrm>
                  <a:off x="2844860" y="2943648"/>
                  <a:ext cx="35347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28" name="Group 327">
              <a:extLst>
                <a:ext uri="{FF2B5EF4-FFF2-40B4-BE49-F238E27FC236}">
                  <a16:creationId xmlns:a16="http://schemas.microsoft.com/office/drawing/2014/main" id="{2C690621-77CF-0C7F-0943-F4194D4DC304}"/>
                </a:ext>
              </a:extLst>
            </p:cNvPr>
            <p:cNvGrpSpPr/>
            <p:nvPr/>
          </p:nvGrpSpPr>
          <p:grpSpPr>
            <a:xfrm>
              <a:off x="1710654" y="1126690"/>
              <a:ext cx="5560586" cy="489041"/>
              <a:chOff x="3515174" y="854177"/>
              <a:chExt cx="3329025" cy="489041"/>
            </a:xfrm>
          </p:grpSpPr>
          <p:cxnSp>
            <p:nvCxnSpPr>
              <p:cNvPr id="9247" name="Straight Arrow Connector 9246">
                <a:extLst>
                  <a:ext uri="{FF2B5EF4-FFF2-40B4-BE49-F238E27FC236}">
                    <a16:creationId xmlns:a16="http://schemas.microsoft.com/office/drawing/2014/main" id="{598092B8-D891-3CA2-F1C7-94B7474A3510}"/>
                  </a:ext>
                </a:extLst>
              </p:cNvPr>
              <p:cNvCxnSpPr>
                <a:cxnSpLocks/>
              </p:cNvCxnSpPr>
              <p:nvPr/>
            </p:nvCxnSpPr>
            <p:spPr>
              <a:xfrm flipV="1">
                <a:off x="3515174" y="854177"/>
                <a:ext cx="3329025"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0" name="Straight Arrow Connector 319">
                <a:extLst>
                  <a:ext uri="{FF2B5EF4-FFF2-40B4-BE49-F238E27FC236}">
                    <a16:creationId xmlns:a16="http://schemas.microsoft.com/office/drawing/2014/main" id="{3958C59E-437F-2989-FC0C-C2ACF36CFE52}"/>
                  </a:ext>
                </a:extLst>
              </p:cNvPr>
              <p:cNvCxnSpPr>
                <a:cxnSpLocks/>
              </p:cNvCxnSpPr>
              <p:nvPr/>
            </p:nvCxnSpPr>
            <p:spPr>
              <a:xfrm flipV="1">
                <a:off x="3515174" y="945161"/>
                <a:ext cx="3329025"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1" name="Straight Arrow Connector 320">
                <a:extLst>
                  <a:ext uri="{FF2B5EF4-FFF2-40B4-BE49-F238E27FC236}">
                    <a16:creationId xmlns:a16="http://schemas.microsoft.com/office/drawing/2014/main" id="{7F9FDA72-14C1-A227-FC24-42956ADF43DB}"/>
                  </a:ext>
                </a:extLst>
              </p:cNvPr>
              <p:cNvCxnSpPr>
                <a:cxnSpLocks/>
              </p:cNvCxnSpPr>
              <p:nvPr/>
            </p:nvCxnSpPr>
            <p:spPr>
              <a:xfrm flipV="1">
                <a:off x="3515174" y="1049793"/>
                <a:ext cx="3329025"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2" name="Straight Arrow Connector 321">
                <a:extLst>
                  <a:ext uri="{FF2B5EF4-FFF2-40B4-BE49-F238E27FC236}">
                    <a16:creationId xmlns:a16="http://schemas.microsoft.com/office/drawing/2014/main" id="{06ABEF76-EEBC-3F46-7B7B-AEBAF800A531}"/>
                  </a:ext>
                </a:extLst>
              </p:cNvPr>
              <p:cNvCxnSpPr>
                <a:cxnSpLocks/>
              </p:cNvCxnSpPr>
              <p:nvPr/>
            </p:nvCxnSpPr>
            <p:spPr>
              <a:xfrm flipV="1">
                <a:off x="3515174" y="1147601"/>
                <a:ext cx="3329025"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3" name="Straight Arrow Connector 322">
                <a:extLst>
                  <a:ext uri="{FF2B5EF4-FFF2-40B4-BE49-F238E27FC236}">
                    <a16:creationId xmlns:a16="http://schemas.microsoft.com/office/drawing/2014/main" id="{650B17AE-1A03-1BDE-18BC-71155A70769B}"/>
                  </a:ext>
                </a:extLst>
              </p:cNvPr>
              <p:cNvCxnSpPr>
                <a:cxnSpLocks/>
              </p:cNvCxnSpPr>
              <p:nvPr/>
            </p:nvCxnSpPr>
            <p:spPr>
              <a:xfrm flipV="1">
                <a:off x="3515174" y="1245409"/>
                <a:ext cx="3329025"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4" name="Straight Arrow Connector 323">
                <a:extLst>
                  <a:ext uri="{FF2B5EF4-FFF2-40B4-BE49-F238E27FC236}">
                    <a16:creationId xmlns:a16="http://schemas.microsoft.com/office/drawing/2014/main" id="{FCA6461A-1979-AF6D-3706-5D6A7642FC7D}"/>
                  </a:ext>
                </a:extLst>
              </p:cNvPr>
              <p:cNvCxnSpPr>
                <a:cxnSpLocks/>
              </p:cNvCxnSpPr>
              <p:nvPr/>
            </p:nvCxnSpPr>
            <p:spPr>
              <a:xfrm flipV="1">
                <a:off x="3515174" y="1343218"/>
                <a:ext cx="3329025"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9223" name="Freeform 92">
              <a:extLst>
                <a:ext uri="{FF2B5EF4-FFF2-40B4-BE49-F238E27FC236}">
                  <a16:creationId xmlns:a16="http://schemas.microsoft.com/office/drawing/2014/main" id="{5FBAC622-A929-A32B-45AB-8FABFFD0FDC6}"/>
                </a:ext>
              </a:extLst>
            </p:cNvPr>
            <p:cNvSpPr/>
            <p:nvPr/>
          </p:nvSpPr>
          <p:spPr>
            <a:xfrm rot="5340000">
              <a:off x="6066147" y="1193787"/>
              <a:ext cx="1263294" cy="365771"/>
            </a:xfrm>
            <a:custGeom>
              <a:avLst/>
              <a:gdLst>
                <a:gd name="connsiteX0" fmla="*/ 0 w 889635"/>
                <a:gd name="connsiteY0" fmla="*/ 368656 h 376386"/>
                <a:gd name="connsiteX1" fmla="*/ 57150 w 889635"/>
                <a:gd name="connsiteY1" fmla="*/ 368656 h 376386"/>
                <a:gd name="connsiteX2" fmla="*/ 104775 w 889635"/>
                <a:gd name="connsiteY2" fmla="*/ 362941 h 376386"/>
                <a:gd name="connsiteX3" fmla="*/ 144780 w 889635"/>
                <a:gd name="connsiteY3" fmla="*/ 351511 h 376386"/>
                <a:gd name="connsiteX4" fmla="*/ 194310 w 889635"/>
                <a:gd name="connsiteY4" fmla="*/ 321031 h 376386"/>
                <a:gd name="connsiteX5" fmla="*/ 240030 w 889635"/>
                <a:gd name="connsiteY5" fmla="*/ 273406 h 376386"/>
                <a:gd name="connsiteX6" fmla="*/ 358140 w 889635"/>
                <a:gd name="connsiteY6" fmla="*/ 82906 h 376386"/>
                <a:gd name="connsiteX7" fmla="*/ 384810 w 889635"/>
                <a:gd name="connsiteY7" fmla="*/ 39091 h 376386"/>
                <a:gd name="connsiteX8" fmla="*/ 417195 w 889635"/>
                <a:gd name="connsiteY8" fmla="*/ 14326 h 376386"/>
                <a:gd name="connsiteX9" fmla="*/ 428625 w 889635"/>
                <a:gd name="connsiteY9" fmla="*/ 991 h 376386"/>
                <a:gd name="connsiteX10" fmla="*/ 461010 w 889635"/>
                <a:gd name="connsiteY10" fmla="*/ 2896 h 376386"/>
                <a:gd name="connsiteX11" fmla="*/ 487680 w 889635"/>
                <a:gd name="connsiteY11" fmla="*/ 18136 h 376386"/>
                <a:gd name="connsiteX12" fmla="*/ 516255 w 889635"/>
                <a:gd name="connsiteY12" fmla="*/ 42901 h 376386"/>
                <a:gd name="connsiteX13" fmla="*/ 641985 w 889635"/>
                <a:gd name="connsiteY13" fmla="*/ 252451 h 376386"/>
                <a:gd name="connsiteX14" fmla="*/ 680085 w 889635"/>
                <a:gd name="connsiteY14" fmla="*/ 294361 h 376386"/>
                <a:gd name="connsiteX15" fmla="*/ 714375 w 889635"/>
                <a:gd name="connsiteY15" fmla="*/ 330556 h 376386"/>
                <a:gd name="connsiteX16" fmla="*/ 762000 w 889635"/>
                <a:gd name="connsiteY16" fmla="*/ 353416 h 376386"/>
                <a:gd name="connsiteX17" fmla="*/ 807720 w 889635"/>
                <a:gd name="connsiteY17" fmla="*/ 368656 h 376386"/>
                <a:gd name="connsiteX18" fmla="*/ 864870 w 889635"/>
                <a:gd name="connsiteY18" fmla="*/ 376276 h 376386"/>
                <a:gd name="connsiteX19" fmla="*/ 889635 w 889635"/>
                <a:gd name="connsiteY19" fmla="*/ 372466 h 37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9635" h="376386">
                  <a:moveTo>
                    <a:pt x="0" y="368656"/>
                  </a:moveTo>
                  <a:cubicBezTo>
                    <a:pt x="19844" y="369132"/>
                    <a:pt x="39688" y="369609"/>
                    <a:pt x="57150" y="368656"/>
                  </a:cubicBezTo>
                  <a:cubicBezTo>
                    <a:pt x="74613" y="367703"/>
                    <a:pt x="90170" y="365798"/>
                    <a:pt x="104775" y="362941"/>
                  </a:cubicBezTo>
                  <a:cubicBezTo>
                    <a:pt x="119380" y="360084"/>
                    <a:pt x="129858" y="358496"/>
                    <a:pt x="144780" y="351511"/>
                  </a:cubicBezTo>
                  <a:cubicBezTo>
                    <a:pt x="159703" y="344526"/>
                    <a:pt x="178435" y="334048"/>
                    <a:pt x="194310" y="321031"/>
                  </a:cubicBezTo>
                  <a:cubicBezTo>
                    <a:pt x="210185" y="308013"/>
                    <a:pt x="212725" y="313093"/>
                    <a:pt x="240030" y="273406"/>
                  </a:cubicBezTo>
                  <a:cubicBezTo>
                    <a:pt x="267335" y="233719"/>
                    <a:pt x="334010" y="121958"/>
                    <a:pt x="358140" y="82906"/>
                  </a:cubicBezTo>
                  <a:cubicBezTo>
                    <a:pt x="382270" y="43854"/>
                    <a:pt x="374968" y="50521"/>
                    <a:pt x="384810" y="39091"/>
                  </a:cubicBezTo>
                  <a:cubicBezTo>
                    <a:pt x="394652" y="27661"/>
                    <a:pt x="409893" y="20676"/>
                    <a:pt x="417195" y="14326"/>
                  </a:cubicBezTo>
                  <a:cubicBezTo>
                    <a:pt x="424497" y="7976"/>
                    <a:pt x="421322" y="2896"/>
                    <a:pt x="428625" y="991"/>
                  </a:cubicBezTo>
                  <a:cubicBezTo>
                    <a:pt x="435928" y="-914"/>
                    <a:pt x="451168" y="38"/>
                    <a:pt x="461010" y="2896"/>
                  </a:cubicBezTo>
                  <a:cubicBezTo>
                    <a:pt x="470853" y="5753"/>
                    <a:pt x="478472" y="11468"/>
                    <a:pt x="487680" y="18136"/>
                  </a:cubicBezTo>
                  <a:cubicBezTo>
                    <a:pt x="496888" y="24804"/>
                    <a:pt x="490538" y="3849"/>
                    <a:pt x="516255" y="42901"/>
                  </a:cubicBezTo>
                  <a:cubicBezTo>
                    <a:pt x="541972" y="81953"/>
                    <a:pt x="614680" y="210541"/>
                    <a:pt x="641985" y="252451"/>
                  </a:cubicBezTo>
                  <a:cubicBezTo>
                    <a:pt x="669290" y="294361"/>
                    <a:pt x="668020" y="281344"/>
                    <a:pt x="680085" y="294361"/>
                  </a:cubicBezTo>
                  <a:cubicBezTo>
                    <a:pt x="692150" y="307378"/>
                    <a:pt x="700723" y="320714"/>
                    <a:pt x="714375" y="330556"/>
                  </a:cubicBezTo>
                  <a:cubicBezTo>
                    <a:pt x="728027" y="340398"/>
                    <a:pt x="746443" y="347066"/>
                    <a:pt x="762000" y="353416"/>
                  </a:cubicBezTo>
                  <a:cubicBezTo>
                    <a:pt x="777557" y="359766"/>
                    <a:pt x="790575" y="364846"/>
                    <a:pt x="807720" y="368656"/>
                  </a:cubicBezTo>
                  <a:cubicBezTo>
                    <a:pt x="824865" y="372466"/>
                    <a:pt x="851218" y="375641"/>
                    <a:pt x="864870" y="376276"/>
                  </a:cubicBezTo>
                  <a:cubicBezTo>
                    <a:pt x="878522" y="376911"/>
                    <a:pt x="884078" y="374688"/>
                    <a:pt x="889635" y="372466"/>
                  </a:cubicBezTo>
                </a:path>
              </a:pathLst>
            </a:custGeom>
            <a:noFill/>
            <a:ln>
              <a:solidFill>
                <a:srgbClr val="FF0000"/>
              </a:solidFill>
              <a:headEnd type="triangl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227" name="Straight Connector 9226">
              <a:extLst>
                <a:ext uri="{FF2B5EF4-FFF2-40B4-BE49-F238E27FC236}">
                  <a16:creationId xmlns:a16="http://schemas.microsoft.com/office/drawing/2014/main" id="{4A9E2E25-B0D5-0F19-190F-95B44E3082E7}"/>
                </a:ext>
              </a:extLst>
            </p:cNvPr>
            <p:cNvCxnSpPr>
              <a:cxnSpLocks/>
            </p:cNvCxnSpPr>
            <p:nvPr/>
          </p:nvCxnSpPr>
          <p:spPr>
            <a:xfrm>
              <a:off x="1351722" y="815711"/>
              <a:ext cx="5291032"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31" name="Straight Connector 9230">
              <a:extLst>
                <a:ext uri="{FF2B5EF4-FFF2-40B4-BE49-F238E27FC236}">
                  <a16:creationId xmlns:a16="http://schemas.microsoft.com/office/drawing/2014/main" id="{7BFB02D4-7065-A400-149C-A4ABB48AC2A0}"/>
                </a:ext>
              </a:extLst>
            </p:cNvPr>
            <p:cNvCxnSpPr>
              <a:cxnSpLocks/>
            </p:cNvCxnSpPr>
            <p:nvPr/>
          </p:nvCxnSpPr>
          <p:spPr>
            <a:xfrm>
              <a:off x="1351722" y="1907978"/>
              <a:ext cx="5316017"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237" name="Rectangle: Rounded Corners 9236">
              <a:extLst>
                <a:ext uri="{FF2B5EF4-FFF2-40B4-BE49-F238E27FC236}">
                  <a16:creationId xmlns:a16="http://schemas.microsoft.com/office/drawing/2014/main" id="{B456DFE9-B5CD-6E5C-5E35-F122227753B6}"/>
                </a:ext>
              </a:extLst>
            </p:cNvPr>
            <p:cNvSpPr/>
            <p:nvPr/>
          </p:nvSpPr>
          <p:spPr>
            <a:xfrm>
              <a:off x="1515663" y="897576"/>
              <a:ext cx="180365" cy="9390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9" name="Rectangle: Rounded Corners 9238">
              <a:extLst>
                <a:ext uri="{FF2B5EF4-FFF2-40B4-BE49-F238E27FC236}">
                  <a16:creationId xmlns:a16="http://schemas.microsoft.com/office/drawing/2014/main" id="{B150BD15-B433-7116-84B1-719B20B8A989}"/>
                </a:ext>
              </a:extLst>
            </p:cNvPr>
            <p:cNvSpPr/>
            <p:nvPr/>
          </p:nvSpPr>
          <p:spPr>
            <a:xfrm>
              <a:off x="5742251" y="907145"/>
              <a:ext cx="167711" cy="93905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40" name="Straight Connector 9239">
              <a:extLst>
                <a:ext uri="{FF2B5EF4-FFF2-40B4-BE49-F238E27FC236}">
                  <a16:creationId xmlns:a16="http://schemas.microsoft.com/office/drawing/2014/main" id="{F6BA796E-AC93-B200-3471-DFAE53027B91}"/>
                </a:ext>
              </a:extLst>
            </p:cNvPr>
            <p:cNvCxnSpPr>
              <a:cxnSpLocks/>
            </p:cNvCxnSpPr>
            <p:nvPr/>
          </p:nvCxnSpPr>
          <p:spPr>
            <a:xfrm flipV="1">
              <a:off x="1353047" y="801421"/>
              <a:ext cx="0" cy="110655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Straight Arrow Connector 333">
              <a:extLst>
                <a:ext uri="{FF2B5EF4-FFF2-40B4-BE49-F238E27FC236}">
                  <a16:creationId xmlns:a16="http://schemas.microsoft.com/office/drawing/2014/main" id="{4C2B92E0-D465-437E-2810-6412187C787B}"/>
                </a:ext>
              </a:extLst>
            </p:cNvPr>
            <p:cNvCxnSpPr>
              <a:cxnSpLocks/>
            </p:cNvCxnSpPr>
            <p:nvPr/>
          </p:nvCxnSpPr>
          <p:spPr>
            <a:xfrm flipV="1">
              <a:off x="6642754" y="1045778"/>
              <a:ext cx="626459" cy="61289"/>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9" name="Straight Arrow Connector 338">
              <a:extLst>
                <a:ext uri="{FF2B5EF4-FFF2-40B4-BE49-F238E27FC236}">
                  <a16:creationId xmlns:a16="http://schemas.microsoft.com/office/drawing/2014/main" id="{1621EE0C-A77D-0F74-4A7D-D0EF203FE079}"/>
                </a:ext>
              </a:extLst>
            </p:cNvPr>
            <p:cNvCxnSpPr>
              <a:cxnSpLocks/>
            </p:cNvCxnSpPr>
            <p:nvPr/>
          </p:nvCxnSpPr>
          <p:spPr>
            <a:xfrm>
              <a:off x="6667739" y="1628971"/>
              <a:ext cx="601474" cy="8339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93D99E9E-B99E-7AD6-7BDF-5A251A72BE1A}"/>
                </a:ext>
              </a:extLst>
            </p:cNvPr>
            <p:cNvCxnSpPr>
              <a:cxnSpLocks/>
            </p:cNvCxnSpPr>
            <p:nvPr/>
          </p:nvCxnSpPr>
          <p:spPr>
            <a:xfrm flipH="1" flipV="1">
              <a:off x="6665947" y="1707211"/>
              <a:ext cx="1792" cy="20076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23B7A6F5-26CF-9960-75F5-BD7C46D0DCF0}"/>
                </a:ext>
              </a:extLst>
            </p:cNvPr>
            <p:cNvCxnSpPr>
              <a:cxnSpLocks/>
            </p:cNvCxnSpPr>
            <p:nvPr/>
          </p:nvCxnSpPr>
          <p:spPr>
            <a:xfrm flipV="1">
              <a:off x="6641366" y="818042"/>
              <a:ext cx="1388" cy="21565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4" name="Group 353">
            <a:extLst>
              <a:ext uri="{FF2B5EF4-FFF2-40B4-BE49-F238E27FC236}">
                <a16:creationId xmlns:a16="http://schemas.microsoft.com/office/drawing/2014/main" id="{8C5B1D41-DA1D-6AB8-20E4-D7DF728F5551}"/>
              </a:ext>
            </a:extLst>
          </p:cNvPr>
          <p:cNvGrpSpPr/>
          <p:nvPr/>
        </p:nvGrpSpPr>
        <p:grpSpPr>
          <a:xfrm>
            <a:off x="272112" y="1305492"/>
            <a:ext cx="8599776" cy="285084"/>
            <a:chOff x="1351722" y="798419"/>
            <a:chExt cx="5965958" cy="1263294"/>
          </a:xfrm>
        </p:grpSpPr>
        <p:sp>
          <p:nvSpPr>
            <p:cNvPr id="376" name="Rectangle: Rounded Corners 375">
              <a:extLst>
                <a:ext uri="{FF2B5EF4-FFF2-40B4-BE49-F238E27FC236}">
                  <a16:creationId xmlns:a16="http://schemas.microsoft.com/office/drawing/2014/main" id="{C7E1E9A4-1E4E-2292-B2AE-7C6B6E5E4266}"/>
                </a:ext>
              </a:extLst>
            </p:cNvPr>
            <p:cNvSpPr/>
            <p:nvPr/>
          </p:nvSpPr>
          <p:spPr>
            <a:xfrm>
              <a:off x="1710654" y="1314670"/>
              <a:ext cx="4802769" cy="2157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3" name="Straight Arrow Connector 372">
              <a:extLst>
                <a:ext uri="{FF2B5EF4-FFF2-40B4-BE49-F238E27FC236}">
                  <a16:creationId xmlns:a16="http://schemas.microsoft.com/office/drawing/2014/main" id="{2899F077-86C9-FE3B-C490-384C2E5B3B20}"/>
                </a:ext>
              </a:extLst>
            </p:cNvPr>
            <p:cNvCxnSpPr>
              <a:cxnSpLocks/>
            </p:cNvCxnSpPr>
            <p:nvPr/>
          </p:nvCxnSpPr>
          <p:spPr>
            <a:xfrm>
              <a:off x="1517305" y="1430066"/>
              <a:ext cx="5730785"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9" name="Freeform 92">
              <a:extLst>
                <a:ext uri="{FF2B5EF4-FFF2-40B4-BE49-F238E27FC236}">
                  <a16:creationId xmlns:a16="http://schemas.microsoft.com/office/drawing/2014/main" id="{F6E65166-09DB-B596-6341-F8356DECEA4C}"/>
                </a:ext>
              </a:extLst>
            </p:cNvPr>
            <p:cNvSpPr/>
            <p:nvPr/>
          </p:nvSpPr>
          <p:spPr>
            <a:xfrm rot="5452326">
              <a:off x="6139065" y="1247180"/>
              <a:ext cx="1263294" cy="365771"/>
            </a:xfrm>
            <a:custGeom>
              <a:avLst/>
              <a:gdLst>
                <a:gd name="connsiteX0" fmla="*/ 0 w 889635"/>
                <a:gd name="connsiteY0" fmla="*/ 368656 h 376386"/>
                <a:gd name="connsiteX1" fmla="*/ 57150 w 889635"/>
                <a:gd name="connsiteY1" fmla="*/ 368656 h 376386"/>
                <a:gd name="connsiteX2" fmla="*/ 104775 w 889635"/>
                <a:gd name="connsiteY2" fmla="*/ 362941 h 376386"/>
                <a:gd name="connsiteX3" fmla="*/ 144780 w 889635"/>
                <a:gd name="connsiteY3" fmla="*/ 351511 h 376386"/>
                <a:gd name="connsiteX4" fmla="*/ 194310 w 889635"/>
                <a:gd name="connsiteY4" fmla="*/ 321031 h 376386"/>
                <a:gd name="connsiteX5" fmla="*/ 240030 w 889635"/>
                <a:gd name="connsiteY5" fmla="*/ 273406 h 376386"/>
                <a:gd name="connsiteX6" fmla="*/ 358140 w 889635"/>
                <a:gd name="connsiteY6" fmla="*/ 82906 h 376386"/>
                <a:gd name="connsiteX7" fmla="*/ 384810 w 889635"/>
                <a:gd name="connsiteY7" fmla="*/ 39091 h 376386"/>
                <a:gd name="connsiteX8" fmla="*/ 417195 w 889635"/>
                <a:gd name="connsiteY8" fmla="*/ 14326 h 376386"/>
                <a:gd name="connsiteX9" fmla="*/ 428625 w 889635"/>
                <a:gd name="connsiteY9" fmla="*/ 991 h 376386"/>
                <a:gd name="connsiteX10" fmla="*/ 461010 w 889635"/>
                <a:gd name="connsiteY10" fmla="*/ 2896 h 376386"/>
                <a:gd name="connsiteX11" fmla="*/ 487680 w 889635"/>
                <a:gd name="connsiteY11" fmla="*/ 18136 h 376386"/>
                <a:gd name="connsiteX12" fmla="*/ 516255 w 889635"/>
                <a:gd name="connsiteY12" fmla="*/ 42901 h 376386"/>
                <a:gd name="connsiteX13" fmla="*/ 641985 w 889635"/>
                <a:gd name="connsiteY13" fmla="*/ 252451 h 376386"/>
                <a:gd name="connsiteX14" fmla="*/ 680085 w 889635"/>
                <a:gd name="connsiteY14" fmla="*/ 294361 h 376386"/>
                <a:gd name="connsiteX15" fmla="*/ 714375 w 889635"/>
                <a:gd name="connsiteY15" fmla="*/ 330556 h 376386"/>
                <a:gd name="connsiteX16" fmla="*/ 762000 w 889635"/>
                <a:gd name="connsiteY16" fmla="*/ 353416 h 376386"/>
                <a:gd name="connsiteX17" fmla="*/ 807720 w 889635"/>
                <a:gd name="connsiteY17" fmla="*/ 368656 h 376386"/>
                <a:gd name="connsiteX18" fmla="*/ 864870 w 889635"/>
                <a:gd name="connsiteY18" fmla="*/ 376276 h 376386"/>
                <a:gd name="connsiteX19" fmla="*/ 889635 w 889635"/>
                <a:gd name="connsiteY19" fmla="*/ 372466 h 37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9635" h="376386">
                  <a:moveTo>
                    <a:pt x="0" y="368656"/>
                  </a:moveTo>
                  <a:cubicBezTo>
                    <a:pt x="19844" y="369132"/>
                    <a:pt x="39688" y="369609"/>
                    <a:pt x="57150" y="368656"/>
                  </a:cubicBezTo>
                  <a:cubicBezTo>
                    <a:pt x="74613" y="367703"/>
                    <a:pt x="90170" y="365798"/>
                    <a:pt x="104775" y="362941"/>
                  </a:cubicBezTo>
                  <a:cubicBezTo>
                    <a:pt x="119380" y="360084"/>
                    <a:pt x="129858" y="358496"/>
                    <a:pt x="144780" y="351511"/>
                  </a:cubicBezTo>
                  <a:cubicBezTo>
                    <a:pt x="159703" y="344526"/>
                    <a:pt x="178435" y="334048"/>
                    <a:pt x="194310" y="321031"/>
                  </a:cubicBezTo>
                  <a:cubicBezTo>
                    <a:pt x="210185" y="308013"/>
                    <a:pt x="212725" y="313093"/>
                    <a:pt x="240030" y="273406"/>
                  </a:cubicBezTo>
                  <a:cubicBezTo>
                    <a:pt x="267335" y="233719"/>
                    <a:pt x="334010" y="121958"/>
                    <a:pt x="358140" y="82906"/>
                  </a:cubicBezTo>
                  <a:cubicBezTo>
                    <a:pt x="382270" y="43854"/>
                    <a:pt x="374968" y="50521"/>
                    <a:pt x="384810" y="39091"/>
                  </a:cubicBezTo>
                  <a:cubicBezTo>
                    <a:pt x="394652" y="27661"/>
                    <a:pt x="409893" y="20676"/>
                    <a:pt x="417195" y="14326"/>
                  </a:cubicBezTo>
                  <a:cubicBezTo>
                    <a:pt x="424497" y="7976"/>
                    <a:pt x="421322" y="2896"/>
                    <a:pt x="428625" y="991"/>
                  </a:cubicBezTo>
                  <a:cubicBezTo>
                    <a:pt x="435928" y="-914"/>
                    <a:pt x="451168" y="38"/>
                    <a:pt x="461010" y="2896"/>
                  </a:cubicBezTo>
                  <a:cubicBezTo>
                    <a:pt x="470853" y="5753"/>
                    <a:pt x="478472" y="11468"/>
                    <a:pt x="487680" y="18136"/>
                  </a:cubicBezTo>
                  <a:cubicBezTo>
                    <a:pt x="496888" y="24804"/>
                    <a:pt x="490538" y="3849"/>
                    <a:pt x="516255" y="42901"/>
                  </a:cubicBezTo>
                  <a:cubicBezTo>
                    <a:pt x="541972" y="81953"/>
                    <a:pt x="614680" y="210541"/>
                    <a:pt x="641985" y="252451"/>
                  </a:cubicBezTo>
                  <a:cubicBezTo>
                    <a:pt x="669290" y="294361"/>
                    <a:pt x="668020" y="281344"/>
                    <a:pt x="680085" y="294361"/>
                  </a:cubicBezTo>
                  <a:cubicBezTo>
                    <a:pt x="692150" y="307378"/>
                    <a:pt x="700723" y="320714"/>
                    <a:pt x="714375" y="330556"/>
                  </a:cubicBezTo>
                  <a:cubicBezTo>
                    <a:pt x="728027" y="340398"/>
                    <a:pt x="746443" y="347066"/>
                    <a:pt x="762000" y="353416"/>
                  </a:cubicBezTo>
                  <a:cubicBezTo>
                    <a:pt x="777557" y="359766"/>
                    <a:pt x="790575" y="364846"/>
                    <a:pt x="807720" y="368656"/>
                  </a:cubicBezTo>
                  <a:cubicBezTo>
                    <a:pt x="824865" y="372466"/>
                    <a:pt x="851218" y="375641"/>
                    <a:pt x="864870" y="376276"/>
                  </a:cubicBezTo>
                  <a:cubicBezTo>
                    <a:pt x="878522" y="376911"/>
                    <a:pt x="884078" y="374688"/>
                    <a:pt x="889635" y="372466"/>
                  </a:cubicBezTo>
                </a:path>
              </a:pathLst>
            </a:custGeom>
            <a:noFill/>
            <a:ln>
              <a:solidFill>
                <a:srgbClr val="FF0000"/>
              </a:solidFill>
              <a:headEnd type="triangl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60" name="Straight Connector 359">
              <a:extLst>
                <a:ext uri="{FF2B5EF4-FFF2-40B4-BE49-F238E27FC236}">
                  <a16:creationId xmlns:a16="http://schemas.microsoft.com/office/drawing/2014/main" id="{30C6F154-D5BD-B78E-6189-B2E1F16BBF36}"/>
                </a:ext>
              </a:extLst>
            </p:cNvPr>
            <p:cNvCxnSpPr>
              <a:cxnSpLocks/>
            </p:cNvCxnSpPr>
            <p:nvPr/>
          </p:nvCxnSpPr>
          <p:spPr>
            <a:xfrm>
              <a:off x="1351722" y="815710"/>
              <a:ext cx="5530442" cy="914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65E6323C-B9A6-F92D-F9D3-8F8B866B9EDA}"/>
                </a:ext>
              </a:extLst>
            </p:cNvPr>
            <p:cNvCxnSpPr>
              <a:cxnSpLocks/>
            </p:cNvCxnSpPr>
            <p:nvPr/>
          </p:nvCxnSpPr>
          <p:spPr>
            <a:xfrm>
              <a:off x="1351722" y="1907978"/>
              <a:ext cx="5514653"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62" name="Rectangle: Rounded Corners 361">
              <a:extLst>
                <a:ext uri="{FF2B5EF4-FFF2-40B4-BE49-F238E27FC236}">
                  <a16:creationId xmlns:a16="http://schemas.microsoft.com/office/drawing/2014/main" id="{9E8E5FC0-0EFD-8BDA-0263-C06D7EE3CE61}"/>
                </a:ext>
              </a:extLst>
            </p:cNvPr>
            <p:cNvSpPr/>
            <p:nvPr/>
          </p:nvSpPr>
          <p:spPr>
            <a:xfrm>
              <a:off x="1459039" y="972223"/>
              <a:ext cx="58265" cy="784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ectangle: Rounded Corners 362">
              <a:extLst>
                <a:ext uri="{FF2B5EF4-FFF2-40B4-BE49-F238E27FC236}">
                  <a16:creationId xmlns:a16="http://schemas.microsoft.com/office/drawing/2014/main" id="{4F936AC6-C09F-6E39-4B44-DFA0CB63D3D1}"/>
                </a:ext>
              </a:extLst>
            </p:cNvPr>
            <p:cNvSpPr/>
            <p:nvPr/>
          </p:nvSpPr>
          <p:spPr>
            <a:xfrm>
              <a:off x="6701415" y="1045779"/>
              <a:ext cx="36204" cy="71141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5" name="Straight Connector 364">
              <a:extLst>
                <a:ext uri="{FF2B5EF4-FFF2-40B4-BE49-F238E27FC236}">
                  <a16:creationId xmlns:a16="http://schemas.microsoft.com/office/drawing/2014/main" id="{1040C4A1-25F9-DE5C-D437-ADB1C96B49BA}"/>
                </a:ext>
              </a:extLst>
            </p:cNvPr>
            <p:cNvCxnSpPr>
              <a:cxnSpLocks/>
            </p:cNvCxnSpPr>
            <p:nvPr/>
          </p:nvCxnSpPr>
          <p:spPr>
            <a:xfrm flipV="1">
              <a:off x="1351722" y="801421"/>
              <a:ext cx="0" cy="110655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 name="Straight Arrow Connector 365">
              <a:extLst>
                <a:ext uri="{FF2B5EF4-FFF2-40B4-BE49-F238E27FC236}">
                  <a16:creationId xmlns:a16="http://schemas.microsoft.com/office/drawing/2014/main" id="{D972F04F-C11D-860E-FBFE-9C6DF74FFA1A}"/>
                </a:ext>
              </a:extLst>
            </p:cNvPr>
            <p:cNvCxnSpPr>
              <a:cxnSpLocks/>
            </p:cNvCxnSpPr>
            <p:nvPr/>
          </p:nvCxnSpPr>
          <p:spPr>
            <a:xfrm flipV="1">
              <a:off x="6855092" y="1137006"/>
              <a:ext cx="462588" cy="100919"/>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Straight Arrow Connector 366">
              <a:extLst>
                <a:ext uri="{FF2B5EF4-FFF2-40B4-BE49-F238E27FC236}">
                  <a16:creationId xmlns:a16="http://schemas.microsoft.com/office/drawing/2014/main" id="{C416988A-5426-2A29-D9ED-AD29F095CE5A}"/>
                </a:ext>
              </a:extLst>
            </p:cNvPr>
            <p:cNvCxnSpPr>
              <a:cxnSpLocks/>
            </p:cNvCxnSpPr>
            <p:nvPr/>
          </p:nvCxnSpPr>
          <p:spPr>
            <a:xfrm>
              <a:off x="6855092" y="1651348"/>
              <a:ext cx="462588" cy="104898"/>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6D437362-CC39-65DD-53FC-E66BE6D11DC0}"/>
                </a:ext>
              </a:extLst>
            </p:cNvPr>
            <p:cNvCxnSpPr>
              <a:cxnSpLocks/>
            </p:cNvCxnSpPr>
            <p:nvPr/>
          </p:nvCxnSpPr>
          <p:spPr>
            <a:xfrm flipV="1">
              <a:off x="6866375" y="1664531"/>
              <a:ext cx="0" cy="27900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C5FCF09D-D50A-CF04-441E-F13D5BDC32D9}"/>
                </a:ext>
              </a:extLst>
            </p:cNvPr>
            <p:cNvCxnSpPr>
              <a:cxnSpLocks/>
            </p:cNvCxnSpPr>
            <p:nvPr/>
          </p:nvCxnSpPr>
          <p:spPr>
            <a:xfrm flipH="1" flipV="1">
              <a:off x="6865487" y="832717"/>
              <a:ext cx="888" cy="36867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267" name="Shape 330">
            <a:extLst>
              <a:ext uri="{FF2B5EF4-FFF2-40B4-BE49-F238E27FC236}">
                <a16:creationId xmlns:a16="http://schemas.microsoft.com/office/drawing/2014/main" id="{B0C479BD-29E6-C56C-D690-367646787815}"/>
              </a:ext>
            </a:extLst>
          </p:cNvPr>
          <p:cNvSpPr txBox="1"/>
          <p:nvPr/>
        </p:nvSpPr>
        <p:spPr>
          <a:xfrm>
            <a:off x="3539793" y="421234"/>
            <a:ext cx="2774035" cy="499400"/>
          </a:xfrm>
          <a:prstGeom prst="rect">
            <a:avLst/>
          </a:prstGeom>
          <a:noFill/>
          <a:ln>
            <a:noFill/>
          </a:ln>
        </p:spPr>
        <p:txBody>
          <a:bodyPr spcFirstLastPara="1" wrap="square" lIns="68575" tIns="34275" rIns="68575" bIns="34275" anchor="t" anchorCtr="0">
            <a:noAutofit/>
          </a:bodyPr>
          <a:lstStyle/>
          <a:p>
            <a:pPr marL="0" marR="0" lvl="0" indent="0" algn="l" rtl="0">
              <a:lnSpc>
                <a:spcPct val="130000"/>
              </a:lnSpc>
              <a:buNone/>
            </a:pPr>
            <a:r>
              <a:rPr lang="en-US" sz="1400" dirty="0">
                <a:solidFill>
                  <a:schemeClr val="dk1"/>
                </a:solidFill>
                <a:latin typeface="Century Gothic" panose="020B0502020202020204" pitchFamily="34" charset="0"/>
                <a:ea typeface="Calibri"/>
                <a:cs typeface="Calibri"/>
                <a:sym typeface="Calibri"/>
              </a:rPr>
              <a:t>Length ~ Infinity</a:t>
            </a:r>
          </a:p>
          <a:p>
            <a:pPr marL="0" marR="0" lvl="0" indent="0" algn="l" rtl="0">
              <a:lnSpc>
                <a:spcPct val="130000"/>
              </a:lnSpc>
              <a:buNone/>
            </a:pPr>
            <a:r>
              <a:rPr lang="en-US" dirty="0">
                <a:solidFill>
                  <a:schemeClr val="dk1"/>
                </a:solidFill>
                <a:latin typeface="Century Gothic" panose="020B0502020202020204" pitchFamily="34" charset="0"/>
                <a:ea typeface="Calibri"/>
                <a:cs typeface="Calibri"/>
                <a:sym typeface="Calibri"/>
              </a:rPr>
              <a:t>Width ~ 0</a:t>
            </a:r>
          </a:p>
          <a:p>
            <a:pPr lvl="1"/>
            <a:endParaRPr lang="en-US" dirty="0">
              <a:solidFill>
                <a:schemeClr val="dk1"/>
              </a:solidFill>
              <a:latin typeface="Century Gothic" panose="020B0502020202020204" pitchFamily="34" charset="0"/>
              <a:ea typeface="Calibri"/>
              <a:cs typeface="Calibri"/>
              <a:sym typeface="Calibri"/>
            </a:endParaRPr>
          </a:p>
          <a:p>
            <a:pPr marL="285750" lvl="5" indent="-285750">
              <a:buFont typeface="Arial" panose="020B0604020202020204" pitchFamily="34" charset="0"/>
              <a:buChar char="•"/>
            </a:pPr>
            <a:endParaRPr lang="en-US" dirty="0">
              <a:solidFill>
                <a:schemeClr val="dk1"/>
              </a:solidFill>
              <a:latin typeface="Century Gothic" panose="020B0502020202020204" pitchFamily="34" charset="0"/>
              <a:ea typeface="Calibri"/>
              <a:cs typeface="Calibri"/>
              <a:sym typeface="Calibri"/>
            </a:endParaRPr>
          </a:p>
          <a:p>
            <a:pPr marL="0" marR="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grpSp>
        <p:nvGrpSpPr>
          <p:cNvPr id="9281" name="Group 9280">
            <a:extLst>
              <a:ext uri="{FF2B5EF4-FFF2-40B4-BE49-F238E27FC236}">
                <a16:creationId xmlns:a16="http://schemas.microsoft.com/office/drawing/2014/main" id="{22205DBD-F9C3-DE99-4A12-DC0EE8385BFF}"/>
              </a:ext>
            </a:extLst>
          </p:cNvPr>
          <p:cNvGrpSpPr>
            <a:grpSpLocks/>
          </p:cNvGrpSpPr>
          <p:nvPr/>
        </p:nvGrpSpPr>
        <p:grpSpPr>
          <a:xfrm>
            <a:off x="3934659" y="999452"/>
            <a:ext cx="472854" cy="865974"/>
            <a:chOff x="5578351" y="549404"/>
            <a:chExt cx="544250" cy="742351"/>
          </a:xfrm>
        </p:grpSpPr>
        <p:cxnSp>
          <p:nvCxnSpPr>
            <p:cNvPr id="9272" name="Connector: Elbow 9271">
              <a:extLst>
                <a:ext uri="{FF2B5EF4-FFF2-40B4-BE49-F238E27FC236}">
                  <a16:creationId xmlns:a16="http://schemas.microsoft.com/office/drawing/2014/main" id="{7156A61D-2DD1-81E9-F9D5-E58C57CDB5B6}"/>
                </a:ext>
              </a:extLst>
            </p:cNvPr>
            <p:cNvCxnSpPr>
              <a:cxnSpLocks/>
            </p:cNvCxnSpPr>
            <p:nvPr/>
          </p:nvCxnSpPr>
          <p:spPr>
            <a:xfrm rot="7680000">
              <a:off x="5473802" y="802055"/>
              <a:ext cx="589951" cy="84649"/>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78" name="Connector: Elbow 9277">
              <a:extLst>
                <a:ext uri="{FF2B5EF4-FFF2-40B4-BE49-F238E27FC236}">
                  <a16:creationId xmlns:a16="http://schemas.microsoft.com/office/drawing/2014/main" id="{2564C767-88A9-74AB-0771-59CC044EB9D8}"/>
                </a:ext>
              </a:extLst>
            </p:cNvPr>
            <p:cNvCxnSpPr>
              <a:cxnSpLocks/>
            </p:cNvCxnSpPr>
            <p:nvPr/>
          </p:nvCxnSpPr>
          <p:spPr>
            <a:xfrm rot="7680000">
              <a:off x="5626202" y="954455"/>
              <a:ext cx="589951" cy="84650"/>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279" name="Rectangle 9278">
              <a:extLst>
                <a:ext uri="{FF2B5EF4-FFF2-40B4-BE49-F238E27FC236}">
                  <a16:creationId xmlns:a16="http://schemas.microsoft.com/office/drawing/2014/main" id="{46A4B1B6-30AA-284E-A345-7E24DBD28E01}"/>
                </a:ext>
              </a:extLst>
            </p:cNvPr>
            <p:cNvSpPr/>
            <p:nvPr/>
          </p:nvSpPr>
          <p:spPr>
            <a:xfrm rot="2280000">
              <a:off x="5898676" y="640067"/>
              <a:ext cx="223925" cy="347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80" name="Rectangle 9279">
              <a:extLst>
                <a:ext uri="{FF2B5EF4-FFF2-40B4-BE49-F238E27FC236}">
                  <a16:creationId xmlns:a16="http://schemas.microsoft.com/office/drawing/2014/main" id="{E14FE2E0-CC15-9284-11A7-4E7FE8D7399C}"/>
                </a:ext>
              </a:extLst>
            </p:cNvPr>
            <p:cNvSpPr/>
            <p:nvPr/>
          </p:nvSpPr>
          <p:spPr>
            <a:xfrm rot="2280000">
              <a:off x="5578351" y="843360"/>
              <a:ext cx="224056" cy="347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hape 330">
            <a:extLst>
              <a:ext uri="{FF2B5EF4-FFF2-40B4-BE49-F238E27FC236}">
                <a16:creationId xmlns:a16="http://schemas.microsoft.com/office/drawing/2014/main" id="{C1FE0889-D467-A6AE-FB78-BA37501B68AB}"/>
              </a:ext>
            </a:extLst>
          </p:cNvPr>
          <p:cNvSpPr txBox="1"/>
          <p:nvPr/>
        </p:nvSpPr>
        <p:spPr>
          <a:xfrm>
            <a:off x="6432004" y="2226911"/>
            <a:ext cx="2774035" cy="499400"/>
          </a:xfrm>
          <a:prstGeom prst="rect">
            <a:avLst/>
          </a:prstGeom>
          <a:noFill/>
          <a:ln>
            <a:noFill/>
          </a:ln>
        </p:spPr>
        <p:txBody>
          <a:bodyPr spcFirstLastPara="1" wrap="square" lIns="68575" tIns="34275" rIns="68575" bIns="34275" anchor="t" anchorCtr="0">
            <a:noAutofit/>
          </a:bodyPr>
          <a:lstStyle/>
          <a:p>
            <a:pPr marL="0" marR="0" lvl="0" indent="0" algn="l" rtl="0">
              <a:lnSpc>
                <a:spcPct val="130000"/>
              </a:lnSpc>
              <a:buNone/>
            </a:pPr>
            <a:r>
              <a:rPr lang="en-US" sz="1400" dirty="0">
                <a:solidFill>
                  <a:schemeClr val="dk1"/>
                </a:solidFill>
                <a:latin typeface="Century Gothic" panose="020B0502020202020204" pitchFamily="34" charset="0"/>
                <a:ea typeface="Calibri"/>
                <a:cs typeface="Calibri"/>
                <a:sym typeface="Calibri"/>
              </a:rPr>
              <a:t>Hard Edge, </a:t>
            </a:r>
            <a:r>
              <a:rPr lang="en-US" sz="1400" dirty="0" err="1">
                <a:solidFill>
                  <a:schemeClr val="dk1"/>
                </a:solidFill>
                <a:latin typeface="Century Gothic" panose="020B0502020202020204" pitchFamily="34" charset="0"/>
                <a:ea typeface="Calibri"/>
                <a:cs typeface="Calibri"/>
                <a:sym typeface="Calibri"/>
              </a:rPr>
              <a:t>ie</a:t>
            </a:r>
            <a:r>
              <a:rPr lang="en-US" sz="1400" dirty="0">
                <a:solidFill>
                  <a:schemeClr val="dk1"/>
                </a:solidFill>
                <a:latin typeface="Century Gothic" panose="020B0502020202020204" pitchFamily="34" charset="0"/>
                <a:ea typeface="Calibri"/>
                <a:cs typeface="Calibri"/>
                <a:sym typeface="Calibri"/>
              </a:rPr>
              <a:t>, Single Slit</a:t>
            </a:r>
            <a:endParaRPr lang="en-US" dirty="0">
              <a:solidFill>
                <a:schemeClr val="dk1"/>
              </a:solidFill>
              <a:latin typeface="Century Gothic" panose="020B0502020202020204" pitchFamily="34" charset="0"/>
              <a:ea typeface="Calibri"/>
              <a:cs typeface="Calibri"/>
              <a:sym typeface="Calibri"/>
            </a:endParaRPr>
          </a:p>
          <a:p>
            <a:pPr marL="285750" lvl="5" indent="-285750">
              <a:buFont typeface="Arial" panose="020B0604020202020204" pitchFamily="34" charset="0"/>
              <a:buChar char="•"/>
            </a:pPr>
            <a:endParaRPr lang="en-US" dirty="0">
              <a:solidFill>
                <a:schemeClr val="dk1"/>
              </a:solidFill>
              <a:latin typeface="Century Gothic" panose="020B0502020202020204" pitchFamily="34" charset="0"/>
              <a:ea typeface="Calibri"/>
              <a:cs typeface="Calibri"/>
              <a:sym typeface="Calibri"/>
            </a:endParaRPr>
          </a:p>
          <a:p>
            <a:pPr marL="0" marR="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cxnSp>
        <p:nvCxnSpPr>
          <p:cNvPr id="5" name="Straight Arrow Connector 4">
            <a:extLst>
              <a:ext uri="{FF2B5EF4-FFF2-40B4-BE49-F238E27FC236}">
                <a16:creationId xmlns:a16="http://schemas.microsoft.com/office/drawing/2014/main" id="{F3FB25CD-887B-BE95-A6F2-67129F454CC5}"/>
              </a:ext>
            </a:extLst>
          </p:cNvPr>
          <p:cNvCxnSpPr>
            <a:cxnSpLocks/>
          </p:cNvCxnSpPr>
          <p:nvPr/>
        </p:nvCxnSpPr>
        <p:spPr>
          <a:xfrm flipV="1">
            <a:off x="8098971" y="1620613"/>
            <a:ext cx="106108" cy="6062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0B6C0CB-69D3-154D-9638-140A903D459F}"/>
              </a:ext>
            </a:extLst>
          </p:cNvPr>
          <p:cNvCxnSpPr>
            <a:cxnSpLocks/>
          </p:cNvCxnSpPr>
          <p:nvPr/>
        </p:nvCxnSpPr>
        <p:spPr>
          <a:xfrm flipH="1">
            <a:off x="7011493" y="2566762"/>
            <a:ext cx="998158" cy="6648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Shape 330">
            <a:extLst>
              <a:ext uri="{FF2B5EF4-FFF2-40B4-BE49-F238E27FC236}">
                <a16:creationId xmlns:a16="http://schemas.microsoft.com/office/drawing/2014/main" id="{2ED83BE4-058B-CBFF-A6B5-03265BA1B917}"/>
              </a:ext>
            </a:extLst>
          </p:cNvPr>
          <p:cNvSpPr txBox="1"/>
          <p:nvPr/>
        </p:nvSpPr>
        <p:spPr>
          <a:xfrm>
            <a:off x="2816941" y="2258569"/>
            <a:ext cx="3809999" cy="499400"/>
          </a:xfrm>
          <a:prstGeom prst="rect">
            <a:avLst/>
          </a:prstGeom>
          <a:noFill/>
          <a:ln>
            <a:noFill/>
          </a:ln>
        </p:spPr>
        <p:txBody>
          <a:bodyPr spcFirstLastPara="1" wrap="square" lIns="68575" tIns="34275" rIns="68575" bIns="34275" anchor="t" anchorCtr="0">
            <a:noAutofit/>
          </a:bodyPr>
          <a:lstStyle/>
          <a:p>
            <a:pPr marL="0" marR="0" lvl="0" indent="0" algn="l" rtl="0">
              <a:lnSpc>
                <a:spcPct val="130000"/>
              </a:lnSpc>
              <a:buNone/>
            </a:pPr>
            <a:r>
              <a:rPr lang="en-US" sz="1400" dirty="0">
                <a:solidFill>
                  <a:schemeClr val="dk1"/>
                </a:solidFill>
                <a:latin typeface="Century Gothic" panose="020B0502020202020204" pitchFamily="34" charset="0"/>
                <a:ea typeface="Calibri"/>
                <a:cs typeface="Calibri"/>
                <a:sym typeface="Calibri"/>
              </a:rPr>
              <a:t>Special “1-D” Gain material, No propagation in up/down or in/out axis</a:t>
            </a:r>
            <a:endParaRPr lang="en-US" dirty="0">
              <a:solidFill>
                <a:schemeClr val="dk1"/>
              </a:solidFill>
              <a:latin typeface="Century Gothic" panose="020B0502020202020204" pitchFamily="34" charset="0"/>
              <a:ea typeface="Calibri"/>
              <a:cs typeface="Calibri"/>
              <a:sym typeface="Calibri"/>
            </a:endParaRPr>
          </a:p>
          <a:p>
            <a:pPr lvl="1"/>
            <a:endParaRPr lang="en-US" dirty="0">
              <a:solidFill>
                <a:schemeClr val="dk1"/>
              </a:solidFill>
              <a:latin typeface="Century Gothic" panose="020B0502020202020204" pitchFamily="34" charset="0"/>
              <a:ea typeface="Calibri"/>
              <a:cs typeface="Calibri"/>
              <a:sym typeface="Calibri"/>
            </a:endParaRPr>
          </a:p>
          <a:p>
            <a:pPr marL="285750" lvl="5" indent="-285750">
              <a:buFont typeface="Arial" panose="020B0604020202020204" pitchFamily="34" charset="0"/>
              <a:buChar char="•"/>
            </a:pPr>
            <a:endParaRPr lang="en-US" dirty="0">
              <a:solidFill>
                <a:schemeClr val="dk1"/>
              </a:solidFill>
              <a:latin typeface="Century Gothic" panose="020B0502020202020204" pitchFamily="34" charset="0"/>
              <a:ea typeface="Calibri"/>
              <a:cs typeface="Calibri"/>
              <a:sym typeface="Calibri"/>
            </a:endParaRPr>
          </a:p>
          <a:p>
            <a:pPr marL="0" marR="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6265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txBox="1"/>
          <p:nvPr/>
        </p:nvSpPr>
        <p:spPr>
          <a:xfrm>
            <a:off x="244294" y="175442"/>
            <a:ext cx="3588057" cy="499400"/>
          </a:xfrm>
          <a:prstGeom prst="rect">
            <a:avLst/>
          </a:prstGeom>
          <a:noFill/>
          <a:ln>
            <a:noFill/>
          </a:ln>
        </p:spPr>
        <p:txBody>
          <a:bodyPr spcFirstLastPara="1" wrap="square" lIns="68575" tIns="34275" rIns="68575" bIns="34275" anchor="t" anchorCtr="0">
            <a:noAutofit/>
          </a:bodyPr>
          <a:lstStyle/>
          <a:p>
            <a:pPr marL="0" marR="0" lvl="0" indent="0" algn="l" rtl="0">
              <a:lnSpc>
                <a:spcPct val="130000"/>
              </a:lnSpc>
              <a:spcBef>
                <a:spcPts val="300"/>
              </a:spcBef>
              <a:spcAft>
                <a:spcPts val="300"/>
              </a:spcAft>
              <a:buNone/>
            </a:pPr>
            <a:r>
              <a:rPr lang="en-US" sz="1400" b="1" dirty="0">
                <a:solidFill>
                  <a:schemeClr val="dk1"/>
                </a:solidFill>
                <a:latin typeface="Century Gothic" panose="020B0502020202020204" pitchFamily="34" charset="0"/>
                <a:ea typeface="Calibri"/>
                <a:cs typeface="Calibri"/>
                <a:sym typeface="Calibri"/>
              </a:rPr>
              <a:t>Diffraction-Limited Beam Quality</a:t>
            </a:r>
            <a:endParaRPr lang="en-US" b="1" dirty="0">
              <a:solidFill>
                <a:schemeClr val="dk1"/>
              </a:solidFill>
              <a:latin typeface="Century Gothic" panose="020B0502020202020204" pitchFamily="34" charset="0"/>
              <a:ea typeface="Calibri"/>
              <a:cs typeface="Calibri"/>
              <a:sym typeface="Calibri"/>
            </a:endParaRPr>
          </a:p>
          <a:p>
            <a:pPr lvl="1"/>
            <a:endParaRPr lang="en-US" dirty="0">
              <a:solidFill>
                <a:schemeClr val="dk1"/>
              </a:solidFill>
              <a:latin typeface="Century Gothic" panose="020B0502020202020204" pitchFamily="34" charset="0"/>
              <a:ea typeface="Calibri"/>
              <a:cs typeface="Calibri"/>
              <a:sym typeface="Calibri"/>
            </a:endParaRPr>
          </a:p>
          <a:p>
            <a:pPr marL="285750" lvl="5" indent="-285750">
              <a:buFont typeface="Arial" panose="020B0604020202020204" pitchFamily="34" charset="0"/>
              <a:buChar char="•"/>
            </a:pPr>
            <a:endParaRPr lang="en-US" dirty="0">
              <a:solidFill>
                <a:schemeClr val="dk1"/>
              </a:solidFill>
              <a:latin typeface="Century Gothic" panose="020B0502020202020204" pitchFamily="34" charset="0"/>
              <a:ea typeface="Calibri"/>
              <a:cs typeface="Calibri"/>
              <a:sym typeface="Calibri"/>
            </a:endParaRPr>
          </a:p>
          <a:p>
            <a:pPr marL="0" marR="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pic>
        <p:nvPicPr>
          <p:cNvPr id="9228" name="Picture 9227">
            <a:extLst>
              <a:ext uri="{FF2B5EF4-FFF2-40B4-BE49-F238E27FC236}">
                <a16:creationId xmlns:a16="http://schemas.microsoft.com/office/drawing/2014/main" id="{2246D734-3549-0CDC-3414-06B2CA6E694F}"/>
              </a:ext>
            </a:extLst>
          </p:cNvPr>
          <p:cNvPicPr>
            <a:picLocks noChangeAspect="1"/>
          </p:cNvPicPr>
          <p:nvPr/>
        </p:nvPicPr>
        <p:blipFill>
          <a:blip r:embed="rId3"/>
          <a:stretch>
            <a:fillRect/>
          </a:stretch>
        </p:blipFill>
        <p:spPr>
          <a:xfrm>
            <a:off x="5734739" y="272468"/>
            <a:ext cx="2259807" cy="2244538"/>
          </a:xfrm>
          <a:prstGeom prst="rect">
            <a:avLst/>
          </a:prstGeom>
        </p:spPr>
      </p:pic>
      <p:sp>
        <p:nvSpPr>
          <p:cNvPr id="9230" name="Shape 330">
            <a:extLst>
              <a:ext uri="{FF2B5EF4-FFF2-40B4-BE49-F238E27FC236}">
                <a16:creationId xmlns:a16="http://schemas.microsoft.com/office/drawing/2014/main" id="{D7DD19F4-BDCF-AF1D-C547-6C30E33C07C2}"/>
              </a:ext>
            </a:extLst>
          </p:cNvPr>
          <p:cNvSpPr txBox="1"/>
          <p:nvPr/>
        </p:nvSpPr>
        <p:spPr>
          <a:xfrm>
            <a:off x="422373" y="3580465"/>
            <a:ext cx="5439095" cy="488113"/>
          </a:xfrm>
          <a:prstGeom prst="rect">
            <a:avLst/>
          </a:prstGeom>
          <a:noFill/>
          <a:ln>
            <a:noFill/>
          </a:ln>
        </p:spPr>
        <p:txBody>
          <a:bodyPr spcFirstLastPara="1" wrap="square" lIns="68575" tIns="34275" rIns="68575" bIns="34275" anchor="t" anchorCtr="0">
            <a:noAutofit/>
          </a:bodyPr>
          <a:lstStyle/>
          <a:p>
            <a:pPr marR="0" lvl="0" algn="l" rtl="0">
              <a:lnSpc>
                <a:spcPct val="130000"/>
              </a:lnSpc>
              <a:spcBef>
                <a:spcPts val="300"/>
              </a:spcBef>
              <a:spcAft>
                <a:spcPts val="300"/>
              </a:spcAft>
            </a:pPr>
            <a:r>
              <a:rPr lang="en-US" sz="1400" dirty="0">
                <a:solidFill>
                  <a:schemeClr val="dk1"/>
                </a:solidFill>
                <a:latin typeface="Century Gothic" panose="020B0502020202020204" pitchFamily="34" charset="0"/>
                <a:ea typeface="Calibri"/>
                <a:cs typeface="Calibri"/>
                <a:sym typeface="Calibri"/>
              </a:rPr>
              <a:t>“Diffraction-Limited” Performance </a:t>
            </a:r>
          </a:p>
          <a:p>
            <a:pPr marL="285750" marR="0" lvl="0" indent="-285750" algn="l" rtl="0">
              <a:lnSpc>
                <a:spcPct val="130000"/>
              </a:lnSpc>
              <a:spcBef>
                <a:spcPts val="300"/>
              </a:spcBef>
              <a:spcAft>
                <a:spcPts val="300"/>
              </a:spcAft>
              <a:buFont typeface="Arial" panose="020B0604020202020204" pitchFamily="34" charset="0"/>
              <a:buChar char="•"/>
            </a:pPr>
            <a:r>
              <a:rPr lang="en-US" sz="1400" dirty="0">
                <a:solidFill>
                  <a:schemeClr val="dk1"/>
                </a:solidFill>
                <a:latin typeface="Century Gothic" panose="020B0502020202020204" pitchFamily="34" charset="0"/>
                <a:ea typeface="Calibri"/>
                <a:cs typeface="Calibri"/>
                <a:sym typeface="Calibri"/>
              </a:rPr>
              <a:t>Readily obtained within 10% </a:t>
            </a:r>
          </a:p>
          <a:p>
            <a:pPr marL="285750" marR="0" lvl="0" indent="-285750" algn="l" rtl="0">
              <a:lnSpc>
                <a:spcPct val="130000"/>
              </a:lnSpc>
              <a:spcBef>
                <a:spcPts val="300"/>
              </a:spcBef>
              <a:spcAft>
                <a:spcPts val="300"/>
              </a:spcAft>
              <a:buFont typeface="Arial" panose="020B0604020202020204" pitchFamily="34" charset="0"/>
              <a:buChar char="•"/>
            </a:pPr>
            <a:r>
              <a:rPr lang="en-US" dirty="0">
                <a:solidFill>
                  <a:schemeClr val="dk1"/>
                </a:solidFill>
                <a:latin typeface="Century Gothic" panose="020B0502020202020204" pitchFamily="34" charset="0"/>
                <a:ea typeface="Calibri"/>
                <a:cs typeface="Calibri"/>
                <a:sym typeface="Calibri"/>
              </a:rPr>
              <a:t>Obtained within 3% with high quality optics</a:t>
            </a:r>
          </a:p>
          <a:p>
            <a:pPr lvl="1"/>
            <a:endParaRPr lang="en-US" dirty="0">
              <a:solidFill>
                <a:schemeClr val="dk1"/>
              </a:solidFill>
              <a:latin typeface="Century Gothic" panose="020B0502020202020204" pitchFamily="34" charset="0"/>
              <a:ea typeface="Calibri"/>
              <a:cs typeface="Calibri"/>
              <a:sym typeface="Calibri"/>
            </a:endParaRPr>
          </a:p>
          <a:p>
            <a:pPr marL="285750" lvl="5" indent="-285750">
              <a:buFont typeface="Arial" panose="020B0604020202020204" pitchFamily="34" charset="0"/>
              <a:buChar char="•"/>
            </a:pPr>
            <a:endParaRPr lang="en-US" dirty="0">
              <a:solidFill>
                <a:schemeClr val="dk1"/>
              </a:solidFill>
              <a:latin typeface="Century Gothic" panose="020B0502020202020204" pitchFamily="34" charset="0"/>
              <a:ea typeface="Calibri"/>
              <a:cs typeface="Calibri"/>
              <a:sym typeface="Calibri"/>
            </a:endParaRPr>
          </a:p>
          <a:p>
            <a:pPr marL="0" marR="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pic>
        <p:nvPicPr>
          <p:cNvPr id="15362" name="Picture 2" descr="Single-Slit Diffraction: Derivation, Formula, and Pattern">
            <a:extLst>
              <a:ext uri="{FF2B5EF4-FFF2-40B4-BE49-F238E27FC236}">
                <a16:creationId xmlns:a16="http://schemas.microsoft.com/office/drawing/2014/main" id="{19735F1D-5D8C-AEAF-9BA6-8008011ED4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7967" y="756441"/>
            <a:ext cx="3244033" cy="2487092"/>
          </a:xfrm>
          <a:prstGeom prst="rect">
            <a:avLst/>
          </a:prstGeom>
          <a:noFill/>
          <a:extLst>
            <a:ext uri="{909E8E84-426E-40DD-AFC4-6F175D3DCCD1}">
              <a14:hiddenFill xmlns:a14="http://schemas.microsoft.com/office/drawing/2010/main">
                <a:solidFill>
                  <a:srgbClr val="FFFFFF"/>
                </a:solidFill>
              </a14:hiddenFill>
            </a:ext>
          </a:extLst>
        </p:spPr>
      </p:pic>
      <p:sp>
        <p:nvSpPr>
          <p:cNvPr id="9232" name="Freeform 92">
            <a:extLst>
              <a:ext uri="{FF2B5EF4-FFF2-40B4-BE49-F238E27FC236}">
                <a16:creationId xmlns:a16="http://schemas.microsoft.com/office/drawing/2014/main" id="{94EB100D-EF0F-3D87-127A-8A993FD45995}"/>
              </a:ext>
            </a:extLst>
          </p:cNvPr>
          <p:cNvSpPr/>
          <p:nvPr/>
        </p:nvSpPr>
        <p:spPr>
          <a:xfrm rot="5400000">
            <a:off x="1599154" y="1901658"/>
            <a:ext cx="1263294" cy="365771"/>
          </a:xfrm>
          <a:custGeom>
            <a:avLst/>
            <a:gdLst>
              <a:gd name="connsiteX0" fmla="*/ 0 w 889635"/>
              <a:gd name="connsiteY0" fmla="*/ 368656 h 376386"/>
              <a:gd name="connsiteX1" fmla="*/ 57150 w 889635"/>
              <a:gd name="connsiteY1" fmla="*/ 368656 h 376386"/>
              <a:gd name="connsiteX2" fmla="*/ 104775 w 889635"/>
              <a:gd name="connsiteY2" fmla="*/ 362941 h 376386"/>
              <a:gd name="connsiteX3" fmla="*/ 144780 w 889635"/>
              <a:gd name="connsiteY3" fmla="*/ 351511 h 376386"/>
              <a:gd name="connsiteX4" fmla="*/ 194310 w 889635"/>
              <a:gd name="connsiteY4" fmla="*/ 321031 h 376386"/>
              <a:gd name="connsiteX5" fmla="*/ 240030 w 889635"/>
              <a:gd name="connsiteY5" fmla="*/ 273406 h 376386"/>
              <a:gd name="connsiteX6" fmla="*/ 358140 w 889635"/>
              <a:gd name="connsiteY6" fmla="*/ 82906 h 376386"/>
              <a:gd name="connsiteX7" fmla="*/ 384810 w 889635"/>
              <a:gd name="connsiteY7" fmla="*/ 39091 h 376386"/>
              <a:gd name="connsiteX8" fmla="*/ 417195 w 889635"/>
              <a:gd name="connsiteY8" fmla="*/ 14326 h 376386"/>
              <a:gd name="connsiteX9" fmla="*/ 428625 w 889635"/>
              <a:gd name="connsiteY9" fmla="*/ 991 h 376386"/>
              <a:gd name="connsiteX10" fmla="*/ 461010 w 889635"/>
              <a:gd name="connsiteY10" fmla="*/ 2896 h 376386"/>
              <a:gd name="connsiteX11" fmla="*/ 487680 w 889635"/>
              <a:gd name="connsiteY11" fmla="*/ 18136 h 376386"/>
              <a:gd name="connsiteX12" fmla="*/ 516255 w 889635"/>
              <a:gd name="connsiteY12" fmla="*/ 42901 h 376386"/>
              <a:gd name="connsiteX13" fmla="*/ 641985 w 889635"/>
              <a:gd name="connsiteY13" fmla="*/ 252451 h 376386"/>
              <a:gd name="connsiteX14" fmla="*/ 680085 w 889635"/>
              <a:gd name="connsiteY14" fmla="*/ 294361 h 376386"/>
              <a:gd name="connsiteX15" fmla="*/ 714375 w 889635"/>
              <a:gd name="connsiteY15" fmla="*/ 330556 h 376386"/>
              <a:gd name="connsiteX16" fmla="*/ 762000 w 889635"/>
              <a:gd name="connsiteY16" fmla="*/ 353416 h 376386"/>
              <a:gd name="connsiteX17" fmla="*/ 807720 w 889635"/>
              <a:gd name="connsiteY17" fmla="*/ 368656 h 376386"/>
              <a:gd name="connsiteX18" fmla="*/ 864870 w 889635"/>
              <a:gd name="connsiteY18" fmla="*/ 376276 h 376386"/>
              <a:gd name="connsiteX19" fmla="*/ 889635 w 889635"/>
              <a:gd name="connsiteY19" fmla="*/ 372466 h 37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9635" h="376386">
                <a:moveTo>
                  <a:pt x="0" y="368656"/>
                </a:moveTo>
                <a:cubicBezTo>
                  <a:pt x="19844" y="369132"/>
                  <a:pt x="39688" y="369609"/>
                  <a:pt x="57150" y="368656"/>
                </a:cubicBezTo>
                <a:cubicBezTo>
                  <a:pt x="74613" y="367703"/>
                  <a:pt x="90170" y="365798"/>
                  <a:pt x="104775" y="362941"/>
                </a:cubicBezTo>
                <a:cubicBezTo>
                  <a:pt x="119380" y="360084"/>
                  <a:pt x="129858" y="358496"/>
                  <a:pt x="144780" y="351511"/>
                </a:cubicBezTo>
                <a:cubicBezTo>
                  <a:pt x="159703" y="344526"/>
                  <a:pt x="178435" y="334048"/>
                  <a:pt x="194310" y="321031"/>
                </a:cubicBezTo>
                <a:cubicBezTo>
                  <a:pt x="210185" y="308013"/>
                  <a:pt x="212725" y="313093"/>
                  <a:pt x="240030" y="273406"/>
                </a:cubicBezTo>
                <a:cubicBezTo>
                  <a:pt x="267335" y="233719"/>
                  <a:pt x="334010" y="121958"/>
                  <a:pt x="358140" y="82906"/>
                </a:cubicBezTo>
                <a:cubicBezTo>
                  <a:pt x="382270" y="43854"/>
                  <a:pt x="374968" y="50521"/>
                  <a:pt x="384810" y="39091"/>
                </a:cubicBezTo>
                <a:cubicBezTo>
                  <a:pt x="394652" y="27661"/>
                  <a:pt x="409893" y="20676"/>
                  <a:pt x="417195" y="14326"/>
                </a:cubicBezTo>
                <a:cubicBezTo>
                  <a:pt x="424497" y="7976"/>
                  <a:pt x="421322" y="2896"/>
                  <a:pt x="428625" y="991"/>
                </a:cubicBezTo>
                <a:cubicBezTo>
                  <a:pt x="435928" y="-914"/>
                  <a:pt x="451168" y="38"/>
                  <a:pt x="461010" y="2896"/>
                </a:cubicBezTo>
                <a:cubicBezTo>
                  <a:pt x="470853" y="5753"/>
                  <a:pt x="478472" y="11468"/>
                  <a:pt x="487680" y="18136"/>
                </a:cubicBezTo>
                <a:cubicBezTo>
                  <a:pt x="496888" y="24804"/>
                  <a:pt x="490538" y="3849"/>
                  <a:pt x="516255" y="42901"/>
                </a:cubicBezTo>
                <a:cubicBezTo>
                  <a:pt x="541972" y="81953"/>
                  <a:pt x="614680" y="210541"/>
                  <a:pt x="641985" y="252451"/>
                </a:cubicBezTo>
                <a:cubicBezTo>
                  <a:pt x="669290" y="294361"/>
                  <a:pt x="668020" y="281344"/>
                  <a:pt x="680085" y="294361"/>
                </a:cubicBezTo>
                <a:cubicBezTo>
                  <a:pt x="692150" y="307378"/>
                  <a:pt x="700723" y="320714"/>
                  <a:pt x="714375" y="330556"/>
                </a:cubicBezTo>
                <a:cubicBezTo>
                  <a:pt x="728027" y="340398"/>
                  <a:pt x="746443" y="347066"/>
                  <a:pt x="762000" y="353416"/>
                </a:cubicBezTo>
                <a:cubicBezTo>
                  <a:pt x="777557" y="359766"/>
                  <a:pt x="790575" y="364846"/>
                  <a:pt x="807720" y="368656"/>
                </a:cubicBezTo>
                <a:cubicBezTo>
                  <a:pt x="824865" y="372466"/>
                  <a:pt x="851218" y="375641"/>
                  <a:pt x="864870" y="376276"/>
                </a:cubicBezTo>
                <a:cubicBezTo>
                  <a:pt x="878522" y="376911"/>
                  <a:pt x="884078" y="374688"/>
                  <a:pt x="889635" y="372466"/>
                </a:cubicBezTo>
              </a:path>
            </a:pathLst>
          </a:custGeom>
          <a:noFill/>
          <a:ln>
            <a:solidFill>
              <a:srgbClr val="FF0000"/>
            </a:solidFill>
            <a:headEnd type="triangl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242" name="Group 9241">
            <a:extLst>
              <a:ext uri="{FF2B5EF4-FFF2-40B4-BE49-F238E27FC236}">
                <a16:creationId xmlns:a16="http://schemas.microsoft.com/office/drawing/2014/main" id="{E16713D7-EE2B-97A1-7918-574BB5D22053}"/>
              </a:ext>
            </a:extLst>
          </p:cNvPr>
          <p:cNvGrpSpPr/>
          <p:nvPr/>
        </p:nvGrpSpPr>
        <p:grpSpPr>
          <a:xfrm>
            <a:off x="5367168" y="358877"/>
            <a:ext cx="2287245" cy="1742067"/>
            <a:chOff x="5367168" y="358877"/>
            <a:chExt cx="2287245" cy="1742067"/>
          </a:xfrm>
        </p:grpSpPr>
        <p:sp>
          <p:nvSpPr>
            <p:cNvPr id="9233" name="Freeform 92">
              <a:extLst>
                <a:ext uri="{FF2B5EF4-FFF2-40B4-BE49-F238E27FC236}">
                  <a16:creationId xmlns:a16="http://schemas.microsoft.com/office/drawing/2014/main" id="{B45216E8-D5C8-0774-48BF-2CEAFE3CEC53}"/>
                </a:ext>
              </a:extLst>
            </p:cNvPr>
            <p:cNvSpPr/>
            <p:nvPr/>
          </p:nvSpPr>
          <p:spPr>
            <a:xfrm rot="5400000">
              <a:off x="4918407" y="1286411"/>
              <a:ext cx="1263294" cy="365771"/>
            </a:xfrm>
            <a:custGeom>
              <a:avLst/>
              <a:gdLst>
                <a:gd name="connsiteX0" fmla="*/ 0 w 889635"/>
                <a:gd name="connsiteY0" fmla="*/ 368656 h 376386"/>
                <a:gd name="connsiteX1" fmla="*/ 57150 w 889635"/>
                <a:gd name="connsiteY1" fmla="*/ 368656 h 376386"/>
                <a:gd name="connsiteX2" fmla="*/ 104775 w 889635"/>
                <a:gd name="connsiteY2" fmla="*/ 362941 h 376386"/>
                <a:gd name="connsiteX3" fmla="*/ 144780 w 889635"/>
                <a:gd name="connsiteY3" fmla="*/ 351511 h 376386"/>
                <a:gd name="connsiteX4" fmla="*/ 194310 w 889635"/>
                <a:gd name="connsiteY4" fmla="*/ 321031 h 376386"/>
                <a:gd name="connsiteX5" fmla="*/ 240030 w 889635"/>
                <a:gd name="connsiteY5" fmla="*/ 273406 h 376386"/>
                <a:gd name="connsiteX6" fmla="*/ 358140 w 889635"/>
                <a:gd name="connsiteY6" fmla="*/ 82906 h 376386"/>
                <a:gd name="connsiteX7" fmla="*/ 384810 w 889635"/>
                <a:gd name="connsiteY7" fmla="*/ 39091 h 376386"/>
                <a:gd name="connsiteX8" fmla="*/ 417195 w 889635"/>
                <a:gd name="connsiteY8" fmla="*/ 14326 h 376386"/>
                <a:gd name="connsiteX9" fmla="*/ 428625 w 889635"/>
                <a:gd name="connsiteY9" fmla="*/ 991 h 376386"/>
                <a:gd name="connsiteX10" fmla="*/ 461010 w 889635"/>
                <a:gd name="connsiteY10" fmla="*/ 2896 h 376386"/>
                <a:gd name="connsiteX11" fmla="*/ 487680 w 889635"/>
                <a:gd name="connsiteY11" fmla="*/ 18136 h 376386"/>
                <a:gd name="connsiteX12" fmla="*/ 516255 w 889635"/>
                <a:gd name="connsiteY12" fmla="*/ 42901 h 376386"/>
                <a:gd name="connsiteX13" fmla="*/ 641985 w 889635"/>
                <a:gd name="connsiteY13" fmla="*/ 252451 h 376386"/>
                <a:gd name="connsiteX14" fmla="*/ 680085 w 889635"/>
                <a:gd name="connsiteY14" fmla="*/ 294361 h 376386"/>
                <a:gd name="connsiteX15" fmla="*/ 714375 w 889635"/>
                <a:gd name="connsiteY15" fmla="*/ 330556 h 376386"/>
                <a:gd name="connsiteX16" fmla="*/ 762000 w 889635"/>
                <a:gd name="connsiteY16" fmla="*/ 353416 h 376386"/>
                <a:gd name="connsiteX17" fmla="*/ 807720 w 889635"/>
                <a:gd name="connsiteY17" fmla="*/ 368656 h 376386"/>
                <a:gd name="connsiteX18" fmla="*/ 864870 w 889635"/>
                <a:gd name="connsiteY18" fmla="*/ 376276 h 376386"/>
                <a:gd name="connsiteX19" fmla="*/ 889635 w 889635"/>
                <a:gd name="connsiteY19" fmla="*/ 372466 h 37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9635" h="376386">
                  <a:moveTo>
                    <a:pt x="0" y="368656"/>
                  </a:moveTo>
                  <a:cubicBezTo>
                    <a:pt x="19844" y="369132"/>
                    <a:pt x="39688" y="369609"/>
                    <a:pt x="57150" y="368656"/>
                  </a:cubicBezTo>
                  <a:cubicBezTo>
                    <a:pt x="74613" y="367703"/>
                    <a:pt x="90170" y="365798"/>
                    <a:pt x="104775" y="362941"/>
                  </a:cubicBezTo>
                  <a:cubicBezTo>
                    <a:pt x="119380" y="360084"/>
                    <a:pt x="129858" y="358496"/>
                    <a:pt x="144780" y="351511"/>
                  </a:cubicBezTo>
                  <a:cubicBezTo>
                    <a:pt x="159703" y="344526"/>
                    <a:pt x="178435" y="334048"/>
                    <a:pt x="194310" y="321031"/>
                  </a:cubicBezTo>
                  <a:cubicBezTo>
                    <a:pt x="210185" y="308013"/>
                    <a:pt x="212725" y="313093"/>
                    <a:pt x="240030" y="273406"/>
                  </a:cubicBezTo>
                  <a:cubicBezTo>
                    <a:pt x="267335" y="233719"/>
                    <a:pt x="334010" y="121958"/>
                    <a:pt x="358140" y="82906"/>
                  </a:cubicBezTo>
                  <a:cubicBezTo>
                    <a:pt x="382270" y="43854"/>
                    <a:pt x="374968" y="50521"/>
                    <a:pt x="384810" y="39091"/>
                  </a:cubicBezTo>
                  <a:cubicBezTo>
                    <a:pt x="394652" y="27661"/>
                    <a:pt x="409893" y="20676"/>
                    <a:pt x="417195" y="14326"/>
                  </a:cubicBezTo>
                  <a:cubicBezTo>
                    <a:pt x="424497" y="7976"/>
                    <a:pt x="421322" y="2896"/>
                    <a:pt x="428625" y="991"/>
                  </a:cubicBezTo>
                  <a:cubicBezTo>
                    <a:pt x="435928" y="-914"/>
                    <a:pt x="451168" y="38"/>
                    <a:pt x="461010" y="2896"/>
                  </a:cubicBezTo>
                  <a:cubicBezTo>
                    <a:pt x="470853" y="5753"/>
                    <a:pt x="478472" y="11468"/>
                    <a:pt x="487680" y="18136"/>
                  </a:cubicBezTo>
                  <a:cubicBezTo>
                    <a:pt x="496888" y="24804"/>
                    <a:pt x="490538" y="3849"/>
                    <a:pt x="516255" y="42901"/>
                  </a:cubicBezTo>
                  <a:cubicBezTo>
                    <a:pt x="541972" y="81953"/>
                    <a:pt x="614680" y="210541"/>
                    <a:pt x="641985" y="252451"/>
                  </a:cubicBezTo>
                  <a:cubicBezTo>
                    <a:pt x="669290" y="294361"/>
                    <a:pt x="668020" y="281344"/>
                    <a:pt x="680085" y="294361"/>
                  </a:cubicBezTo>
                  <a:cubicBezTo>
                    <a:pt x="692150" y="307378"/>
                    <a:pt x="700723" y="320714"/>
                    <a:pt x="714375" y="330556"/>
                  </a:cubicBezTo>
                  <a:cubicBezTo>
                    <a:pt x="728027" y="340398"/>
                    <a:pt x="746443" y="347066"/>
                    <a:pt x="762000" y="353416"/>
                  </a:cubicBezTo>
                  <a:cubicBezTo>
                    <a:pt x="777557" y="359766"/>
                    <a:pt x="790575" y="364846"/>
                    <a:pt x="807720" y="368656"/>
                  </a:cubicBezTo>
                  <a:cubicBezTo>
                    <a:pt x="824865" y="372466"/>
                    <a:pt x="851218" y="375641"/>
                    <a:pt x="864870" y="376276"/>
                  </a:cubicBezTo>
                  <a:cubicBezTo>
                    <a:pt x="878522" y="376911"/>
                    <a:pt x="884078" y="374688"/>
                    <a:pt x="889635" y="372466"/>
                  </a:cubicBezTo>
                </a:path>
              </a:pathLst>
            </a:custGeom>
            <a:noFill/>
            <a:ln>
              <a:solidFill>
                <a:srgbClr val="FF0000"/>
              </a:solidFill>
              <a:headEnd type="triangl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36" name="Rectangle 9235">
              <a:extLst>
                <a:ext uri="{FF2B5EF4-FFF2-40B4-BE49-F238E27FC236}">
                  <a16:creationId xmlns:a16="http://schemas.microsoft.com/office/drawing/2014/main" id="{75503C1E-9882-05ED-EE19-726E3C55AEDC}"/>
                </a:ext>
              </a:extLst>
            </p:cNvPr>
            <p:cNvSpPr/>
            <p:nvPr/>
          </p:nvSpPr>
          <p:spPr>
            <a:xfrm>
              <a:off x="6027174" y="358877"/>
              <a:ext cx="1627239" cy="231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41" name="Group 9240">
            <a:extLst>
              <a:ext uri="{FF2B5EF4-FFF2-40B4-BE49-F238E27FC236}">
                <a16:creationId xmlns:a16="http://schemas.microsoft.com/office/drawing/2014/main" id="{B1A6F7C7-63B1-F726-0169-90F1CA5531DB}"/>
              </a:ext>
            </a:extLst>
          </p:cNvPr>
          <p:cNvGrpSpPr/>
          <p:nvPr/>
        </p:nvGrpSpPr>
        <p:grpSpPr>
          <a:xfrm>
            <a:off x="5442801" y="2744714"/>
            <a:ext cx="2602259" cy="2185428"/>
            <a:chOff x="5447717" y="2744714"/>
            <a:chExt cx="2602259" cy="2185428"/>
          </a:xfrm>
        </p:grpSpPr>
        <p:grpSp>
          <p:nvGrpSpPr>
            <p:cNvPr id="9229" name="Group 9228">
              <a:extLst>
                <a:ext uri="{FF2B5EF4-FFF2-40B4-BE49-F238E27FC236}">
                  <a16:creationId xmlns:a16="http://schemas.microsoft.com/office/drawing/2014/main" id="{3E353D1D-9636-A8C5-0978-BFD952385146}"/>
                </a:ext>
              </a:extLst>
            </p:cNvPr>
            <p:cNvGrpSpPr/>
            <p:nvPr/>
          </p:nvGrpSpPr>
          <p:grpSpPr>
            <a:xfrm>
              <a:off x="5550054" y="2744714"/>
              <a:ext cx="2499922" cy="2185428"/>
              <a:chOff x="5012075" y="1948824"/>
              <a:chExt cx="3118974" cy="2800350"/>
            </a:xfrm>
          </p:grpSpPr>
          <p:pic>
            <p:nvPicPr>
              <p:cNvPr id="9270" name="Picture 9269">
                <a:extLst>
                  <a:ext uri="{FF2B5EF4-FFF2-40B4-BE49-F238E27FC236}">
                    <a16:creationId xmlns:a16="http://schemas.microsoft.com/office/drawing/2014/main" id="{3A13CF17-EAD3-9D8C-5340-F388883E0F90}"/>
                  </a:ext>
                </a:extLst>
              </p:cNvPr>
              <p:cNvPicPr>
                <a:picLocks noChangeAspect="1"/>
              </p:cNvPicPr>
              <p:nvPr/>
            </p:nvPicPr>
            <p:blipFill>
              <a:blip r:embed="rId3"/>
              <a:stretch>
                <a:fillRect/>
              </a:stretch>
            </p:blipFill>
            <p:spPr>
              <a:xfrm>
                <a:off x="5311649" y="1948824"/>
                <a:ext cx="2819400" cy="2800350"/>
              </a:xfrm>
              <a:prstGeom prst="rect">
                <a:avLst/>
              </a:prstGeom>
            </p:spPr>
          </p:pic>
          <p:grpSp>
            <p:nvGrpSpPr>
              <p:cNvPr id="9226" name="Group 9225">
                <a:extLst>
                  <a:ext uri="{FF2B5EF4-FFF2-40B4-BE49-F238E27FC236}">
                    <a16:creationId xmlns:a16="http://schemas.microsoft.com/office/drawing/2014/main" id="{234774F4-B3F9-4C9C-F8DB-23486F9FD050}"/>
                  </a:ext>
                </a:extLst>
              </p:cNvPr>
              <p:cNvGrpSpPr/>
              <p:nvPr/>
            </p:nvGrpSpPr>
            <p:grpSpPr>
              <a:xfrm>
                <a:off x="5012075" y="2663740"/>
                <a:ext cx="3118974" cy="1347431"/>
                <a:chOff x="627304" y="2712493"/>
                <a:chExt cx="3118974" cy="1347431"/>
              </a:xfrm>
            </p:grpSpPr>
            <p:grpSp>
              <p:nvGrpSpPr>
                <p:cNvPr id="15" name="Group 14">
                  <a:extLst>
                    <a:ext uri="{FF2B5EF4-FFF2-40B4-BE49-F238E27FC236}">
                      <a16:creationId xmlns:a16="http://schemas.microsoft.com/office/drawing/2014/main" id="{D9F7D94B-8E90-4F13-BD3E-27FD53DDE341}"/>
                    </a:ext>
                  </a:extLst>
                </p:cNvPr>
                <p:cNvGrpSpPr/>
                <p:nvPr/>
              </p:nvGrpSpPr>
              <p:grpSpPr>
                <a:xfrm>
                  <a:off x="627304" y="3101155"/>
                  <a:ext cx="3118974" cy="573207"/>
                  <a:chOff x="627304" y="3101155"/>
                  <a:chExt cx="1709274" cy="573207"/>
                </a:xfrm>
              </p:grpSpPr>
              <p:cxnSp>
                <p:nvCxnSpPr>
                  <p:cNvPr id="2" name="Straight Arrow Connector 1">
                    <a:extLst>
                      <a:ext uri="{FF2B5EF4-FFF2-40B4-BE49-F238E27FC236}">
                        <a16:creationId xmlns:a16="http://schemas.microsoft.com/office/drawing/2014/main" id="{F3B5FD2A-38A1-BAD5-FAD2-5846574EE0EC}"/>
                      </a:ext>
                    </a:extLst>
                  </p:cNvPr>
                  <p:cNvCxnSpPr>
                    <a:cxnSpLocks/>
                  </p:cNvCxnSpPr>
                  <p:nvPr/>
                </p:nvCxnSpPr>
                <p:spPr>
                  <a:xfrm>
                    <a:off x="627307" y="3101155"/>
                    <a:ext cx="1709271" cy="0"/>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A0D3A5B2-D534-197C-E139-0126C4E323EB}"/>
                      </a:ext>
                    </a:extLst>
                  </p:cNvPr>
                  <p:cNvCxnSpPr>
                    <a:cxnSpLocks/>
                  </p:cNvCxnSpPr>
                  <p:nvPr/>
                </p:nvCxnSpPr>
                <p:spPr>
                  <a:xfrm>
                    <a:off x="627306" y="3192140"/>
                    <a:ext cx="1709271" cy="0"/>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CFDF2232-9BF8-9780-C553-CADF9CD3FDEF}"/>
                      </a:ext>
                    </a:extLst>
                  </p:cNvPr>
                  <p:cNvCxnSpPr>
                    <a:cxnSpLocks/>
                  </p:cNvCxnSpPr>
                  <p:nvPr/>
                </p:nvCxnSpPr>
                <p:spPr>
                  <a:xfrm>
                    <a:off x="627305" y="3289949"/>
                    <a:ext cx="1709271" cy="0"/>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D770464-12D4-F318-9ACA-837CDB8C4A8D}"/>
                      </a:ext>
                    </a:extLst>
                  </p:cNvPr>
                  <p:cNvCxnSpPr>
                    <a:cxnSpLocks/>
                  </p:cNvCxnSpPr>
                  <p:nvPr/>
                </p:nvCxnSpPr>
                <p:spPr>
                  <a:xfrm>
                    <a:off x="627305" y="3387217"/>
                    <a:ext cx="1709271" cy="0"/>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F3FC9BF-6773-B58E-4E4A-65768FBDB4F3}"/>
                      </a:ext>
                    </a:extLst>
                  </p:cNvPr>
                  <p:cNvCxnSpPr>
                    <a:cxnSpLocks/>
                  </p:cNvCxnSpPr>
                  <p:nvPr/>
                </p:nvCxnSpPr>
                <p:spPr>
                  <a:xfrm>
                    <a:off x="627304" y="3478743"/>
                    <a:ext cx="1709271" cy="0"/>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05509A6-FE3B-BBBC-70C4-5A3C10AC6DD8}"/>
                      </a:ext>
                    </a:extLst>
                  </p:cNvPr>
                  <p:cNvCxnSpPr>
                    <a:cxnSpLocks/>
                  </p:cNvCxnSpPr>
                  <p:nvPr/>
                </p:nvCxnSpPr>
                <p:spPr>
                  <a:xfrm>
                    <a:off x="627304" y="3583376"/>
                    <a:ext cx="1709271" cy="0"/>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3880570-D91E-B003-F3DF-B819D2C4C799}"/>
                      </a:ext>
                    </a:extLst>
                  </p:cNvPr>
                  <p:cNvCxnSpPr>
                    <a:cxnSpLocks/>
                  </p:cNvCxnSpPr>
                  <p:nvPr/>
                </p:nvCxnSpPr>
                <p:spPr>
                  <a:xfrm>
                    <a:off x="627304" y="3674362"/>
                    <a:ext cx="1709271" cy="0"/>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2" name="Straight Arrow Connector 11">
                  <a:extLst>
                    <a:ext uri="{FF2B5EF4-FFF2-40B4-BE49-F238E27FC236}">
                      <a16:creationId xmlns:a16="http://schemas.microsoft.com/office/drawing/2014/main" id="{E1EBE8A5-6664-D856-641D-11C7DA19F323}"/>
                    </a:ext>
                  </a:extLst>
                </p:cNvPr>
                <p:cNvCxnSpPr>
                  <a:cxnSpLocks/>
                </p:cNvCxnSpPr>
                <p:nvPr/>
              </p:nvCxnSpPr>
              <p:spPr>
                <a:xfrm flipV="1">
                  <a:off x="2336578" y="2712493"/>
                  <a:ext cx="1409695" cy="377187"/>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43BEF20-F82D-A168-C332-6E4F1F0F0F09}"/>
                    </a:ext>
                  </a:extLst>
                </p:cNvPr>
                <p:cNvCxnSpPr>
                  <a:cxnSpLocks/>
                </p:cNvCxnSpPr>
                <p:nvPr/>
              </p:nvCxnSpPr>
              <p:spPr>
                <a:xfrm>
                  <a:off x="2336578" y="3667537"/>
                  <a:ext cx="1409695" cy="392387"/>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216" name="Straight Arrow Connector 9215">
                  <a:extLst>
                    <a:ext uri="{FF2B5EF4-FFF2-40B4-BE49-F238E27FC236}">
                      <a16:creationId xmlns:a16="http://schemas.microsoft.com/office/drawing/2014/main" id="{4FAB4D18-97CD-5C83-DE0E-72FBDF986CC1}"/>
                    </a:ext>
                  </a:extLst>
                </p:cNvPr>
                <p:cNvCxnSpPr>
                  <a:cxnSpLocks/>
                </p:cNvCxnSpPr>
                <p:nvPr/>
              </p:nvCxnSpPr>
              <p:spPr>
                <a:xfrm>
                  <a:off x="2303576" y="3676168"/>
                  <a:ext cx="1442697" cy="187033"/>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222" name="Straight Arrow Connector 9221">
                  <a:extLst>
                    <a:ext uri="{FF2B5EF4-FFF2-40B4-BE49-F238E27FC236}">
                      <a16:creationId xmlns:a16="http://schemas.microsoft.com/office/drawing/2014/main" id="{E7E5822F-2DC6-D530-4C38-7FF6DC54063A}"/>
                    </a:ext>
                  </a:extLst>
                </p:cNvPr>
                <p:cNvCxnSpPr>
                  <a:cxnSpLocks/>
                </p:cNvCxnSpPr>
                <p:nvPr/>
              </p:nvCxnSpPr>
              <p:spPr>
                <a:xfrm flipV="1">
                  <a:off x="2336578" y="2928412"/>
                  <a:ext cx="1409695" cy="165049"/>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9234" name="Freeform 92">
              <a:extLst>
                <a:ext uri="{FF2B5EF4-FFF2-40B4-BE49-F238E27FC236}">
                  <a16:creationId xmlns:a16="http://schemas.microsoft.com/office/drawing/2014/main" id="{3D2B1832-13D3-96B4-9202-FC4B2751034B}"/>
                </a:ext>
              </a:extLst>
            </p:cNvPr>
            <p:cNvSpPr/>
            <p:nvPr/>
          </p:nvSpPr>
          <p:spPr>
            <a:xfrm rot="5400000">
              <a:off x="4998956" y="3654542"/>
              <a:ext cx="1263294" cy="365771"/>
            </a:xfrm>
            <a:custGeom>
              <a:avLst/>
              <a:gdLst>
                <a:gd name="connsiteX0" fmla="*/ 0 w 889635"/>
                <a:gd name="connsiteY0" fmla="*/ 368656 h 376386"/>
                <a:gd name="connsiteX1" fmla="*/ 57150 w 889635"/>
                <a:gd name="connsiteY1" fmla="*/ 368656 h 376386"/>
                <a:gd name="connsiteX2" fmla="*/ 104775 w 889635"/>
                <a:gd name="connsiteY2" fmla="*/ 362941 h 376386"/>
                <a:gd name="connsiteX3" fmla="*/ 144780 w 889635"/>
                <a:gd name="connsiteY3" fmla="*/ 351511 h 376386"/>
                <a:gd name="connsiteX4" fmla="*/ 194310 w 889635"/>
                <a:gd name="connsiteY4" fmla="*/ 321031 h 376386"/>
                <a:gd name="connsiteX5" fmla="*/ 240030 w 889635"/>
                <a:gd name="connsiteY5" fmla="*/ 273406 h 376386"/>
                <a:gd name="connsiteX6" fmla="*/ 358140 w 889635"/>
                <a:gd name="connsiteY6" fmla="*/ 82906 h 376386"/>
                <a:gd name="connsiteX7" fmla="*/ 384810 w 889635"/>
                <a:gd name="connsiteY7" fmla="*/ 39091 h 376386"/>
                <a:gd name="connsiteX8" fmla="*/ 417195 w 889635"/>
                <a:gd name="connsiteY8" fmla="*/ 14326 h 376386"/>
                <a:gd name="connsiteX9" fmla="*/ 428625 w 889635"/>
                <a:gd name="connsiteY9" fmla="*/ 991 h 376386"/>
                <a:gd name="connsiteX10" fmla="*/ 461010 w 889635"/>
                <a:gd name="connsiteY10" fmla="*/ 2896 h 376386"/>
                <a:gd name="connsiteX11" fmla="*/ 487680 w 889635"/>
                <a:gd name="connsiteY11" fmla="*/ 18136 h 376386"/>
                <a:gd name="connsiteX12" fmla="*/ 516255 w 889635"/>
                <a:gd name="connsiteY12" fmla="*/ 42901 h 376386"/>
                <a:gd name="connsiteX13" fmla="*/ 641985 w 889635"/>
                <a:gd name="connsiteY13" fmla="*/ 252451 h 376386"/>
                <a:gd name="connsiteX14" fmla="*/ 680085 w 889635"/>
                <a:gd name="connsiteY14" fmla="*/ 294361 h 376386"/>
                <a:gd name="connsiteX15" fmla="*/ 714375 w 889635"/>
                <a:gd name="connsiteY15" fmla="*/ 330556 h 376386"/>
                <a:gd name="connsiteX16" fmla="*/ 762000 w 889635"/>
                <a:gd name="connsiteY16" fmla="*/ 353416 h 376386"/>
                <a:gd name="connsiteX17" fmla="*/ 807720 w 889635"/>
                <a:gd name="connsiteY17" fmla="*/ 368656 h 376386"/>
                <a:gd name="connsiteX18" fmla="*/ 864870 w 889635"/>
                <a:gd name="connsiteY18" fmla="*/ 376276 h 376386"/>
                <a:gd name="connsiteX19" fmla="*/ 889635 w 889635"/>
                <a:gd name="connsiteY19" fmla="*/ 372466 h 37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9635" h="376386">
                  <a:moveTo>
                    <a:pt x="0" y="368656"/>
                  </a:moveTo>
                  <a:cubicBezTo>
                    <a:pt x="19844" y="369132"/>
                    <a:pt x="39688" y="369609"/>
                    <a:pt x="57150" y="368656"/>
                  </a:cubicBezTo>
                  <a:cubicBezTo>
                    <a:pt x="74613" y="367703"/>
                    <a:pt x="90170" y="365798"/>
                    <a:pt x="104775" y="362941"/>
                  </a:cubicBezTo>
                  <a:cubicBezTo>
                    <a:pt x="119380" y="360084"/>
                    <a:pt x="129858" y="358496"/>
                    <a:pt x="144780" y="351511"/>
                  </a:cubicBezTo>
                  <a:cubicBezTo>
                    <a:pt x="159703" y="344526"/>
                    <a:pt x="178435" y="334048"/>
                    <a:pt x="194310" y="321031"/>
                  </a:cubicBezTo>
                  <a:cubicBezTo>
                    <a:pt x="210185" y="308013"/>
                    <a:pt x="212725" y="313093"/>
                    <a:pt x="240030" y="273406"/>
                  </a:cubicBezTo>
                  <a:cubicBezTo>
                    <a:pt x="267335" y="233719"/>
                    <a:pt x="334010" y="121958"/>
                    <a:pt x="358140" y="82906"/>
                  </a:cubicBezTo>
                  <a:cubicBezTo>
                    <a:pt x="382270" y="43854"/>
                    <a:pt x="374968" y="50521"/>
                    <a:pt x="384810" y="39091"/>
                  </a:cubicBezTo>
                  <a:cubicBezTo>
                    <a:pt x="394652" y="27661"/>
                    <a:pt x="409893" y="20676"/>
                    <a:pt x="417195" y="14326"/>
                  </a:cubicBezTo>
                  <a:cubicBezTo>
                    <a:pt x="424497" y="7976"/>
                    <a:pt x="421322" y="2896"/>
                    <a:pt x="428625" y="991"/>
                  </a:cubicBezTo>
                  <a:cubicBezTo>
                    <a:pt x="435928" y="-914"/>
                    <a:pt x="451168" y="38"/>
                    <a:pt x="461010" y="2896"/>
                  </a:cubicBezTo>
                  <a:cubicBezTo>
                    <a:pt x="470853" y="5753"/>
                    <a:pt x="478472" y="11468"/>
                    <a:pt x="487680" y="18136"/>
                  </a:cubicBezTo>
                  <a:cubicBezTo>
                    <a:pt x="496888" y="24804"/>
                    <a:pt x="490538" y="3849"/>
                    <a:pt x="516255" y="42901"/>
                  </a:cubicBezTo>
                  <a:cubicBezTo>
                    <a:pt x="541972" y="81953"/>
                    <a:pt x="614680" y="210541"/>
                    <a:pt x="641985" y="252451"/>
                  </a:cubicBezTo>
                  <a:cubicBezTo>
                    <a:pt x="669290" y="294361"/>
                    <a:pt x="668020" y="281344"/>
                    <a:pt x="680085" y="294361"/>
                  </a:cubicBezTo>
                  <a:cubicBezTo>
                    <a:pt x="692150" y="307378"/>
                    <a:pt x="700723" y="320714"/>
                    <a:pt x="714375" y="330556"/>
                  </a:cubicBezTo>
                  <a:cubicBezTo>
                    <a:pt x="728027" y="340398"/>
                    <a:pt x="746443" y="347066"/>
                    <a:pt x="762000" y="353416"/>
                  </a:cubicBezTo>
                  <a:cubicBezTo>
                    <a:pt x="777557" y="359766"/>
                    <a:pt x="790575" y="364846"/>
                    <a:pt x="807720" y="368656"/>
                  </a:cubicBezTo>
                  <a:cubicBezTo>
                    <a:pt x="824865" y="372466"/>
                    <a:pt x="851218" y="375641"/>
                    <a:pt x="864870" y="376276"/>
                  </a:cubicBezTo>
                  <a:cubicBezTo>
                    <a:pt x="878522" y="376911"/>
                    <a:pt x="884078" y="374688"/>
                    <a:pt x="889635" y="372466"/>
                  </a:cubicBezTo>
                </a:path>
              </a:pathLst>
            </a:custGeom>
            <a:noFill/>
            <a:ln>
              <a:solidFill>
                <a:srgbClr val="FF0000"/>
              </a:solidFill>
              <a:headEnd type="triangl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38" name="Rectangle 9237">
              <a:extLst>
                <a:ext uri="{FF2B5EF4-FFF2-40B4-BE49-F238E27FC236}">
                  <a16:creationId xmlns:a16="http://schemas.microsoft.com/office/drawing/2014/main" id="{8F3BD972-BBF2-650A-E242-0915491BA4B5}"/>
                </a:ext>
              </a:extLst>
            </p:cNvPr>
            <p:cNvSpPr/>
            <p:nvPr/>
          </p:nvSpPr>
          <p:spPr>
            <a:xfrm>
              <a:off x="6106452" y="2800123"/>
              <a:ext cx="1627239" cy="231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347212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 name="Picture 2">
            <a:extLst>
              <a:ext uri="{FF2B5EF4-FFF2-40B4-BE49-F238E27FC236}">
                <a16:creationId xmlns:a16="http://schemas.microsoft.com/office/drawing/2014/main" id="{1DB4CF2C-70CA-1E2D-E5F2-722E63B324B3}"/>
              </a:ext>
            </a:extLst>
          </p:cNvPr>
          <p:cNvPicPr>
            <a:picLocks noChangeAspect="1"/>
          </p:cNvPicPr>
          <p:nvPr/>
        </p:nvPicPr>
        <p:blipFill>
          <a:blip r:embed="rId3"/>
          <a:stretch>
            <a:fillRect/>
          </a:stretch>
        </p:blipFill>
        <p:spPr>
          <a:xfrm>
            <a:off x="1769166" y="327726"/>
            <a:ext cx="5822052" cy="4488047"/>
          </a:xfrm>
          <a:prstGeom prst="rect">
            <a:avLst/>
          </a:prstGeom>
        </p:spPr>
      </p:pic>
    </p:spTree>
    <p:extLst>
      <p:ext uri="{BB962C8B-B14F-4D97-AF65-F5344CB8AC3E}">
        <p14:creationId xmlns:p14="http://schemas.microsoft.com/office/powerpoint/2010/main" val="1403157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txBox="1"/>
          <p:nvPr/>
        </p:nvSpPr>
        <p:spPr>
          <a:xfrm>
            <a:off x="244293" y="148292"/>
            <a:ext cx="8423297" cy="473206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b="1" dirty="0">
                <a:solidFill>
                  <a:schemeClr val="dk1"/>
                </a:solidFill>
                <a:latin typeface="Calibri" panose="020F0502020204030204" pitchFamily="34" charset="0"/>
                <a:ea typeface="Calibri"/>
                <a:cs typeface="Calibri" panose="020F0502020204030204" pitchFamily="34" charset="0"/>
                <a:sym typeface="Calibri"/>
              </a:rPr>
              <a:t>QUIZ</a:t>
            </a:r>
            <a:endParaRPr b="1"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lang="en-US" sz="1400"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l" rtl="0">
              <a:spcBef>
                <a:spcPts val="300"/>
              </a:spcBef>
              <a:spcAft>
                <a:spcPts val="300"/>
              </a:spcAft>
              <a:buNone/>
            </a:pPr>
            <a:r>
              <a:rPr lang="en-US" dirty="0">
                <a:solidFill>
                  <a:schemeClr val="dk1"/>
                </a:solidFill>
                <a:latin typeface="Calibri" panose="020F0502020204030204" pitchFamily="34" charset="0"/>
                <a:ea typeface="Calibri"/>
                <a:cs typeface="Calibri" panose="020F0502020204030204" pitchFamily="34" charset="0"/>
                <a:sym typeface="Calibri"/>
              </a:rPr>
              <a:t>Acronyms:</a:t>
            </a:r>
            <a:endParaRPr sz="1400" dirty="0">
              <a:solidFill>
                <a:schemeClr val="dk1"/>
              </a:solidFill>
              <a:latin typeface="Calibri" panose="020F0502020204030204" pitchFamily="34" charset="0"/>
              <a:ea typeface="Calibri"/>
              <a:cs typeface="Calibri" panose="020F0502020204030204" pitchFamily="34" charset="0"/>
              <a:sym typeface="Calibri"/>
            </a:endParaRPr>
          </a:p>
          <a:p>
            <a:pPr marL="228600" marR="0" lvl="0" indent="-228600" algn="l" rtl="0">
              <a:spcBef>
                <a:spcPts val="300"/>
              </a:spcBef>
              <a:spcAft>
                <a:spcPts val="300"/>
              </a:spcAft>
              <a:buFont typeface="+mj-lt"/>
              <a:buAutoNum type="arabicPeriod"/>
            </a:pPr>
            <a:r>
              <a:rPr lang="en-US" sz="1200" dirty="0">
                <a:solidFill>
                  <a:schemeClr val="dk1"/>
                </a:solidFill>
                <a:latin typeface="Calibri" panose="020F0502020204030204" pitchFamily="34" charset="0"/>
                <a:ea typeface="Calibri"/>
                <a:cs typeface="Calibri" panose="020F0502020204030204" pitchFamily="34" charset="0"/>
                <a:sym typeface="Calibri"/>
              </a:rPr>
              <a:t>GA:</a:t>
            </a:r>
          </a:p>
          <a:p>
            <a:pPr marL="228600" marR="0" lvl="0" indent="-228600" algn="l" rtl="0">
              <a:spcBef>
                <a:spcPts val="300"/>
              </a:spcBef>
              <a:spcAft>
                <a:spcPts val="300"/>
              </a:spcAft>
              <a:buFont typeface="+mj-lt"/>
              <a:buAutoNum type="arabicPeriod"/>
            </a:pPr>
            <a:r>
              <a:rPr lang="en-US" sz="1200" dirty="0">
                <a:solidFill>
                  <a:schemeClr val="dk1"/>
                </a:solidFill>
                <a:latin typeface="Calibri" panose="020F0502020204030204" pitchFamily="34" charset="0"/>
                <a:ea typeface="Calibri"/>
                <a:cs typeface="Calibri" panose="020F0502020204030204" pitchFamily="34" charset="0"/>
                <a:sym typeface="Calibri"/>
              </a:rPr>
              <a:t>DARPA:</a:t>
            </a:r>
          </a:p>
          <a:p>
            <a:pPr marL="228600" marR="0" lvl="0" indent="-228600" algn="l" rtl="0">
              <a:spcBef>
                <a:spcPts val="300"/>
              </a:spcBef>
              <a:spcAft>
                <a:spcPts val="300"/>
              </a:spcAft>
              <a:buFont typeface="+mj-lt"/>
              <a:buAutoNum type="arabicPeriod"/>
            </a:pPr>
            <a:r>
              <a:rPr lang="en-US" sz="1200" dirty="0">
                <a:solidFill>
                  <a:schemeClr val="dk1"/>
                </a:solidFill>
                <a:latin typeface="Calibri" panose="020F0502020204030204" pitchFamily="34" charset="0"/>
                <a:ea typeface="Calibri"/>
                <a:cs typeface="Calibri" panose="020F0502020204030204" pitchFamily="34" charset="0"/>
                <a:sym typeface="Calibri"/>
              </a:rPr>
              <a:t>HEL: </a:t>
            </a:r>
          </a:p>
          <a:p>
            <a:pPr marL="228600" marR="0" lvl="0" indent="-228600" algn="l" rtl="0">
              <a:spcBef>
                <a:spcPts val="300"/>
              </a:spcBef>
              <a:spcAft>
                <a:spcPts val="300"/>
              </a:spcAft>
              <a:buFont typeface="+mj-lt"/>
              <a:buAutoNum type="arabicPeriod"/>
            </a:pPr>
            <a:r>
              <a:rPr lang="en-US" sz="1200" dirty="0">
                <a:solidFill>
                  <a:schemeClr val="dk1"/>
                </a:solidFill>
                <a:latin typeface="Calibri" panose="020F0502020204030204" pitchFamily="34" charset="0"/>
                <a:ea typeface="Calibri"/>
                <a:cs typeface="Calibri" panose="020F0502020204030204" pitchFamily="34" charset="0"/>
                <a:sym typeface="Calibri"/>
              </a:rPr>
              <a:t>LEO: </a:t>
            </a:r>
          </a:p>
          <a:p>
            <a:pPr marL="228600" marR="0" lvl="0" indent="-228600" algn="l" rtl="0">
              <a:spcBef>
                <a:spcPts val="300"/>
              </a:spcBef>
              <a:spcAft>
                <a:spcPts val="300"/>
              </a:spcAft>
              <a:buFont typeface="+mj-lt"/>
              <a:buAutoNum type="arabicPeriod"/>
            </a:pPr>
            <a:r>
              <a:rPr lang="en-US" sz="1200" dirty="0">
                <a:solidFill>
                  <a:schemeClr val="dk1"/>
                </a:solidFill>
                <a:latin typeface="Calibri" panose="020F0502020204030204" pitchFamily="34" charset="0"/>
                <a:ea typeface="Calibri"/>
                <a:cs typeface="Calibri" panose="020F0502020204030204" pitchFamily="34" charset="0"/>
                <a:sym typeface="Calibri"/>
              </a:rPr>
              <a:t>OCT: </a:t>
            </a:r>
          </a:p>
          <a:p>
            <a:pPr marL="0" marR="0" lvl="0" indent="0" algn="l" rtl="0">
              <a:spcBef>
                <a:spcPts val="300"/>
              </a:spcBef>
              <a:spcAft>
                <a:spcPts val="300"/>
              </a:spcAft>
              <a:buNone/>
            </a:pPr>
            <a:endParaRPr lang="en-US" sz="1200"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l" rtl="0">
              <a:spcBef>
                <a:spcPts val="300"/>
              </a:spcBef>
              <a:spcAft>
                <a:spcPts val="300"/>
              </a:spcAft>
              <a:buNone/>
            </a:pPr>
            <a:r>
              <a:rPr lang="en-US" sz="1200" dirty="0">
                <a:solidFill>
                  <a:schemeClr val="dk1"/>
                </a:solidFill>
                <a:latin typeface="Calibri" panose="020F0502020204030204" pitchFamily="34" charset="0"/>
                <a:ea typeface="Calibri"/>
                <a:cs typeface="Calibri" panose="020F0502020204030204" pitchFamily="34" charset="0"/>
                <a:sym typeface="Calibri"/>
              </a:rPr>
              <a:t>Questions:</a:t>
            </a:r>
          </a:p>
          <a:p>
            <a:pPr marL="228600" marR="0" lvl="0" indent="-228600" algn="l" rtl="0">
              <a:spcBef>
                <a:spcPts val="300"/>
              </a:spcBef>
              <a:spcAft>
                <a:spcPts val="300"/>
              </a:spcAft>
              <a:buFont typeface="+mj-lt"/>
              <a:buAutoNum type="arabicPeriod"/>
            </a:pPr>
            <a:r>
              <a:rPr lang="en-US" sz="1200" dirty="0">
                <a:solidFill>
                  <a:schemeClr val="dk1"/>
                </a:solidFill>
                <a:latin typeface="Calibri" panose="020F0502020204030204" pitchFamily="34" charset="0"/>
                <a:ea typeface="Calibri"/>
                <a:cs typeface="Calibri" panose="020F0502020204030204" pitchFamily="34" charset="0"/>
                <a:sym typeface="Calibri"/>
              </a:rPr>
              <a:t>What are the 4 required laser components? </a:t>
            </a:r>
          </a:p>
          <a:p>
            <a:pPr marL="228600" marR="0" lvl="0" indent="-228600" algn="l" rtl="0">
              <a:spcBef>
                <a:spcPts val="300"/>
              </a:spcBef>
              <a:spcAft>
                <a:spcPts val="300"/>
              </a:spcAft>
              <a:buFont typeface="+mj-lt"/>
              <a:buAutoNum type="arabicPeriod"/>
            </a:pPr>
            <a:r>
              <a:rPr lang="en-US" sz="1200" dirty="0">
                <a:solidFill>
                  <a:schemeClr val="dk1"/>
                </a:solidFill>
                <a:latin typeface="Calibri" panose="020F0502020204030204" pitchFamily="34" charset="0"/>
                <a:ea typeface="Calibri"/>
                <a:cs typeface="Calibri" panose="020F0502020204030204" pitchFamily="34" charset="0"/>
                <a:sym typeface="Calibri"/>
              </a:rPr>
              <a:t>What is one of the biggest challenges for both long-range Laser Communication and for focusing a HEL beam to a small spot? </a:t>
            </a:r>
          </a:p>
          <a:p>
            <a:pPr marL="228600" marR="0" lvl="0" indent="-228600" algn="l" rtl="0">
              <a:spcBef>
                <a:spcPts val="300"/>
              </a:spcBef>
              <a:spcAft>
                <a:spcPts val="300"/>
              </a:spcAft>
              <a:buFont typeface="+mj-lt"/>
              <a:buAutoNum type="arabicPeriod"/>
            </a:pPr>
            <a:r>
              <a:rPr lang="en-US" sz="1200" dirty="0">
                <a:solidFill>
                  <a:schemeClr val="dk1"/>
                </a:solidFill>
                <a:latin typeface="Calibri" panose="020F0502020204030204" pitchFamily="34" charset="0"/>
                <a:ea typeface="Calibri"/>
                <a:cs typeface="Calibri" panose="020F0502020204030204" pitchFamily="34" charset="0"/>
                <a:sym typeface="Calibri"/>
              </a:rPr>
              <a:t>What is a significant difference between the images of a convex and concave lens?</a:t>
            </a:r>
          </a:p>
          <a:p>
            <a:pPr marL="228600" marR="0" lvl="0" indent="-228600" algn="l" rtl="0">
              <a:spcBef>
                <a:spcPts val="300"/>
              </a:spcBef>
              <a:spcAft>
                <a:spcPts val="300"/>
              </a:spcAft>
              <a:buFont typeface="+mj-lt"/>
              <a:buAutoNum type="arabicPeriod"/>
            </a:pPr>
            <a:r>
              <a:rPr lang="en-US" sz="1200" dirty="0">
                <a:solidFill>
                  <a:schemeClr val="dk1"/>
                </a:solidFill>
                <a:latin typeface="Calibri" panose="020F0502020204030204" pitchFamily="34" charset="0"/>
                <a:ea typeface="Calibri"/>
                <a:cs typeface="Calibri" panose="020F0502020204030204" pitchFamily="34" charset="0"/>
                <a:sym typeface="Calibri"/>
              </a:rPr>
              <a:t>What is diffraction limited performance? </a:t>
            </a:r>
          </a:p>
          <a:p>
            <a:pPr marL="228600" marR="0" lvl="0" indent="-228600" algn="l" rtl="0">
              <a:spcBef>
                <a:spcPts val="300"/>
              </a:spcBef>
              <a:spcAft>
                <a:spcPts val="300"/>
              </a:spcAft>
              <a:buFont typeface="+mj-lt"/>
              <a:buAutoNum type="arabicPeriod"/>
            </a:pPr>
            <a:r>
              <a:rPr lang="en-US" sz="1200" dirty="0">
                <a:solidFill>
                  <a:schemeClr val="dk1"/>
                </a:solidFill>
                <a:latin typeface="Calibri" panose="020F0502020204030204" pitchFamily="34" charset="0"/>
                <a:ea typeface="Calibri"/>
                <a:cs typeface="Calibri" panose="020F0502020204030204" pitchFamily="34" charset="0"/>
                <a:sym typeface="Calibri"/>
              </a:rPr>
              <a:t>How close can you get to DL performance, easily?,  With high quality optics? </a:t>
            </a:r>
            <a:endParaRPr lang="en-US" sz="1200" dirty="0">
              <a:solidFill>
                <a:schemeClr val="dk1"/>
              </a:solidFill>
              <a:latin typeface="Calibri"/>
              <a:ea typeface="Calibri"/>
              <a:cs typeface="Calibri"/>
              <a:sym typeface="Calibri"/>
            </a:endParaRPr>
          </a:p>
          <a:p>
            <a:pPr marL="0" marR="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dirty="0">
                <a:solidFill>
                  <a:schemeClr val="dk1"/>
                </a:solidFill>
                <a:latin typeface="Calibri"/>
                <a:ea typeface="Calibri"/>
                <a:cs typeface="Calibri"/>
                <a:sym typeface="Calibri"/>
              </a:rPr>
              <a:t>Bonus:</a:t>
            </a:r>
          </a:p>
          <a:p>
            <a:pPr marL="228600" indent="-228600">
              <a:buFont typeface="Arial" panose="020B0604020202020204" pitchFamily="34" charset="0"/>
              <a:buChar char="•"/>
            </a:pPr>
            <a:r>
              <a:rPr lang="en-US" sz="1200" dirty="0">
                <a:solidFill>
                  <a:schemeClr val="dk1"/>
                </a:solidFill>
                <a:latin typeface="Calibri" panose="020F0502020204030204" pitchFamily="34" charset="0"/>
                <a:ea typeface="Calibri"/>
                <a:cs typeface="Calibri" panose="020F0502020204030204" pitchFamily="34" charset="0"/>
                <a:sym typeface="Calibri"/>
              </a:rPr>
              <a:t>What is a Pump/Probe experiment?  </a:t>
            </a:r>
          </a:p>
          <a:p>
            <a:pPr marL="0" marR="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7434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txBox="1"/>
          <p:nvPr/>
        </p:nvSpPr>
        <p:spPr>
          <a:xfrm>
            <a:off x="244293" y="148292"/>
            <a:ext cx="8423297" cy="473206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b="1" dirty="0">
                <a:solidFill>
                  <a:schemeClr val="dk1"/>
                </a:solidFill>
                <a:latin typeface="Calibri" panose="020F0502020204030204" pitchFamily="34" charset="0"/>
                <a:ea typeface="Calibri"/>
                <a:cs typeface="Calibri" panose="020F0502020204030204" pitchFamily="34" charset="0"/>
                <a:sym typeface="Calibri"/>
              </a:rPr>
              <a:t>QUIZ</a:t>
            </a:r>
            <a:endParaRPr b="1"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lang="en-US" sz="1400"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l" rtl="0">
              <a:spcBef>
                <a:spcPts val="300"/>
              </a:spcBef>
              <a:spcAft>
                <a:spcPts val="300"/>
              </a:spcAft>
              <a:buNone/>
            </a:pPr>
            <a:r>
              <a:rPr lang="en-US" dirty="0">
                <a:solidFill>
                  <a:schemeClr val="dk1"/>
                </a:solidFill>
                <a:latin typeface="Calibri" panose="020F0502020204030204" pitchFamily="34" charset="0"/>
                <a:ea typeface="Calibri"/>
                <a:cs typeface="Calibri" panose="020F0502020204030204" pitchFamily="34" charset="0"/>
                <a:sym typeface="Calibri"/>
              </a:rPr>
              <a:t>Acronyms:</a:t>
            </a:r>
            <a:endParaRPr sz="1400" dirty="0">
              <a:solidFill>
                <a:schemeClr val="dk1"/>
              </a:solidFill>
              <a:latin typeface="Calibri" panose="020F0502020204030204" pitchFamily="34" charset="0"/>
              <a:ea typeface="Calibri"/>
              <a:cs typeface="Calibri" panose="020F0502020204030204" pitchFamily="34" charset="0"/>
              <a:sym typeface="Calibri"/>
            </a:endParaRPr>
          </a:p>
          <a:p>
            <a:pPr marL="228600" marR="0" lvl="0" indent="-228600" algn="l" rtl="0">
              <a:spcBef>
                <a:spcPts val="300"/>
              </a:spcBef>
              <a:spcAft>
                <a:spcPts val="300"/>
              </a:spcAft>
              <a:buFont typeface="+mj-lt"/>
              <a:buAutoNum type="arabicPeriod"/>
            </a:pPr>
            <a:r>
              <a:rPr lang="en-US" sz="1200" dirty="0">
                <a:solidFill>
                  <a:schemeClr val="dk1"/>
                </a:solidFill>
                <a:latin typeface="Calibri" panose="020F0502020204030204" pitchFamily="34" charset="0"/>
                <a:ea typeface="Calibri"/>
                <a:cs typeface="Calibri" panose="020F0502020204030204" pitchFamily="34" charset="0"/>
                <a:sym typeface="Calibri"/>
              </a:rPr>
              <a:t>GA: General Atomics</a:t>
            </a:r>
          </a:p>
          <a:p>
            <a:pPr marL="228600" marR="0" lvl="0" indent="-228600" algn="l" rtl="0">
              <a:spcBef>
                <a:spcPts val="300"/>
              </a:spcBef>
              <a:spcAft>
                <a:spcPts val="300"/>
              </a:spcAft>
              <a:buFont typeface="+mj-lt"/>
              <a:buAutoNum type="arabicPeriod"/>
            </a:pPr>
            <a:r>
              <a:rPr lang="en-US" sz="1200" dirty="0">
                <a:solidFill>
                  <a:schemeClr val="dk1"/>
                </a:solidFill>
                <a:latin typeface="Calibri" panose="020F0502020204030204" pitchFamily="34" charset="0"/>
                <a:ea typeface="Calibri"/>
                <a:cs typeface="Calibri" panose="020F0502020204030204" pitchFamily="34" charset="0"/>
                <a:sym typeface="Calibri"/>
              </a:rPr>
              <a:t>DARPA: Defense Advanced Research Project Agency</a:t>
            </a:r>
          </a:p>
          <a:p>
            <a:pPr marL="228600" marR="0" lvl="0" indent="-228600" algn="l" rtl="0">
              <a:spcBef>
                <a:spcPts val="300"/>
              </a:spcBef>
              <a:spcAft>
                <a:spcPts val="300"/>
              </a:spcAft>
              <a:buFont typeface="+mj-lt"/>
              <a:buAutoNum type="arabicPeriod"/>
            </a:pPr>
            <a:r>
              <a:rPr lang="en-US" sz="1200" dirty="0">
                <a:solidFill>
                  <a:schemeClr val="dk1"/>
                </a:solidFill>
                <a:latin typeface="Calibri" panose="020F0502020204030204" pitchFamily="34" charset="0"/>
                <a:ea typeface="Calibri"/>
                <a:cs typeface="Calibri" panose="020F0502020204030204" pitchFamily="34" charset="0"/>
                <a:sym typeface="Calibri"/>
              </a:rPr>
              <a:t>HEL: High Energy Laser</a:t>
            </a:r>
          </a:p>
          <a:p>
            <a:pPr marL="228600" marR="0" lvl="0" indent="-228600" algn="l" rtl="0">
              <a:spcBef>
                <a:spcPts val="300"/>
              </a:spcBef>
              <a:spcAft>
                <a:spcPts val="300"/>
              </a:spcAft>
              <a:buFont typeface="+mj-lt"/>
              <a:buAutoNum type="arabicPeriod"/>
            </a:pPr>
            <a:r>
              <a:rPr lang="en-US" sz="1200" dirty="0">
                <a:solidFill>
                  <a:schemeClr val="dk1"/>
                </a:solidFill>
                <a:latin typeface="Calibri" panose="020F0502020204030204" pitchFamily="34" charset="0"/>
                <a:ea typeface="Calibri"/>
                <a:cs typeface="Calibri" panose="020F0502020204030204" pitchFamily="34" charset="0"/>
                <a:sym typeface="Calibri"/>
              </a:rPr>
              <a:t>LEO: Low Earth Orbit</a:t>
            </a:r>
          </a:p>
          <a:p>
            <a:pPr marL="228600" marR="0" lvl="0" indent="-228600" algn="l" rtl="0">
              <a:spcBef>
                <a:spcPts val="300"/>
              </a:spcBef>
              <a:spcAft>
                <a:spcPts val="300"/>
              </a:spcAft>
              <a:buFont typeface="+mj-lt"/>
              <a:buAutoNum type="arabicPeriod"/>
            </a:pPr>
            <a:r>
              <a:rPr lang="en-US" sz="1200" dirty="0">
                <a:solidFill>
                  <a:schemeClr val="dk1"/>
                </a:solidFill>
                <a:latin typeface="Calibri" panose="020F0502020204030204" pitchFamily="34" charset="0"/>
                <a:ea typeface="Calibri"/>
                <a:cs typeface="Calibri" panose="020F0502020204030204" pitchFamily="34" charset="0"/>
                <a:sym typeface="Calibri"/>
              </a:rPr>
              <a:t>OCT: Optical Communication Terminal</a:t>
            </a:r>
          </a:p>
          <a:p>
            <a:pPr marL="0" marR="0" lvl="0" indent="0" algn="l" rtl="0">
              <a:spcBef>
                <a:spcPts val="300"/>
              </a:spcBef>
              <a:spcAft>
                <a:spcPts val="300"/>
              </a:spcAft>
              <a:buNone/>
            </a:pPr>
            <a:endParaRPr lang="en-US" sz="1200"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l" rtl="0">
              <a:spcBef>
                <a:spcPts val="300"/>
              </a:spcBef>
              <a:spcAft>
                <a:spcPts val="300"/>
              </a:spcAft>
              <a:buNone/>
            </a:pPr>
            <a:r>
              <a:rPr lang="en-US" sz="1200" dirty="0">
                <a:solidFill>
                  <a:schemeClr val="dk1"/>
                </a:solidFill>
                <a:latin typeface="Calibri" panose="020F0502020204030204" pitchFamily="34" charset="0"/>
                <a:ea typeface="Calibri"/>
                <a:cs typeface="Calibri" panose="020F0502020204030204" pitchFamily="34" charset="0"/>
                <a:sym typeface="Calibri"/>
              </a:rPr>
              <a:t>Questions:</a:t>
            </a:r>
          </a:p>
          <a:p>
            <a:pPr marL="228600" marR="0" lvl="0" indent="-228600" algn="l" rtl="0">
              <a:spcBef>
                <a:spcPts val="300"/>
              </a:spcBef>
              <a:spcAft>
                <a:spcPts val="300"/>
              </a:spcAft>
              <a:buFont typeface="+mj-lt"/>
              <a:buAutoNum type="arabicPeriod"/>
            </a:pPr>
            <a:r>
              <a:rPr lang="en-US" sz="1200" dirty="0">
                <a:solidFill>
                  <a:schemeClr val="dk1"/>
                </a:solidFill>
                <a:latin typeface="Calibri" panose="020F0502020204030204" pitchFamily="34" charset="0"/>
                <a:ea typeface="Calibri"/>
                <a:cs typeface="Calibri" panose="020F0502020204030204" pitchFamily="34" charset="0"/>
                <a:sym typeface="Calibri"/>
              </a:rPr>
              <a:t>What are the 4 required laser components? Gain, Energy source, High Reflector, Output Coupler</a:t>
            </a:r>
          </a:p>
          <a:p>
            <a:pPr marL="228600" marR="0" lvl="0" indent="-228600" algn="l" rtl="0">
              <a:spcBef>
                <a:spcPts val="300"/>
              </a:spcBef>
              <a:spcAft>
                <a:spcPts val="300"/>
              </a:spcAft>
              <a:buFont typeface="+mj-lt"/>
              <a:buAutoNum type="arabicPeriod"/>
            </a:pPr>
            <a:r>
              <a:rPr lang="en-US" sz="1200" dirty="0">
                <a:solidFill>
                  <a:schemeClr val="dk1"/>
                </a:solidFill>
                <a:latin typeface="Calibri" panose="020F0502020204030204" pitchFamily="34" charset="0"/>
                <a:ea typeface="Calibri"/>
                <a:cs typeface="Calibri" panose="020F0502020204030204" pitchFamily="34" charset="0"/>
                <a:sym typeface="Calibri"/>
              </a:rPr>
              <a:t>What is one of the biggest challenges for both long-range Laser Communication and for focusing a HEL beam to a small spot? Beam Divergence</a:t>
            </a:r>
          </a:p>
          <a:p>
            <a:pPr marL="228600" indent="-228600">
              <a:spcBef>
                <a:spcPts val="300"/>
              </a:spcBef>
              <a:spcAft>
                <a:spcPts val="300"/>
              </a:spcAft>
              <a:buFont typeface="+mj-lt"/>
              <a:buAutoNum type="arabicPeriod"/>
            </a:pPr>
            <a:r>
              <a:rPr lang="en-US" sz="1200" dirty="0">
                <a:solidFill>
                  <a:schemeClr val="dk1"/>
                </a:solidFill>
                <a:latin typeface="Calibri" panose="020F0502020204030204" pitchFamily="34" charset="0"/>
                <a:ea typeface="Calibri"/>
                <a:cs typeface="Calibri" panose="020F0502020204030204" pitchFamily="34" charset="0"/>
                <a:sym typeface="Calibri"/>
              </a:rPr>
              <a:t>What is a significant difference between the images of a convex and concave lens? Only the image of the convex lens can be displayed on a card.  Your eye or another lens is needed to create a real image from a concave lens.</a:t>
            </a:r>
          </a:p>
          <a:p>
            <a:pPr marL="228600" marR="0" lvl="0" indent="-228600" algn="l" rtl="0">
              <a:spcBef>
                <a:spcPts val="300"/>
              </a:spcBef>
              <a:spcAft>
                <a:spcPts val="300"/>
              </a:spcAft>
              <a:buFont typeface="+mj-lt"/>
              <a:buAutoNum type="arabicPeriod"/>
            </a:pPr>
            <a:r>
              <a:rPr lang="en-US" sz="1200" dirty="0">
                <a:solidFill>
                  <a:schemeClr val="dk1"/>
                </a:solidFill>
                <a:latin typeface="Calibri" panose="020F0502020204030204" pitchFamily="34" charset="0"/>
                <a:ea typeface="Calibri"/>
                <a:cs typeface="Calibri" panose="020F0502020204030204" pitchFamily="34" charset="0"/>
                <a:sym typeface="Calibri"/>
              </a:rPr>
              <a:t>What is diffraction limited performance? Theoretically best collimated laser beam</a:t>
            </a:r>
          </a:p>
          <a:p>
            <a:pPr marL="228600" marR="0" lvl="0" indent="-228600" algn="l" rtl="0">
              <a:spcBef>
                <a:spcPts val="300"/>
              </a:spcBef>
              <a:spcAft>
                <a:spcPts val="300"/>
              </a:spcAft>
              <a:buFont typeface="+mj-lt"/>
              <a:buAutoNum type="arabicPeriod"/>
            </a:pPr>
            <a:r>
              <a:rPr lang="en-US" sz="1200" dirty="0">
                <a:solidFill>
                  <a:schemeClr val="dk1"/>
                </a:solidFill>
                <a:latin typeface="Calibri" panose="020F0502020204030204" pitchFamily="34" charset="0"/>
                <a:ea typeface="Calibri"/>
                <a:cs typeface="Calibri" panose="020F0502020204030204" pitchFamily="34" charset="0"/>
                <a:sym typeface="Calibri"/>
              </a:rPr>
              <a:t>How close can you get to DL performance, easily? 10%,  With high quality optics? 3%</a:t>
            </a:r>
          </a:p>
          <a:p>
            <a:pPr marL="171450" marR="0" lvl="0" indent="-171450" algn="l" rtl="0">
              <a:spcBef>
                <a:spcPts val="300"/>
              </a:spcBef>
              <a:spcAft>
                <a:spcPts val="300"/>
              </a:spcAft>
              <a:buFont typeface="Arial" panose="020B0604020202020204" pitchFamily="34" charset="0"/>
              <a:buChar char="•"/>
            </a:pPr>
            <a:endParaRPr lang="en-US" sz="12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dirty="0">
                <a:solidFill>
                  <a:schemeClr val="dk1"/>
                </a:solidFill>
                <a:latin typeface="Calibri"/>
                <a:ea typeface="Calibri"/>
                <a:cs typeface="Calibri"/>
                <a:sym typeface="Calibri"/>
              </a:rPr>
              <a:t>Bonus:</a:t>
            </a:r>
          </a:p>
          <a:p>
            <a:pPr marL="171450" indent="-171450">
              <a:buFont typeface="Arial" panose="020B0604020202020204" pitchFamily="34" charset="0"/>
              <a:buChar char="•"/>
            </a:pPr>
            <a:r>
              <a:rPr lang="en-US" sz="1200" dirty="0">
                <a:solidFill>
                  <a:schemeClr val="dk1"/>
                </a:solidFill>
                <a:latin typeface="Calibri" panose="020F0502020204030204" pitchFamily="34" charset="0"/>
                <a:ea typeface="Calibri"/>
                <a:cs typeface="Calibri" panose="020F0502020204030204" pitchFamily="34" charset="0"/>
                <a:sym typeface="Calibri"/>
              </a:rPr>
              <a:t>What is a Pump/Probe experiment?  Excite a sample with a pump laser beam, probe </a:t>
            </a:r>
            <a:r>
              <a:rPr lang="en-US" sz="1200" dirty="0">
                <a:solidFill>
                  <a:schemeClr val="dk1"/>
                </a:solidFill>
                <a:latin typeface="Symbol" panose="05050102010706020507" pitchFamily="18" charset="2"/>
                <a:ea typeface="Calibri"/>
                <a:cs typeface="Calibri" panose="020F0502020204030204" pitchFamily="34" charset="0"/>
                <a:sym typeface="Calibri"/>
              </a:rPr>
              <a:t>D</a:t>
            </a:r>
            <a:r>
              <a:rPr lang="en-US" sz="1200" dirty="0">
                <a:solidFill>
                  <a:schemeClr val="dk1"/>
                </a:solidFill>
                <a:latin typeface="Calibri" panose="020F0502020204030204" pitchFamily="34" charset="0"/>
                <a:ea typeface="Calibri"/>
                <a:cs typeface="Calibri" panose="020F0502020204030204" pitchFamily="34" charset="0"/>
                <a:sym typeface="Calibri"/>
              </a:rPr>
              <a:t>R/R with a time delayed laser beam probe</a:t>
            </a:r>
          </a:p>
          <a:p>
            <a:pPr marL="0" marR="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marR="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3" name="Rectangle 3">
            <a:extLst>
              <a:ext uri="{FF2B5EF4-FFF2-40B4-BE49-F238E27FC236}">
                <a16:creationId xmlns:a16="http://schemas.microsoft.com/office/drawing/2014/main" id="{11E88909-AEC9-C688-8251-88623DAA4215}"/>
              </a:ext>
            </a:extLst>
          </p:cNvPr>
          <p:cNvSpPr>
            <a:spLocks noChangeArrowheads="1"/>
          </p:cNvSpPr>
          <p:nvPr/>
        </p:nvSpPr>
        <p:spPr bwMode="auto">
          <a:xfrm>
            <a:off x="275113" y="288398"/>
            <a:ext cx="7410927" cy="2063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ts val="300"/>
              </a:spcBef>
              <a:spcAft>
                <a:spcPts val="300"/>
              </a:spcAft>
              <a:buClrTx/>
              <a:buSzTx/>
              <a:buFontTx/>
              <a:buNone/>
              <a:tabLst/>
            </a:pPr>
            <a:r>
              <a:rPr kumimoji="0" lang="en-US" altLang="en-US" sz="1100" b="1"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GASSSS Program: </a:t>
            </a:r>
            <a:r>
              <a:rPr lang="en-US" sz="1100" b="0" i="0" dirty="0">
                <a:solidFill>
                  <a:srgbClr val="000000"/>
                </a:solidFill>
                <a:effectLst/>
                <a:latin typeface="Century Gothic" panose="020B0502020202020204" pitchFamily="34" charset="0"/>
              </a:rPr>
              <a:t>GA Scientists/Engineers Supporting Science/Engineering for Students</a:t>
            </a:r>
            <a:endParaRPr kumimoji="0" lang="en-US" altLang="en-US" sz="1100" b="1"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30000"/>
              </a:lnSpc>
              <a:spcBef>
                <a:spcPts val="300"/>
              </a:spcBef>
              <a:spcAft>
                <a:spcPts val="300"/>
              </a:spcAft>
              <a:buClrTx/>
              <a:buSzTx/>
              <a:buFontTx/>
              <a:buNone/>
              <a:tabLst/>
            </a:pPr>
            <a:r>
              <a:rPr lang="en-US" sz="1100" b="0" i="0" dirty="0">
                <a:solidFill>
                  <a:srgbClr val="000000"/>
                </a:solidFill>
                <a:effectLst/>
                <a:latin typeface="Century Gothic" panose="020B0502020202020204" pitchFamily="34" charset="0"/>
              </a:rPr>
              <a:t>The General Atomics Sciences Education Foundation (GASEF) started the GASSSS program in 2010 to support all employees of the GA family of companies (GA&amp;A) who want to improve Kindergarten through 12th grade (K-12) STEM (Science, Technology, Engineering, and Mathematics) education in their communities. The purpose of the GASSSS program is to improve K-12 STEM education via the active participation of a GA employee in an educational activity and by providing funds for associated STEM materials and hours support.</a:t>
            </a:r>
            <a:endParaRPr kumimoji="0" lang="en-US" altLang="en-US" sz="1100" b="1"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ts val="300"/>
              </a:spcAft>
              <a:buClrTx/>
              <a:buSzTx/>
              <a:buFontTx/>
              <a:buNone/>
              <a:tabLst/>
            </a:pPr>
            <a:endParaRPr lang="en-US" altLang="en-US" sz="900" b="1" dirty="0">
              <a:latin typeface="Century Gothic" panose="020B0502020202020204" pitchFamily="34" charset="0"/>
              <a:ea typeface="Times New Roman" panose="02020603050405020304" pitchFamily="18" charset="0"/>
              <a:cs typeface="Times New Roman" panose="02020603050405020304" pitchFamily="18" charset="0"/>
            </a:endParaRPr>
          </a:p>
          <a:p>
            <a:pPr>
              <a:spcAft>
                <a:spcPts val="300"/>
              </a:spcAft>
              <a:buClrTx/>
            </a:pPr>
            <a:endParaRPr kumimoji="0" lang="en-US" altLang="en-US" sz="900" b="0" i="0" u="none" strike="noStrike" cap="none" normalizeH="0" baseline="0" dirty="0">
              <a:ln>
                <a:noFill/>
              </a:ln>
              <a:solidFill>
                <a:schemeClr val="tx1"/>
              </a:solidFill>
              <a:effectLst/>
              <a:latin typeface="Century Gothic" panose="020B050202020202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C24C7F5C-1723-E979-0BB3-5FF792C4540B}"/>
              </a:ext>
            </a:extLst>
          </p:cNvPr>
          <p:cNvPicPr>
            <a:picLocks noChangeAspect="1"/>
          </p:cNvPicPr>
          <p:nvPr/>
        </p:nvPicPr>
        <p:blipFill>
          <a:blip r:embed="rId3"/>
          <a:stretch>
            <a:fillRect/>
          </a:stretch>
        </p:blipFill>
        <p:spPr>
          <a:xfrm>
            <a:off x="370836" y="2352040"/>
            <a:ext cx="4201164" cy="2694940"/>
          </a:xfrm>
          <a:prstGeom prst="rect">
            <a:avLst/>
          </a:prstGeom>
        </p:spPr>
      </p:pic>
    </p:spTree>
    <p:extLst>
      <p:ext uri="{BB962C8B-B14F-4D97-AF65-F5344CB8AC3E}">
        <p14:creationId xmlns:p14="http://schemas.microsoft.com/office/powerpoint/2010/main" val="939346614"/>
      </p:ext>
    </p:extLst>
  </p:cSld>
  <p:clrMapOvr>
    <a:masterClrMapping/>
  </p:clrMapOvr>
  <mc:AlternateContent xmlns:mc="http://schemas.openxmlformats.org/markup-compatibility/2006" xmlns:p14="http://schemas.microsoft.com/office/powerpoint/2010/main">
    <mc:Choice Requires="p14">
      <p:transition spd="slow" p14:dur="26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3" name="Rectangle 3">
            <a:extLst>
              <a:ext uri="{FF2B5EF4-FFF2-40B4-BE49-F238E27FC236}">
                <a16:creationId xmlns:a16="http://schemas.microsoft.com/office/drawing/2014/main" id="{11E88909-AEC9-C688-8251-88623DAA4215}"/>
              </a:ext>
            </a:extLst>
          </p:cNvPr>
          <p:cNvSpPr>
            <a:spLocks noChangeArrowheads="1"/>
          </p:cNvSpPr>
          <p:nvPr/>
        </p:nvSpPr>
        <p:spPr bwMode="auto">
          <a:xfrm>
            <a:off x="155794" y="-24026"/>
            <a:ext cx="4504242" cy="3295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ts val="300"/>
              </a:spcBef>
              <a:spcAft>
                <a:spcPts val="300"/>
              </a:spcAft>
              <a:buClrTx/>
              <a:buSzTx/>
              <a:buFontTx/>
              <a:buNone/>
              <a:tabLst/>
            </a:pPr>
            <a:r>
              <a:rPr kumimoji="0" lang="en-US" altLang="en-US" sz="1050" b="1"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EDUCATION</a:t>
            </a:r>
            <a:endParaRPr kumimoji="0" lang="en-US" altLang="en-US" sz="1050" b="0" i="0" u="none" strike="noStrike" cap="none" normalizeH="0" baseline="0" dirty="0">
              <a:ln>
                <a:noFill/>
              </a:ln>
              <a:solidFill>
                <a:schemeClr val="tx1"/>
              </a:solidFill>
              <a:effectLst/>
              <a:latin typeface="Century Gothic" panose="020B0502020202020204" pitchFamily="34" charset="0"/>
              <a:cs typeface="Times New Roman" panose="02020603050405020304" pitchFamily="18" charset="0"/>
            </a:endParaRPr>
          </a:p>
          <a:p>
            <a:pPr marL="171450" indent="-171450">
              <a:lnSpc>
                <a:spcPct val="130000"/>
              </a:lnSpc>
              <a:spcBef>
                <a:spcPts val="300"/>
              </a:spcBef>
              <a:spcAft>
                <a:spcPts val="300"/>
              </a:spcAft>
              <a:buClrTx/>
              <a:buFont typeface="Arial" panose="020B0604020202020204" pitchFamily="34" charset="0"/>
              <a:buChar char="•"/>
            </a:pPr>
            <a:r>
              <a:rPr kumimoji="0" lang="en-US" altLang="en-US" sz="1050" b="0"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High School, Pottstown, PA : 1987</a:t>
            </a:r>
          </a:p>
          <a:p>
            <a:pPr marL="171450" indent="-171450">
              <a:lnSpc>
                <a:spcPct val="130000"/>
              </a:lnSpc>
              <a:spcBef>
                <a:spcPts val="300"/>
              </a:spcBef>
              <a:spcAft>
                <a:spcPts val="300"/>
              </a:spcAft>
              <a:buClrTx/>
              <a:buFont typeface="Arial" panose="020B0604020202020204" pitchFamily="34" charset="0"/>
              <a:buChar char="•"/>
            </a:pPr>
            <a:r>
              <a:rPr kumimoji="0" lang="en-US" altLang="en-US" sz="1050" b="0"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B.S., Engineering Physics, Lehigh University, Bethlehem, PA : 1991</a:t>
            </a:r>
          </a:p>
          <a:p>
            <a:pPr marL="628650" lvl="1" indent="-171450">
              <a:lnSpc>
                <a:spcPct val="130000"/>
              </a:lnSpc>
              <a:spcBef>
                <a:spcPts val="300"/>
              </a:spcBef>
              <a:spcAft>
                <a:spcPts val="300"/>
              </a:spcAft>
              <a:buClrTx/>
              <a:buFont typeface="Arial" panose="020B0604020202020204" pitchFamily="34" charset="0"/>
              <a:buChar char="•"/>
            </a:pPr>
            <a:r>
              <a:rPr lang="en-US" sz="1050" dirty="0">
                <a:effectLst/>
                <a:latin typeface="Century Gothic" panose="020B0502020202020204" pitchFamily="34" charset="0"/>
                <a:ea typeface="Times New Roman" panose="02020603050405020304" pitchFamily="18" charset="0"/>
              </a:rPr>
              <a:t>Experimental and theoretical studies of the nonlinear optical properties of ruby and polystyrene microspheres</a:t>
            </a:r>
            <a:endParaRPr kumimoji="0" lang="en-US" altLang="en-US" sz="1050" b="0"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30000"/>
              </a:lnSpc>
              <a:spcBef>
                <a:spcPts val="300"/>
              </a:spcBef>
              <a:spcAft>
                <a:spcPts val="300"/>
              </a:spcAft>
              <a:buClrTx/>
              <a:buSzTx/>
              <a:buFont typeface="Arial" panose="020B0604020202020204" pitchFamily="34" charset="0"/>
              <a:buChar char="•"/>
              <a:tabLst/>
            </a:pPr>
            <a:r>
              <a:rPr kumimoji="0" lang="en-US" altLang="en-US" sz="1050" b="0"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M.S., Physics, Brown University, Providence, RI : 1993</a:t>
            </a:r>
          </a:p>
          <a:p>
            <a:pPr marL="171450" indent="-171450">
              <a:lnSpc>
                <a:spcPct val="130000"/>
              </a:lnSpc>
              <a:spcBef>
                <a:spcPts val="300"/>
              </a:spcBef>
              <a:spcAft>
                <a:spcPts val="300"/>
              </a:spcAft>
              <a:buClrTx/>
              <a:buFont typeface="Arial" panose="020B0604020202020204" pitchFamily="34" charset="0"/>
              <a:buChar char="•"/>
            </a:pPr>
            <a:r>
              <a:rPr kumimoji="0" lang="en-US" altLang="en-US" sz="1050" b="0"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Ph.D., Solid State Physics, Brown University, Providence, RI : 1998</a:t>
            </a:r>
          </a:p>
          <a:p>
            <a:pPr marL="628650" lvl="1" indent="-171450">
              <a:lnSpc>
                <a:spcPct val="130000"/>
              </a:lnSpc>
              <a:spcBef>
                <a:spcPts val="300"/>
              </a:spcBef>
              <a:spcAft>
                <a:spcPts val="300"/>
              </a:spcAft>
              <a:buFont typeface="Arial" panose="020B0604020202020204" pitchFamily="34" charset="0"/>
              <a:buChar char="•"/>
            </a:pPr>
            <a:r>
              <a:rPr lang="en-US" sz="1050" dirty="0">
                <a:effectLst/>
                <a:latin typeface="Century Gothic" panose="020B0502020202020204" pitchFamily="34" charset="0"/>
                <a:ea typeface="Times New Roman" panose="02020603050405020304" pitchFamily="18" charset="0"/>
              </a:rPr>
              <a:t>Developed femtosecond laser-based system to measure thermal transport in semiconductor superlattices</a:t>
            </a:r>
          </a:p>
          <a:p>
            <a:pPr marL="628650" lvl="1" indent="-171450">
              <a:lnSpc>
                <a:spcPct val="130000"/>
              </a:lnSpc>
              <a:spcBef>
                <a:spcPts val="300"/>
              </a:spcBef>
              <a:spcAft>
                <a:spcPts val="300"/>
              </a:spcAft>
              <a:buFont typeface="Arial" panose="020B0604020202020204" pitchFamily="34" charset="0"/>
              <a:buChar char="•"/>
            </a:pPr>
            <a:r>
              <a:rPr lang="en-US" sz="1050" dirty="0">
                <a:effectLst/>
                <a:latin typeface="Century Gothic" panose="020B0502020202020204" pitchFamily="34" charset="0"/>
                <a:ea typeface="Times New Roman" panose="02020603050405020304" pitchFamily="18" charset="0"/>
              </a:rPr>
              <a:t>Thesis topic: Thermal Phonon transport in novel semiconductor structures</a:t>
            </a:r>
          </a:p>
          <a:p>
            <a:pPr marL="171450" indent="-171450">
              <a:spcAft>
                <a:spcPts val="300"/>
              </a:spcAft>
              <a:buClrTx/>
              <a:buFont typeface="Arial" panose="020B0604020202020204" pitchFamily="34" charset="0"/>
              <a:buChar char="•"/>
            </a:pPr>
            <a:endParaRPr kumimoji="0" lang="en-US" altLang="en-US" sz="900" b="0"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spcAft>
                <a:spcPts val="300"/>
              </a:spcAft>
              <a:buClrTx/>
            </a:pPr>
            <a:endParaRPr kumimoji="0" lang="en-US" altLang="en-US" sz="900" b="0" i="0" u="none" strike="noStrike" cap="none" normalizeH="0" baseline="0" dirty="0">
              <a:ln>
                <a:noFill/>
              </a:ln>
              <a:solidFill>
                <a:schemeClr val="tx1"/>
              </a:solidFill>
              <a:effectLst/>
              <a:latin typeface="Century Gothic" panose="020B0502020202020204" pitchFamily="34" charset="0"/>
              <a:cs typeface="Times New Roman" panose="02020603050405020304" pitchFamily="18" charset="0"/>
            </a:endParaRPr>
          </a:p>
        </p:txBody>
      </p:sp>
      <p:pic>
        <p:nvPicPr>
          <p:cNvPr id="2050" name="Picture 2" descr="Lehigh's campus">
            <a:extLst>
              <a:ext uri="{FF2B5EF4-FFF2-40B4-BE49-F238E27FC236}">
                <a16:creationId xmlns:a16="http://schemas.microsoft.com/office/drawing/2014/main" id="{E6A91001-6480-9C46-4490-016D84C680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6753" y="154577"/>
            <a:ext cx="2693054" cy="15907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rown University - Profile, Rankings and Data | US News Best Colleges">
            <a:extLst>
              <a:ext uri="{FF2B5EF4-FFF2-40B4-BE49-F238E27FC236}">
                <a16:creationId xmlns:a16="http://schemas.microsoft.com/office/drawing/2014/main" id="{31C14CEB-D8C3-B4FE-C23E-5C79440845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468" y="3215148"/>
            <a:ext cx="2513838" cy="167484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olystyrene microspheres (industry grade)">
            <a:extLst>
              <a:ext uri="{FF2B5EF4-FFF2-40B4-BE49-F238E27FC236}">
                <a16:creationId xmlns:a16="http://schemas.microsoft.com/office/drawing/2014/main" id="{4488F781-4770-6901-D3AB-A90B9F8021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4295" y="1403111"/>
            <a:ext cx="1657069" cy="124120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C19CE8D5-8E1B-DEE1-6DB3-C122BAADE5FB}"/>
              </a:ext>
            </a:extLst>
          </p:cNvPr>
          <p:cNvSpPr>
            <a:spLocks noChangeArrowheads="1"/>
          </p:cNvSpPr>
          <p:nvPr/>
        </p:nvSpPr>
        <p:spPr bwMode="auto">
          <a:xfrm>
            <a:off x="7489807" y="213275"/>
            <a:ext cx="126370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ts val="300"/>
              </a:spcAft>
              <a:buClrTx/>
              <a:buSzTx/>
              <a:buFontTx/>
              <a:buNone/>
              <a:tabLst/>
            </a:pPr>
            <a:r>
              <a:rPr lang="en-US" altLang="en-US" sz="900" b="1" dirty="0">
                <a:latin typeface="Century Gothic" panose="020B0502020202020204" pitchFamily="34" charset="0"/>
                <a:ea typeface="Times New Roman" panose="02020603050405020304" pitchFamily="18" charset="0"/>
                <a:cs typeface="Times New Roman" panose="02020603050405020304" pitchFamily="18" charset="0"/>
              </a:rPr>
              <a:t>Lehigh University</a:t>
            </a:r>
            <a:endParaRPr kumimoji="0" lang="en-US" altLang="en-US" sz="900" b="0" i="0" u="none" strike="noStrike" cap="none" normalizeH="0" baseline="0" dirty="0">
              <a:ln>
                <a:noFill/>
              </a:ln>
              <a:solidFill>
                <a:schemeClr val="tx1"/>
              </a:solidFill>
              <a:effectLst/>
              <a:latin typeface="Century Gothic" panose="020B050202020202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58844EB7-3E3E-DB0B-50BF-E1CA380D6804}"/>
              </a:ext>
            </a:extLst>
          </p:cNvPr>
          <p:cNvSpPr>
            <a:spLocks noChangeArrowheads="1"/>
          </p:cNvSpPr>
          <p:nvPr/>
        </p:nvSpPr>
        <p:spPr bwMode="auto">
          <a:xfrm>
            <a:off x="560212" y="2944792"/>
            <a:ext cx="126370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ts val="300"/>
              </a:spcAft>
              <a:buClrTx/>
              <a:buSzTx/>
              <a:buFontTx/>
              <a:buNone/>
              <a:tabLst/>
            </a:pPr>
            <a:r>
              <a:rPr lang="en-US" altLang="en-US" sz="900" b="1" dirty="0">
                <a:latin typeface="Century Gothic" panose="020B0502020202020204" pitchFamily="34" charset="0"/>
                <a:ea typeface="Times New Roman" panose="02020603050405020304" pitchFamily="18" charset="0"/>
                <a:cs typeface="Times New Roman" panose="02020603050405020304" pitchFamily="18" charset="0"/>
              </a:rPr>
              <a:t>Brown University</a:t>
            </a:r>
            <a:endParaRPr kumimoji="0" lang="en-US" altLang="en-US" sz="900" b="0" i="0" u="none" strike="noStrike" cap="none" normalizeH="0" baseline="0" dirty="0">
              <a:ln>
                <a:noFill/>
              </a:ln>
              <a:solidFill>
                <a:schemeClr val="tx1"/>
              </a:solidFill>
              <a:effectLst/>
              <a:latin typeface="Century Gothic" panose="020B0502020202020204" pitchFamily="34" charset="0"/>
              <a:cs typeface="Times New Roman" panose="02020603050405020304" pitchFamily="18" charset="0"/>
            </a:endParaRPr>
          </a:p>
        </p:txBody>
      </p:sp>
      <p:grpSp>
        <p:nvGrpSpPr>
          <p:cNvPr id="12" name="Group 11">
            <a:extLst>
              <a:ext uri="{FF2B5EF4-FFF2-40B4-BE49-F238E27FC236}">
                <a16:creationId xmlns:a16="http://schemas.microsoft.com/office/drawing/2014/main" id="{B0910348-F91F-F779-7858-933679E0755E}"/>
              </a:ext>
            </a:extLst>
          </p:cNvPr>
          <p:cNvGrpSpPr>
            <a:grpSpLocks noChangeAspect="1"/>
          </p:cNvGrpSpPr>
          <p:nvPr/>
        </p:nvGrpSpPr>
        <p:grpSpPr>
          <a:xfrm>
            <a:off x="5921247" y="3483089"/>
            <a:ext cx="3137120" cy="1250680"/>
            <a:chOff x="2281735" y="1851449"/>
            <a:chExt cx="5715000" cy="2278407"/>
          </a:xfrm>
        </p:grpSpPr>
        <p:sp>
          <p:nvSpPr>
            <p:cNvPr id="5" name="Rectangle 4">
              <a:extLst>
                <a:ext uri="{FF2B5EF4-FFF2-40B4-BE49-F238E27FC236}">
                  <a16:creationId xmlns:a16="http://schemas.microsoft.com/office/drawing/2014/main" id="{62347397-EAAF-3B63-6BD2-D469A01138FF}"/>
                </a:ext>
              </a:extLst>
            </p:cNvPr>
            <p:cNvSpPr>
              <a:spLocks noChangeArrowheads="1"/>
            </p:cNvSpPr>
            <p:nvPr/>
          </p:nvSpPr>
          <p:spPr bwMode="auto">
            <a:xfrm>
              <a:off x="3576296" y="2996860"/>
              <a:ext cx="1829231"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ts val="300"/>
                </a:spcAft>
                <a:buClrTx/>
                <a:buSzTx/>
                <a:buFontTx/>
                <a:buNone/>
                <a:tabLst/>
              </a:pPr>
              <a:r>
                <a:rPr lang="en-US" altLang="en-US" sz="900" b="1" dirty="0">
                  <a:latin typeface="Century Gothic" panose="020B0502020202020204" pitchFamily="34" charset="0"/>
                  <a:ea typeface="Times New Roman" panose="02020603050405020304" pitchFamily="18" charset="0"/>
                  <a:cs typeface="Times New Roman" panose="02020603050405020304" pitchFamily="18" charset="0"/>
                </a:rPr>
                <a:t>Polystyrene Microspheres</a:t>
              </a:r>
              <a:endParaRPr kumimoji="0" lang="en-US" altLang="en-US" sz="900" b="0" i="0" u="none" strike="noStrike" cap="none" normalizeH="0" baseline="0" dirty="0">
                <a:ln>
                  <a:noFill/>
                </a:ln>
                <a:solidFill>
                  <a:schemeClr val="tx1"/>
                </a:solidFill>
                <a:effectLst/>
                <a:latin typeface="Century Gothic" panose="020B0502020202020204" pitchFamily="34" charset="0"/>
                <a:cs typeface="Times New Roman" panose="02020603050405020304" pitchFamily="18" charset="0"/>
              </a:endParaRPr>
            </a:p>
          </p:txBody>
        </p:sp>
        <p:pic>
          <p:nvPicPr>
            <p:cNvPr id="3076" name="Picture 4" descr="The schematic illustration of the pump‐probe spectroscopy in reflectivity.  | Download Scientific Diagram">
              <a:extLst>
                <a:ext uri="{FF2B5EF4-FFF2-40B4-BE49-F238E27FC236}">
                  <a16:creationId xmlns:a16="http://schemas.microsoft.com/office/drawing/2014/main" id="{DB858DD1-F841-8F49-B2CD-BB95831D14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1735" y="1910531"/>
              <a:ext cx="5715000" cy="22193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9370751-69CF-5C83-02BA-5784F0D62967}"/>
                </a:ext>
              </a:extLst>
            </p:cNvPr>
            <p:cNvSpPr/>
            <p:nvPr/>
          </p:nvSpPr>
          <p:spPr>
            <a:xfrm>
              <a:off x="7211291" y="2327564"/>
              <a:ext cx="540327" cy="477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6945EAF-4882-D0BF-59D5-DC4A6E34EECB}"/>
                </a:ext>
              </a:extLst>
            </p:cNvPr>
            <p:cNvSpPr/>
            <p:nvPr/>
          </p:nvSpPr>
          <p:spPr>
            <a:xfrm>
              <a:off x="5405527" y="3465817"/>
              <a:ext cx="540327" cy="477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BAC897D-3F12-0201-9CCB-BDD6CE53B5C1}"/>
                </a:ext>
              </a:extLst>
            </p:cNvPr>
            <p:cNvSpPr/>
            <p:nvPr/>
          </p:nvSpPr>
          <p:spPr>
            <a:xfrm>
              <a:off x="5966635" y="1851449"/>
              <a:ext cx="540327" cy="477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A283FD7-3A5A-F17B-33A1-3F401475423B}"/>
                </a:ext>
              </a:extLst>
            </p:cNvPr>
            <p:cNvSpPr/>
            <p:nvPr/>
          </p:nvSpPr>
          <p:spPr>
            <a:xfrm>
              <a:off x="6299141" y="2182176"/>
              <a:ext cx="281765" cy="233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37600A2-7A77-7A60-B407-30FC45467D2E}"/>
                </a:ext>
              </a:extLst>
            </p:cNvPr>
            <p:cNvSpPr/>
            <p:nvPr/>
          </p:nvSpPr>
          <p:spPr>
            <a:xfrm>
              <a:off x="5850798" y="2260932"/>
              <a:ext cx="281765" cy="233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05DA011-55AA-79D5-2A70-957242955E27}"/>
                </a:ext>
              </a:extLst>
            </p:cNvPr>
            <p:cNvSpPr/>
            <p:nvPr/>
          </p:nvSpPr>
          <p:spPr>
            <a:xfrm>
              <a:off x="5016054" y="2719207"/>
              <a:ext cx="726655" cy="529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9FB86995-E255-DB26-4A9D-40309AA40BF8}"/>
              </a:ext>
            </a:extLst>
          </p:cNvPr>
          <p:cNvSpPr>
            <a:spLocks noChangeArrowheads="1"/>
          </p:cNvSpPr>
          <p:nvPr/>
        </p:nvSpPr>
        <p:spPr bwMode="auto">
          <a:xfrm>
            <a:off x="7489807" y="1102795"/>
            <a:ext cx="1676479"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ts val="300"/>
              </a:spcAft>
              <a:buClrTx/>
              <a:buSzTx/>
              <a:buFontTx/>
              <a:buNone/>
              <a:tabLst/>
            </a:pPr>
            <a:r>
              <a:rPr lang="en-US" altLang="en-US" sz="900" b="1" dirty="0">
                <a:latin typeface="Century Gothic" panose="020B0502020202020204" pitchFamily="34" charset="0"/>
                <a:ea typeface="Times New Roman" panose="02020603050405020304" pitchFamily="18" charset="0"/>
                <a:cs typeface="Times New Roman" panose="02020603050405020304" pitchFamily="18" charset="0"/>
              </a:rPr>
              <a:t>Polystyrene Microspheres</a:t>
            </a:r>
            <a:endParaRPr kumimoji="0" lang="en-US" altLang="en-US" sz="900" b="0" i="0" u="none" strike="noStrike" cap="none" normalizeH="0" baseline="0" dirty="0">
              <a:ln>
                <a:noFill/>
              </a:ln>
              <a:solidFill>
                <a:schemeClr val="tx1"/>
              </a:solidFill>
              <a:effectLst/>
              <a:latin typeface="Century Gothic" panose="020B050202020202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4F3B3002-EDA7-2797-2B47-9052A636DB33}"/>
              </a:ext>
            </a:extLst>
          </p:cNvPr>
          <p:cNvSpPr>
            <a:spLocks noChangeArrowheads="1"/>
          </p:cNvSpPr>
          <p:nvPr/>
        </p:nvSpPr>
        <p:spPr bwMode="auto">
          <a:xfrm>
            <a:off x="6163875" y="3122108"/>
            <a:ext cx="313712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ts val="300"/>
              </a:spcAft>
              <a:buClrTx/>
              <a:buSzTx/>
              <a:buFontTx/>
              <a:buNone/>
              <a:tabLst/>
            </a:pPr>
            <a:r>
              <a:rPr lang="en-US" altLang="en-US" sz="900" b="1" dirty="0">
                <a:latin typeface="Century Gothic" panose="020B0502020202020204" pitchFamily="34" charset="0"/>
                <a:ea typeface="Times New Roman" panose="02020603050405020304" pitchFamily="18" charset="0"/>
                <a:cs typeface="Times New Roman" panose="02020603050405020304" pitchFamily="18" charset="0"/>
              </a:rPr>
              <a:t>Pump/Probe of Semiconductor Structures</a:t>
            </a:r>
            <a:endParaRPr kumimoji="0" lang="en-US" altLang="en-US" sz="900" b="0" i="0" u="none" strike="noStrike" cap="none" normalizeH="0" baseline="0" dirty="0">
              <a:ln>
                <a:noFill/>
              </a:ln>
              <a:solidFill>
                <a:schemeClr val="tx1"/>
              </a:solidFill>
              <a:effectLst/>
              <a:latin typeface="Century Gothic" panose="020B0502020202020204" pitchFamily="34" charset="0"/>
              <a:cs typeface="Times New Roman" panose="02020603050405020304" pitchFamily="18" charset="0"/>
            </a:endParaRPr>
          </a:p>
        </p:txBody>
      </p:sp>
      <p:pic>
        <p:nvPicPr>
          <p:cNvPr id="3080" name="Picture 8" descr="Schematic of a top-emitting VCSEL [19]. Inset is a scanning electron microscope image of the cross section of a high-speed VCSEL after it is cleaved.">
            <a:extLst>
              <a:ext uri="{FF2B5EF4-FFF2-40B4-BE49-F238E27FC236}">
                <a16:creationId xmlns:a16="http://schemas.microsoft.com/office/drawing/2014/main" id="{76EA867C-1372-2A9A-2B05-9A090AEDED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9039" y="3515521"/>
            <a:ext cx="2643250" cy="133952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4A1A118-859C-F080-4CD6-50458E1650D8}"/>
              </a:ext>
            </a:extLst>
          </p:cNvPr>
          <p:cNvSpPr>
            <a:spLocks noChangeArrowheads="1"/>
          </p:cNvSpPr>
          <p:nvPr/>
        </p:nvSpPr>
        <p:spPr bwMode="auto">
          <a:xfrm>
            <a:off x="3530532" y="3096675"/>
            <a:ext cx="313712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ts val="300"/>
              </a:spcAft>
              <a:buClrTx/>
              <a:buSzTx/>
              <a:buFontTx/>
              <a:buNone/>
              <a:tabLst/>
            </a:pPr>
            <a:r>
              <a:rPr lang="en-US" altLang="en-US" sz="900" b="1" dirty="0">
                <a:latin typeface="Century Gothic" panose="020B0502020202020204" pitchFamily="34" charset="0"/>
                <a:ea typeface="Times New Roman" panose="02020603050405020304" pitchFamily="18" charset="0"/>
                <a:cs typeface="Times New Roman" panose="02020603050405020304" pitchFamily="18" charset="0"/>
              </a:rPr>
              <a:t>Semiconductor Laser</a:t>
            </a:r>
            <a:endParaRPr kumimoji="0" lang="en-US" altLang="en-US" sz="900" b="0" i="0" u="none" strike="noStrike" cap="none" normalizeH="0" baseline="0" dirty="0">
              <a:ln>
                <a:noFill/>
              </a:ln>
              <a:solidFill>
                <a:schemeClr val="tx1"/>
              </a:solidFill>
              <a:effectLst/>
              <a:latin typeface="Century Gothic" panose="020B0502020202020204" pitchFamily="34" charset="0"/>
              <a:cs typeface="Times New Roman" panose="02020603050405020304" pitchFamily="18" charset="0"/>
            </a:endParaRPr>
          </a:p>
        </p:txBody>
      </p:sp>
    </p:spTree>
    <p:extLst>
      <p:ext uri="{BB962C8B-B14F-4D97-AF65-F5344CB8AC3E}">
        <p14:creationId xmlns:p14="http://schemas.microsoft.com/office/powerpoint/2010/main" val="529197954"/>
      </p:ext>
    </p:extLst>
  </p:cSld>
  <p:clrMapOvr>
    <a:masterClrMapping/>
  </p:clrMapOvr>
  <mc:AlternateContent xmlns:mc="http://schemas.openxmlformats.org/markup-compatibility/2006" xmlns:p14="http://schemas.microsoft.com/office/powerpoint/2010/main">
    <mc:Choice Requires="p14">
      <p:transition spd="slow" p14:dur="26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3" name="Rectangle 3">
            <a:extLst>
              <a:ext uri="{FF2B5EF4-FFF2-40B4-BE49-F238E27FC236}">
                <a16:creationId xmlns:a16="http://schemas.microsoft.com/office/drawing/2014/main" id="{11E88909-AEC9-C688-8251-88623DAA4215}"/>
              </a:ext>
            </a:extLst>
          </p:cNvPr>
          <p:cNvSpPr>
            <a:spLocks noChangeArrowheads="1"/>
          </p:cNvSpPr>
          <p:nvPr/>
        </p:nvSpPr>
        <p:spPr bwMode="auto">
          <a:xfrm>
            <a:off x="102392" y="43540"/>
            <a:ext cx="9207070" cy="435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ts val="300"/>
              </a:spcBef>
              <a:spcAft>
                <a:spcPts val="300"/>
              </a:spcAft>
              <a:buClrTx/>
              <a:buSzTx/>
              <a:buFontTx/>
              <a:buNone/>
              <a:tabLst/>
            </a:pPr>
            <a:r>
              <a:rPr kumimoji="0" lang="en-US" altLang="en-US" sz="1100" b="1"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WORK EXPERIENCE</a:t>
            </a:r>
            <a:endParaRPr kumimoji="0" lang="en-US" altLang="en-US" sz="1100" b="0" i="0" u="none" strike="noStrike" cap="none" normalizeH="0" baseline="0" dirty="0">
              <a:ln>
                <a:noFill/>
              </a:ln>
              <a:solidFill>
                <a:schemeClr val="tx1"/>
              </a:solidFill>
              <a:effectLst/>
              <a:latin typeface="Century Gothic" panose="020B0502020202020204" pitchFamily="34" charset="0"/>
              <a:cs typeface="Times New Roman" panose="02020603050405020304" pitchFamily="18" charset="0"/>
            </a:endParaRPr>
          </a:p>
          <a:p>
            <a:pPr marL="0" marR="0" lvl="0" indent="0" algn="l" defTabSz="914400" rtl="0" eaLnBrk="0" fontAlgn="base" latinLnBrk="0" hangingPunct="0">
              <a:lnSpc>
                <a:spcPct val="130000"/>
              </a:lnSpc>
              <a:spcBef>
                <a:spcPts val="300"/>
              </a:spcBef>
              <a:spcAft>
                <a:spcPts val="300"/>
              </a:spcAft>
              <a:buClrTx/>
              <a:buSzTx/>
              <a:buFontTx/>
              <a:buNone/>
              <a:tabLst/>
            </a:pPr>
            <a:r>
              <a:rPr kumimoji="0" lang="en-US" altLang="en-US" sz="1100" b="1"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Coherent, Inc. – Scientific Lasers: 1998 - 2007</a:t>
            </a:r>
            <a:endParaRPr kumimoji="0" lang="en-US" altLang="en-US" sz="1100" b="0" i="0" u="none" strike="noStrike" cap="none" normalizeH="0" baseline="0" dirty="0">
              <a:ln>
                <a:noFill/>
              </a:ln>
              <a:solidFill>
                <a:schemeClr val="tx1"/>
              </a:solidFill>
              <a:effectLst/>
              <a:latin typeface="Century Gothic" panose="020B0502020202020204" pitchFamily="34" charset="0"/>
              <a:cs typeface="Times New Roman" panose="02020603050405020304" pitchFamily="18" charset="0"/>
            </a:endParaRPr>
          </a:p>
          <a:p>
            <a:pPr marL="171450" marR="0" lvl="0" indent="-171450" algn="l" defTabSz="914400" rtl="0" eaLnBrk="0" fontAlgn="base" latinLnBrk="0" hangingPunct="0">
              <a:lnSpc>
                <a:spcPct val="130000"/>
              </a:lnSpc>
              <a:spcBef>
                <a:spcPts val="300"/>
              </a:spcBef>
              <a:spcAft>
                <a:spcPts val="300"/>
              </a:spcAft>
              <a:buClrTx/>
              <a:buSzTx/>
              <a:buFont typeface="Arial" panose="020B0604020202020204" pitchFamily="34" charset="0"/>
              <a:buChar char="•"/>
              <a:tabLst/>
            </a:pPr>
            <a:r>
              <a:rPr kumimoji="0" lang="en-US" altLang="en-US" sz="1100" b="0"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Engineer/Manager for Scientific Laser </a:t>
            </a:r>
            <a:br>
              <a:rPr kumimoji="0" lang="en-US" altLang="en-US" sz="1100" b="0"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br>
            <a:r>
              <a:rPr kumimoji="0" lang="en-US" altLang="en-US" sz="1100" b="0"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and Telecom products</a:t>
            </a:r>
            <a:endParaRPr kumimoji="0" lang="en-US" altLang="en-US" sz="1100" b="0" i="0" u="none" strike="noStrike" cap="none" normalizeH="0" baseline="0" dirty="0">
              <a:ln>
                <a:noFill/>
              </a:ln>
              <a:solidFill>
                <a:schemeClr val="tx1"/>
              </a:solidFill>
              <a:effectLst/>
              <a:latin typeface="Century Gothic" panose="020B0502020202020204" pitchFamily="34" charset="0"/>
              <a:cs typeface="Times New Roman" panose="02020603050405020304" pitchFamily="18" charset="0"/>
            </a:endParaRPr>
          </a:p>
          <a:p>
            <a:pPr marL="0" marR="0" lvl="0" indent="0" algn="l" defTabSz="914400" rtl="0" eaLnBrk="0" fontAlgn="base" latinLnBrk="0" hangingPunct="0">
              <a:lnSpc>
                <a:spcPct val="130000"/>
              </a:lnSpc>
              <a:spcBef>
                <a:spcPts val="300"/>
              </a:spcBef>
              <a:spcAft>
                <a:spcPts val="300"/>
              </a:spcAft>
              <a:buClrTx/>
              <a:buSzTx/>
              <a:buFontTx/>
              <a:buNone/>
              <a:tabLst/>
            </a:pPr>
            <a:endParaRPr kumimoji="0" lang="en-US" altLang="en-US" sz="900" b="0"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30000"/>
              </a:lnSpc>
              <a:spcBef>
                <a:spcPts val="300"/>
              </a:spcBef>
              <a:spcAft>
                <a:spcPts val="300"/>
              </a:spcAft>
              <a:buClrTx/>
              <a:buSzTx/>
              <a:buFontTx/>
              <a:buNone/>
              <a:tabLst/>
            </a:pPr>
            <a:r>
              <a:rPr kumimoji="0" lang="en-US" altLang="en-US" sz="900" b="0"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30000"/>
              </a:lnSpc>
              <a:spcBef>
                <a:spcPts val="300"/>
              </a:spcBef>
              <a:spcAft>
                <a:spcPts val="300"/>
              </a:spcAft>
              <a:buClrTx/>
              <a:buSzTx/>
              <a:buFontTx/>
              <a:buNone/>
              <a:tabLst/>
            </a:pPr>
            <a:endParaRPr lang="en-US" altLang="en-US" sz="1100" dirty="0">
              <a:latin typeface="Century Gothic" panose="020B050202020202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30000"/>
              </a:lnSpc>
              <a:spcBef>
                <a:spcPts val="300"/>
              </a:spcBef>
              <a:spcAft>
                <a:spcPts val="300"/>
              </a:spcAft>
              <a:buClrTx/>
              <a:buSzTx/>
              <a:buFontTx/>
              <a:buNone/>
              <a:tabLst/>
            </a:pPr>
            <a:r>
              <a:rPr kumimoji="0" lang="en-US" altLang="en-US" sz="1100" b="1"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General Atomics- High Energy Lasers: 2007- 2019 </a:t>
            </a:r>
            <a:endParaRPr kumimoji="0" lang="en-US" altLang="en-US" sz="1100" b="0" i="0" u="none" strike="noStrike" cap="none" normalizeH="0" baseline="0" dirty="0">
              <a:ln>
                <a:noFill/>
              </a:ln>
              <a:solidFill>
                <a:schemeClr val="tx1"/>
              </a:solidFill>
              <a:effectLst/>
              <a:latin typeface="Century Gothic" panose="020B0502020202020204" pitchFamily="34" charset="0"/>
              <a:cs typeface="Times New Roman" panose="02020603050405020304" pitchFamily="18" charset="0"/>
            </a:endParaRPr>
          </a:p>
          <a:p>
            <a:pPr marL="171450" marR="0" lvl="0" indent="-171450" algn="l" defTabSz="914400" rtl="0" eaLnBrk="0" fontAlgn="base" latinLnBrk="0" hangingPunct="0">
              <a:lnSpc>
                <a:spcPct val="130000"/>
              </a:lnSpc>
              <a:spcBef>
                <a:spcPts val="300"/>
              </a:spcBef>
              <a:spcAft>
                <a:spcPts val="300"/>
              </a:spcAft>
              <a:buClrTx/>
              <a:buSzTx/>
              <a:buFont typeface="Arial" panose="020B0604020202020204" pitchFamily="34" charset="0"/>
              <a:buChar char="•"/>
              <a:tabLst/>
            </a:pPr>
            <a:r>
              <a:rPr kumimoji="0" lang="en-US" altLang="en-US" sz="1100" b="0"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Laser Scientist for DARPA* funded 150 kW HELLADS Demonstrator Laser Weapon System (DLWS) and other </a:t>
            </a:r>
            <a:r>
              <a:rPr lang="en-US" altLang="en-US" sz="1100" dirty="0">
                <a:latin typeface="Century Gothic" panose="020B0502020202020204" pitchFamily="34" charset="0"/>
                <a:ea typeface="Times New Roman" panose="02020603050405020304" pitchFamily="18" charset="0"/>
                <a:cs typeface="Times New Roman" panose="02020603050405020304" pitchFamily="18" charset="0"/>
              </a:rPr>
              <a:t>HEL </a:t>
            </a:r>
            <a:r>
              <a:rPr kumimoji="0" lang="en-US" altLang="en-US" sz="1100" b="0"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systems</a:t>
            </a:r>
          </a:p>
          <a:p>
            <a:pPr marR="0" lvl="0" algn="l" defTabSz="914400" rtl="0" eaLnBrk="0" fontAlgn="base" latinLnBrk="0" hangingPunct="0">
              <a:lnSpc>
                <a:spcPct val="130000"/>
              </a:lnSpc>
              <a:spcBef>
                <a:spcPts val="300"/>
              </a:spcBef>
              <a:spcAft>
                <a:spcPts val="300"/>
              </a:spcAft>
              <a:buClrTx/>
              <a:buSzTx/>
              <a:tabLst/>
            </a:pPr>
            <a:r>
              <a:rPr lang="en-US" altLang="en-US" sz="1100" dirty="0">
                <a:latin typeface="Century Gothic" panose="020B0502020202020204" pitchFamily="34" charset="0"/>
                <a:ea typeface="Times New Roman" panose="02020603050405020304" pitchFamily="18" charset="0"/>
                <a:cs typeface="Times New Roman" panose="02020603050405020304" pitchFamily="18" charset="0"/>
              </a:rPr>
              <a:t>(Laser pointer ~ 1 </a:t>
            </a:r>
            <a:r>
              <a:rPr lang="en-US" altLang="en-US" sz="1100" dirty="0" err="1">
                <a:latin typeface="Century Gothic" panose="020B0502020202020204" pitchFamily="34" charset="0"/>
                <a:ea typeface="Times New Roman" panose="02020603050405020304" pitchFamily="18" charset="0"/>
                <a:cs typeface="Times New Roman" panose="02020603050405020304" pitchFamily="18" charset="0"/>
              </a:rPr>
              <a:t>mW</a:t>
            </a:r>
            <a:r>
              <a:rPr lang="en-US" altLang="en-US" sz="1100" dirty="0">
                <a:latin typeface="Century Gothic" panose="020B0502020202020204" pitchFamily="34" charset="0"/>
                <a:ea typeface="Times New Roman" panose="02020603050405020304" pitchFamily="18" charset="0"/>
                <a:cs typeface="Times New Roman" panose="02020603050405020304" pitchFamily="18" charset="0"/>
              </a:rPr>
              <a:t>: 150 kW/1mW = 150,000,000)</a:t>
            </a:r>
            <a:endParaRPr kumimoji="0" lang="en-US" altLang="en-US" sz="1100" b="0"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30000"/>
              </a:lnSpc>
              <a:spcBef>
                <a:spcPts val="300"/>
              </a:spcBef>
              <a:spcAft>
                <a:spcPts val="300"/>
              </a:spcAft>
              <a:buClrTx/>
              <a:buSzTx/>
              <a:buFontTx/>
              <a:buNone/>
              <a:tabLst/>
            </a:pPr>
            <a:endParaRPr kumimoji="0" lang="en-US" altLang="en-US" sz="900" b="1"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30000"/>
              </a:lnSpc>
              <a:spcBef>
                <a:spcPts val="300"/>
              </a:spcBef>
              <a:spcAft>
                <a:spcPts val="300"/>
              </a:spcAft>
              <a:buClrTx/>
              <a:buSzTx/>
              <a:buFontTx/>
              <a:buNone/>
              <a:tabLst/>
            </a:pPr>
            <a:endParaRPr lang="en-US" altLang="en-US" sz="900" b="1" dirty="0">
              <a:latin typeface="Century Gothic" panose="020B050202020202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30000"/>
              </a:lnSpc>
              <a:spcBef>
                <a:spcPts val="300"/>
              </a:spcBef>
              <a:spcAft>
                <a:spcPts val="300"/>
              </a:spcAft>
              <a:buClrTx/>
              <a:buSzTx/>
              <a:buFontTx/>
              <a:buNone/>
              <a:tabLst/>
            </a:pPr>
            <a:endParaRPr kumimoji="0" lang="en-US" altLang="en-US" sz="900" b="1"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30000"/>
              </a:lnSpc>
              <a:spcBef>
                <a:spcPts val="300"/>
              </a:spcBef>
              <a:spcAft>
                <a:spcPts val="300"/>
              </a:spcAft>
              <a:buClrTx/>
              <a:buSzTx/>
              <a:buFontTx/>
              <a:buNone/>
              <a:tabLst/>
            </a:pPr>
            <a:endParaRPr kumimoji="0" lang="en-US" altLang="en-US" sz="900" b="1"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30000"/>
              </a:lnSpc>
              <a:spcBef>
                <a:spcPts val="300"/>
              </a:spcBef>
              <a:spcAft>
                <a:spcPts val="300"/>
              </a:spcAft>
              <a:buClrTx/>
              <a:buSzTx/>
              <a:buFontTx/>
              <a:buNone/>
              <a:tabLst/>
            </a:pPr>
            <a:endParaRPr kumimoji="0" lang="en-US" altLang="en-US" sz="900" b="1"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30000"/>
              </a:lnSpc>
              <a:spcBef>
                <a:spcPts val="300"/>
              </a:spcBef>
              <a:spcAft>
                <a:spcPts val="300"/>
              </a:spcAft>
              <a:buClrTx/>
              <a:buSzTx/>
              <a:buFontTx/>
              <a:buNone/>
              <a:tabLst/>
            </a:pPr>
            <a:endParaRPr lang="en-US" altLang="en-US" sz="900" b="1" dirty="0">
              <a:latin typeface="Century Gothic" panose="020B0502020202020204"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5AF7174B-BCD8-2F64-71FD-1DF4F67C70CD}"/>
              </a:ext>
            </a:extLst>
          </p:cNvPr>
          <p:cNvPicPr>
            <a:picLocks noChangeAspect="1"/>
          </p:cNvPicPr>
          <p:nvPr/>
        </p:nvPicPr>
        <p:blipFill>
          <a:blip r:embed="rId3"/>
          <a:stretch>
            <a:fillRect/>
          </a:stretch>
        </p:blipFill>
        <p:spPr>
          <a:xfrm>
            <a:off x="3699741" y="409437"/>
            <a:ext cx="2012373" cy="1375460"/>
          </a:xfrm>
          <a:prstGeom prst="rect">
            <a:avLst/>
          </a:prstGeom>
        </p:spPr>
      </p:pic>
      <p:pic>
        <p:nvPicPr>
          <p:cNvPr id="6" name="Shape 136" descr="Image result for general atomics laser HEL">
            <a:extLst>
              <a:ext uri="{FF2B5EF4-FFF2-40B4-BE49-F238E27FC236}">
                <a16:creationId xmlns:a16="http://schemas.microsoft.com/office/drawing/2014/main" id="{7DECED29-5BEC-0839-BB2F-BFBA8FB4CF9D}"/>
              </a:ext>
            </a:extLst>
          </p:cNvPr>
          <p:cNvPicPr preferRelativeResize="0">
            <a:picLocks noChangeAspect="1"/>
          </p:cNvPicPr>
          <p:nvPr/>
        </p:nvPicPr>
        <p:blipFill rotWithShape="1">
          <a:blip r:embed="rId4">
            <a:alphaModFix/>
          </a:blip>
          <a:srcRect r="6547"/>
          <a:stretch/>
        </p:blipFill>
        <p:spPr>
          <a:xfrm>
            <a:off x="150885" y="2975277"/>
            <a:ext cx="2985758" cy="1655125"/>
          </a:xfrm>
          <a:prstGeom prst="rect">
            <a:avLst/>
          </a:prstGeom>
          <a:noFill/>
          <a:ln>
            <a:noFill/>
          </a:ln>
        </p:spPr>
      </p:pic>
      <p:pic>
        <p:nvPicPr>
          <p:cNvPr id="7" name="Shape 137" descr="Image result for general atomics laser HEL">
            <a:extLst>
              <a:ext uri="{FF2B5EF4-FFF2-40B4-BE49-F238E27FC236}">
                <a16:creationId xmlns:a16="http://schemas.microsoft.com/office/drawing/2014/main" id="{3D26C34A-453D-B48C-28A1-912042F9763A}"/>
              </a:ext>
            </a:extLst>
          </p:cNvPr>
          <p:cNvPicPr preferRelativeResize="0">
            <a:picLocks noChangeAspect="1"/>
          </p:cNvPicPr>
          <p:nvPr/>
        </p:nvPicPr>
        <p:blipFill rotWithShape="1">
          <a:blip r:embed="rId5">
            <a:alphaModFix/>
          </a:blip>
          <a:srcRect/>
          <a:stretch/>
        </p:blipFill>
        <p:spPr>
          <a:xfrm>
            <a:off x="6548475" y="2924685"/>
            <a:ext cx="2444640" cy="1689023"/>
          </a:xfrm>
          <a:prstGeom prst="rect">
            <a:avLst/>
          </a:prstGeom>
          <a:noFill/>
          <a:ln>
            <a:noFill/>
          </a:ln>
        </p:spPr>
      </p:pic>
      <p:pic>
        <p:nvPicPr>
          <p:cNvPr id="2" name="Picture 16" descr="High Energy Laser Weapon System">
            <a:extLst>
              <a:ext uri="{FF2B5EF4-FFF2-40B4-BE49-F238E27FC236}">
                <a16:creationId xmlns:a16="http://schemas.microsoft.com/office/drawing/2014/main" id="{EDB8D36B-8A15-1D67-ED8F-6E6F84292A0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743"/>
          <a:stretch/>
        </p:blipFill>
        <p:spPr bwMode="auto">
          <a:xfrm>
            <a:off x="3349680" y="2975277"/>
            <a:ext cx="2985758" cy="165512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Newsroom | Coherent">
            <a:extLst>
              <a:ext uri="{FF2B5EF4-FFF2-40B4-BE49-F238E27FC236}">
                <a16:creationId xmlns:a16="http://schemas.microsoft.com/office/drawing/2014/main" id="{29425614-8020-3762-9C5A-2B51FD0E53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6260" y="136784"/>
            <a:ext cx="2746855" cy="164811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35299F4-D353-B275-92D1-50F135AEAC3B}"/>
              </a:ext>
            </a:extLst>
          </p:cNvPr>
          <p:cNvSpPr txBox="1"/>
          <p:nvPr/>
        </p:nvSpPr>
        <p:spPr>
          <a:xfrm>
            <a:off x="102391" y="4792183"/>
            <a:ext cx="6091931" cy="307777"/>
          </a:xfrm>
          <a:prstGeom prst="rect">
            <a:avLst/>
          </a:prstGeom>
          <a:noFill/>
        </p:spPr>
        <p:txBody>
          <a:bodyPr wrap="square">
            <a:spAutoFit/>
          </a:bodyPr>
          <a:lstStyle/>
          <a:p>
            <a:pPr marR="0" lvl="0" algn="l" rtl="0">
              <a:spcBef>
                <a:spcPts val="300"/>
              </a:spcBef>
              <a:spcAft>
                <a:spcPts val="300"/>
              </a:spcAft>
            </a:pPr>
            <a:r>
              <a:rPr lang="en-US" sz="1400" dirty="0">
                <a:solidFill>
                  <a:schemeClr val="dk1"/>
                </a:solidFill>
                <a:latin typeface="Calibri" panose="020F0502020204030204" pitchFamily="34" charset="0"/>
                <a:ea typeface="Calibri"/>
                <a:cs typeface="Calibri" panose="020F0502020204030204" pitchFamily="34" charset="0"/>
                <a:sym typeface="Calibri"/>
              </a:rPr>
              <a:t>*DARPA: Defense Advanced Research Project Agency. “DARPA HARD” Programs.</a:t>
            </a:r>
          </a:p>
        </p:txBody>
      </p:sp>
    </p:spTree>
    <p:extLst>
      <p:ext uri="{BB962C8B-B14F-4D97-AF65-F5344CB8AC3E}">
        <p14:creationId xmlns:p14="http://schemas.microsoft.com/office/powerpoint/2010/main" val="1529111770"/>
      </p:ext>
    </p:extLst>
  </p:cSld>
  <p:clrMapOvr>
    <a:masterClrMapping/>
  </p:clrMapOvr>
  <mc:AlternateContent xmlns:mc="http://schemas.openxmlformats.org/markup-compatibility/2006" xmlns:p14="http://schemas.microsoft.com/office/powerpoint/2010/main">
    <mc:Choice Requires="p14">
      <p:transition spd="slow" p14:dur="26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8" presetClass="emph" presetSubtype="0" fill="hold" nodeType="withEffect">
                                  <p:stCondLst>
                                    <p:cond delay="0"/>
                                  </p:stCondLst>
                                  <p:childTnLst>
                                    <p:animRot by="-21600000">
                                      <p:cBhvr>
                                        <p:cTn id="9" dur="1000" fill="hold"/>
                                        <p:tgtEl>
                                          <p:spTgt spid="6"/>
                                        </p:tgtEl>
                                        <p:attrNameLst>
                                          <p:attrName>r</p:attrName>
                                        </p:attrNameLst>
                                      </p:cBhvr>
                                    </p:animRot>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par>
                                <p:cTn id="13" presetID="8" presetClass="emph" presetSubtype="0" fill="hold" nodeType="withEffect">
                                  <p:stCondLst>
                                    <p:cond delay="0"/>
                                  </p:stCondLst>
                                  <p:childTnLst>
                                    <p:animRot by="-21600000">
                                      <p:cBhvr>
                                        <p:cTn id="14" dur="1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3" name="Rectangle 3">
            <a:extLst>
              <a:ext uri="{FF2B5EF4-FFF2-40B4-BE49-F238E27FC236}">
                <a16:creationId xmlns:a16="http://schemas.microsoft.com/office/drawing/2014/main" id="{11E88909-AEC9-C688-8251-88623DAA4215}"/>
              </a:ext>
            </a:extLst>
          </p:cNvPr>
          <p:cNvSpPr>
            <a:spLocks noChangeArrowheads="1"/>
          </p:cNvSpPr>
          <p:nvPr/>
        </p:nvSpPr>
        <p:spPr bwMode="auto">
          <a:xfrm>
            <a:off x="200124" y="112629"/>
            <a:ext cx="4041630" cy="3235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ts val="200"/>
              </a:spcBef>
              <a:spcAft>
                <a:spcPts val="200"/>
              </a:spcAft>
              <a:buClrTx/>
              <a:buSzTx/>
              <a:buFontTx/>
              <a:buNone/>
              <a:tabLst/>
            </a:pPr>
            <a:r>
              <a:rPr kumimoji="0" lang="en-US" altLang="en-US" sz="1100" b="1"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WORK EXPERIENCE</a:t>
            </a:r>
            <a:endParaRPr kumimoji="0" lang="en-US" altLang="en-US" sz="1100" b="0" i="0" u="none" strike="noStrike" cap="none" normalizeH="0" baseline="0" dirty="0">
              <a:ln>
                <a:noFill/>
              </a:ln>
              <a:solidFill>
                <a:schemeClr val="tx1"/>
              </a:solidFill>
              <a:effectLst/>
              <a:latin typeface="Century Gothic" panose="020B0502020202020204" pitchFamily="34" charset="0"/>
              <a:cs typeface="Times New Roman" panose="02020603050405020304" pitchFamily="18" charset="0"/>
            </a:endParaRPr>
          </a:p>
          <a:p>
            <a:pPr marL="0" marR="0" lvl="0" indent="0" algn="l" defTabSz="914400" rtl="0" eaLnBrk="0" fontAlgn="base" latinLnBrk="0" hangingPunct="0">
              <a:lnSpc>
                <a:spcPct val="130000"/>
              </a:lnSpc>
              <a:spcBef>
                <a:spcPts val="200"/>
              </a:spcBef>
              <a:spcAft>
                <a:spcPts val="200"/>
              </a:spcAft>
              <a:buClrTx/>
              <a:buSzTx/>
              <a:buFontTx/>
              <a:buNone/>
              <a:tabLst/>
            </a:pPr>
            <a:r>
              <a:rPr kumimoji="0" lang="en-US" altLang="en-US" sz="1100" b="1"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General Atomics- Optical Communication: 2019 - 2023</a:t>
            </a:r>
            <a:endParaRPr kumimoji="0" lang="en-US" altLang="en-US" sz="1100" b="0" i="0" u="none" strike="noStrike" cap="none" normalizeH="0" baseline="0" dirty="0">
              <a:ln>
                <a:noFill/>
              </a:ln>
              <a:solidFill>
                <a:schemeClr val="tx1"/>
              </a:solidFill>
              <a:effectLst/>
              <a:latin typeface="Century Gothic" panose="020B0502020202020204" pitchFamily="34" charset="0"/>
              <a:cs typeface="Times New Roman" panose="02020603050405020304" pitchFamily="18" charset="0"/>
            </a:endParaRPr>
          </a:p>
          <a:p>
            <a:pPr marL="171450" indent="-171450">
              <a:lnSpc>
                <a:spcPct val="130000"/>
              </a:lnSpc>
              <a:spcBef>
                <a:spcPts val="200"/>
              </a:spcBef>
              <a:spcAft>
                <a:spcPts val="200"/>
              </a:spcAft>
              <a:buClrTx/>
              <a:buFont typeface="Arial" panose="020B0604020202020204" pitchFamily="34" charset="0"/>
              <a:buChar char="•"/>
            </a:pPr>
            <a:r>
              <a:rPr kumimoji="0" lang="en-US" altLang="en-US" sz="1100" b="0"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Chief Optical scientist for the Low Earth Orbit (LEO) Optical Communication Terminal (OCT)</a:t>
            </a:r>
          </a:p>
          <a:p>
            <a:pPr marL="171450" indent="-171450">
              <a:lnSpc>
                <a:spcPct val="130000"/>
              </a:lnSpc>
              <a:spcBef>
                <a:spcPts val="200"/>
              </a:spcBef>
              <a:spcAft>
                <a:spcPts val="200"/>
              </a:spcAft>
              <a:buClrTx/>
              <a:buFont typeface="Arial" panose="020B0604020202020204" pitchFamily="34" charset="0"/>
              <a:buChar char="•"/>
            </a:pPr>
            <a:r>
              <a:rPr lang="en-US" altLang="en-US" sz="1100" dirty="0">
                <a:latin typeface="Century Gothic" panose="020B0502020202020204" pitchFamily="34" charset="0"/>
                <a:ea typeface="Times New Roman" panose="02020603050405020304" pitchFamily="18" charset="0"/>
                <a:cs typeface="Times New Roman" panose="02020603050405020304" pitchFamily="18" charset="0"/>
              </a:rPr>
              <a:t>Radio Frequency communication </a:t>
            </a:r>
          </a:p>
          <a:p>
            <a:pPr marL="628650" lvl="1" indent="-171450">
              <a:lnSpc>
                <a:spcPct val="130000"/>
              </a:lnSpc>
              <a:spcBef>
                <a:spcPts val="200"/>
              </a:spcBef>
              <a:spcAft>
                <a:spcPts val="200"/>
              </a:spcAft>
              <a:buClrTx/>
              <a:buFont typeface="Arial" panose="020B0604020202020204" pitchFamily="34" charset="0"/>
              <a:buChar char="•"/>
            </a:pPr>
            <a:r>
              <a:rPr kumimoji="0" lang="en-US" altLang="en-US" sz="1100" b="0"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Low Bandwidth</a:t>
            </a:r>
          </a:p>
          <a:p>
            <a:pPr marL="628650" lvl="1" indent="-171450">
              <a:lnSpc>
                <a:spcPct val="130000"/>
              </a:lnSpc>
              <a:spcBef>
                <a:spcPts val="200"/>
              </a:spcBef>
              <a:spcAft>
                <a:spcPts val="200"/>
              </a:spcAft>
              <a:buClrTx/>
              <a:buFont typeface="Arial" panose="020B0604020202020204" pitchFamily="34" charset="0"/>
              <a:buChar char="•"/>
            </a:pPr>
            <a:r>
              <a:rPr lang="en-US" altLang="en-US" sz="1100" dirty="0">
                <a:latin typeface="Century Gothic" panose="020B0502020202020204" pitchFamily="34" charset="0"/>
                <a:ea typeface="Times New Roman" panose="02020603050405020304" pitchFamily="18" charset="0"/>
                <a:cs typeface="Times New Roman" panose="02020603050405020304" pitchFamily="18" charset="0"/>
              </a:rPr>
              <a:t>Large Field of Transmission</a:t>
            </a:r>
            <a:r>
              <a:rPr kumimoji="0" lang="en-US" altLang="en-US" sz="1100" b="0"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 </a:t>
            </a:r>
          </a:p>
          <a:p>
            <a:pPr marL="171450" indent="-171450">
              <a:lnSpc>
                <a:spcPct val="130000"/>
              </a:lnSpc>
              <a:spcBef>
                <a:spcPts val="200"/>
              </a:spcBef>
              <a:spcAft>
                <a:spcPts val="200"/>
              </a:spcAft>
              <a:buClrTx/>
              <a:buFont typeface="Arial" panose="020B0604020202020204" pitchFamily="34" charset="0"/>
              <a:buChar char="•"/>
            </a:pPr>
            <a:r>
              <a:rPr lang="en-US" altLang="en-US" sz="1100" dirty="0">
                <a:latin typeface="Century Gothic" panose="020B0502020202020204" pitchFamily="34" charset="0"/>
                <a:ea typeface="Times New Roman" panose="02020603050405020304" pitchFamily="18" charset="0"/>
                <a:cs typeface="Times New Roman" panose="02020603050405020304" pitchFamily="18" charset="0"/>
              </a:rPr>
              <a:t>Laser communication</a:t>
            </a:r>
          </a:p>
          <a:p>
            <a:pPr marL="628650" lvl="1" indent="-171450">
              <a:lnSpc>
                <a:spcPct val="130000"/>
              </a:lnSpc>
              <a:spcBef>
                <a:spcPts val="200"/>
              </a:spcBef>
              <a:spcAft>
                <a:spcPts val="200"/>
              </a:spcAft>
              <a:buClrTx/>
              <a:buFont typeface="Arial" panose="020B0604020202020204" pitchFamily="34" charset="0"/>
              <a:buChar char="•"/>
            </a:pPr>
            <a:r>
              <a:rPr kumimoji="0" lang="en-US" altLang="en-US" sz="1100" b="0"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Over 1000X greater  Bandwidth</a:t>
            </a:r>
          </a:p>
          <a:p>
            <a:pPr marL="628650" lvl="1" indent="-171450">
              <a:lnSpc>
                <a:spcPct val="130000"/>
              </a:lnSpc>
              <a:spcBef>
                <a:spcPts val="200"/>
              </a:spcBef>
              <a:spcAft>
                <a:spcPts val="200"/>
              </a:spcAft>
              <a:buClrTx/>
              <a:buFont typeface="Arial" panose="020B0604020202020204" pitchFamily="34" charset="0"/>
              <a:buChar char="•"/>
            </a:pPr>
            <a:r>
              <a:rPr lang="en-US" altLang="en-US" sz="1100" dirty="0">
                <a:latin typeface="Century Gothic" panose="020B0502020202020204" pitchFamily="34" charset="0"/>
                <a:ea typeface="Times New Roman" panose="02020603050405020304" pitchFamily="18" charset="0"/>
                <a:cs typeface="Times New Roman" panose="02020603050405020304" pitchFamily="18" charset="0"/>
              </a:rPr>
              <a:t>Small Field of Transmission</a:t>
            </a:r>
            <a:r>
              <a:rPr kumimoji="0" lang="en-US" altLang="en-US" sz="1100" b="0"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 </a:t>
            </a:r>
          </a:p>
          <a:p>
            <a:pPr marL="628650" lvl="1" indent="-171450">
              <a:lnSpc>
                <a:spcPct val="130000"/>
              </a:lnSpc>
              <a:spcBef>
                <a:spcPts val="200"/>
              </a:spcBef>
              <a:spcAft>
                <a:spcPts val="200"/>
              </a:spcAft>
              <a:buClrTx/>
              <a:buFont typeface="Arial" panose="020B0604020202020204" pitchFamily="34" charset="0"/>
              <a:buChar char="•"/>
            </a:pPr>
            <a:r>
              <a:rPr lang="en-US" altLang="en-US" sz="1100" dirty="0">
                <a:latin typeface="Century Gothic" panose="020B0502020202020204" pitchFamily="34" charset="0"/>
                <a:cs typeface="Times New Roman" panose="02020603050405020304" pitchFamily="18" charset="0"/>
              </a:rPr>
              <a:t>Internet in Space</a:t>
            </a:r>
            <a:endParaRPr kumimoji="0" lang="en-US" altLang="en-US" sz="1100" b="0" i="0" u="none" strike="noStrike" cap="none" normalizeH="0" baseline="0" dirty="0">
              <a:ln>
                <a:noFill/>
              </a:ln>
              <a:solidFill>
                <a:schemeClr val="tx1"/>
              </a:solidFill>
              <a:effectLst/>
              <a:latin typeface="Century Gothic" panose="020B0502020202020204" pitchFamily="34" charset="0"/>
              <a:cs typeface="Times New Roman" panose="02020603050405020304" pitchFamily="18" charset="0"/>
            </a:endParaRPr>
          </a:p>
          <a:p>
            <a:pPr marL="628650" lvl="1" indent="-171450">
              <a:lnSpc>
                <a:spcPct val="130000"/>
              </a:lnSpc>
              <a:spcBef>
                <a:spcPts val="300"/>
              </a:spcBef>
              <a:spcAft>
                <a:spcPts val="300"/>
              </a:spcAft>
              <a:buClrTx/>
              <a:buFont typeface="Arial" panose="020B0604020202020204" pitchFamily="34" charset="0"/>
              <a:buChar char="•"/>
            </a:pPr>
            <a:endParaRPr kumimoji="0" lang="en-US" altLang="en-US" sz="1100" b="0" i="0" u="none" strike="noStrike" cap="none" normalizeH="0" baseline="0" dirty="0">
              <a:ln>
                <a:noFill/>
              </a:ln>
              <a:solidFill>
                <a:schemeClr val="tx1"/>
              </a:solidFill>
              <a:effectLst/>
              <a:latin typeface="Century Gothic" panose="020B0502020202020204" pitchFamily="34" charset="0"/>
              <a:cs typeface="Times New Roman" panose="02020603050405020304" pitchFamily="18" charset="0"/>
            </a:endParaRPr>
          </a:p>
        </p:txBody>
      </p:sp>
      <p:pic>
        <p:nvPicPr>
          <p:cNvPr id="6152" name="Picture 8" descr="Free Space Optical Communication - YouTube">
            <a:extLst>
              <a:ext uri="{FF2B5EF4-FFF2-40B4-BE49-F238E27FC236}">
                <a16:creationId xmlns:a16="http://schemas.microsoft.com/office/drawing/2014/main" id="{BC2B71EB-4F33-1514-7546-877522048A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769" y="3146354"/>
            <a:ext cx="2421474" cy="1816106"/>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Optical Inter-Satellite Communication Network for Earth Observation  Satellites - SpaceQuip Journal">
            <a:extLst>
              <a:ext uri="{FF2B5EF4-FFF2-40B4-BE49-F238E27FC236}">
                <a16:creationId xmlns:a16="http://schemas.microsoft.com/office/drawing/2014/main" id="{7BA74A47-59D6-9E39-3E80-B6630E9B63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053"/>
          <a:stretch/>
        </p:blipFill>
        <p:spPr bwMode="auto">
          <a:xfrm>
            <a:off x="3774810" y="3137416"/>
            <a:ext cx="2551813" cy="1833982"/>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ESA - Opening addresses and presentations on Harmony | EE10 UCM">
            <a:extLst>
              <a:ext uri="{FF2B5EF4-FFF2-40B4-BE49-F238E27FC236}">
                <a16:creationId xmlns:a16="http://schemas.microsoft.com/office/drawing/2014/main" id="{06BB554D-7BD0-4CB0-5573-4140A54D89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307" y="3137416"/>
            <a:ext cx="3267474" cy="1833982"/>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U.S. Satellites Are Being Attacked Every Day According To Space Force  General">
            <a:extLst>
              <a:ext uri="{FF2B5EF4-FFF2-40B4-BE49-F238E27FC236}">
                <a16:creationId xmlns:a16="http://schemas.microsoft.com/office/drawing/2014/main" id="{AB810BD7-B581-B4D9-EACB-024E373770E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296" r="4926"/>
          <a:stretch/>
        </p:blipFill>
        <p:spPr bwMode="auto">
          <a:xfrm>
            <a:off x="4486795" y="307972"/>
            <a:ext cx="4589787" cy="2263777"/>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3">
            <a:extLst>
              <a:ext uri="{FF2B5EF4-FFF2-40B4-BE49-F238E27FC236}">
                <a16:creationId xmlns:a16="http://schemas.microsoft.com/office/drawing/2014/main" id="{0BB6528E-1835-5C8E-4F93-98BF23C86AAC}"/>
              </a:ext>
            </a:extLst>
          </p:cNvPr>
          <p:cNvSpPr>
            <a:spLocks noChangeArrowheads="1"/>
          </p:cNvSpPr>
          <p:nvPr/>
        </p:nvSpPr>
        <p:spPr bwMode="auto">
          <a:xfrm>
            <a:off x="6148687" y="73095"/>
            <a:ext cx="126370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ts val="300"/>
              </a:spcAft>
              <a:buClrTx/>
              <a:buSzTx/>
              <a:buFontTx/>
              <a:buNone/>
              <a:tabLst/>
            </a:pPr>
            <a:r>
              <a:rPr lang="en-US" altLang="en-US" sz="900" b="1" dirty="0">
                <a:latin typeface="Century Gothic" panose="020B0502020202020204" pitchFamily="34" charset="0"/>
                <a:ea typeface="Times New Roman" panose="02020603050405020304" pitchFamily="18" charset="0"/>
                <a:cs typeface="Times New Roman" panose="02020603050405020304" pitchFamily="18" charset="0"/>
              </a:rPr>
              <a:t>RF Communication</a:t>
            </a:r>
            <a:endParaRPr kumimoji="0" lang="en-US" altLang="en-US" sz="900" b="0" i="0" u="none" strike="noStrike" cap="none" normalizeH="0" baseline="0" dirty="0">
              <a:ln>
                <a:noFill/>
              </a:ln>
              <a:solidFill>
                <a:schemeClr val="tx1"/>
              </a:solidFill>
              <a:effectLst/>
              <a:latin typeface="Century Gothic" panose="020B0502020202020204" pitchFamily="34" charset="0"/>
              <a:cs typeface="Times New Roman" panose="02020603050405020304" pitchFamily="18" charset="0"/>
            </a:endParaRPr>
          </a:p>
        </p:txBody>
      </p:sp>
      <p:sp>
        <p:nvSpPr>
          <p:cNvPr id="25" name="Rectangle 3">
            <a:extLst>
              <a:ext uri="{FF2B5EF4-FFF2-40B4-BE49-F238E27FC236}">
                <a16:creationId xmlns:a16="http://schemas.microsoft.com/office/drawing/2014/main" id="{DB40629F-C147-FBB4-0910-150642C11DD4}"/>
              </a:ext>
            </a:extLst>
          </p:cNvPr>
          <p:cNvSpPr>
            <a:spLocks noChangeArrowheads="1"/>
          </p:cNvSpPr>
          <p:nvPr/>
        </p:nvSpPr>
        <p:spPr bwMode="auto">
          <a:xfrm>
            <a:off x="4241754" y="2796382"/>
            <a:ext cx="161792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ts val="300"/>
              </a:spcAft>
              <a:buClrTx/>
              <a:buSzTx/>
              <a:buFontTx/>
              <a:buNone/>
              <a:tabLst/>
            </a:pPr>
            <a:r>
              <a:rPr lang="en-US" altLang="en-US" sz="900" b="1" dirty="0">
                <a:latin typeface="Century Gothic" panose="020B0502020202020204" pitchFamily="34" charset="0"/>
                <a:ea typeface="Times New Roman" panose="02020603050405020304" pitchFamily="18" charset="0"/>
                <a:cs typeface="Times New Roman" panose="02020603050405020304" pitchFamily="18" charset="0"/>
              </a:rPr>
              <a:t>Laser Communication</a:t>
            </a:r>
            <a:endParaRPr kumimoji="0" lang="en-US" altLang="en-US" sz="900" b="0" i="0" u="none" strike="noStrike" cap="none" normalizeH="0" baseline="0" dirty="0">
              <a:ln>
                <a:noFill/>
              </a:ln>
              <a:solidFill>
                <a:schemeClr val="tx1"/>
              </a:solidFill>
              <a:effectLst/>
              <a:latin typeface="Century Gothic" panose="020B0502020202020204" pitchFamily="34" charset="0"/>
              <a:cs typeface="Times New Roman" panose="02020603050405020304" pitchFamily="18" charset="0"/>
            </a:endParaRPr>
          </a:p>
        </p:txBody>
      </p:sp>
    </p:spTree>
    <p:extLst>
      <p:ext uri="{BB962C8B-B14F-4D97-AF65-F5344CB8AC3E}">
        <p14:creationId xmlns:p14="http://schemas.microsoft.com/office/powerpoint/2010/main" val="3482991135"/>
      </p:ext>
    </p:extLst>
  </p:cSld>
  <p:clrMapOvr>
    <a:masterClrMapping/>
  </p:clrMapOvr>
  <mc:AlternateContent xmlns:mc="http://schemas.openxmlformats.org/markup-compatibility/2006" xmlns:p14="http://schemas.microsoft.com/office/powerpoint/2010/main">
    <mc:Choice Requires="p14">
      <p:transition spd="slow" p14:dur="26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3" name="Rectangle 3">
            <a:extLst>
              <a:ext uri="{FF2B5EF4-FFF2-40B4-BE49-F238E27FC236}">
                <a16:creationId xmlns:a16="http://schemas.microsoft.com/office/drawing/2014/main" id="{11E88909-AEC9-C688-8251-88623DAA4215}"/>
              </a:ext>
            </a:extLst>
          </p:cNvPr>
          <p:cNvSpPr>
            <a:spLocks noChangeArrowheads="1"/>
          </p:cNvSpPr>
          <p:nvPr/>
        </p:nvSpPr>
        <p:spPr bwMode="auto">
          <a:xfrm>
            <a:off x="284710" y="74084"/>
            <a:ext cx="5697376" cy="110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ts val="300"/>
              </a:spcBef>
              <a:spcAft>
                <a:spcPts val="300"/>
              </a:spcAft>
              <a:buClrTx/>
              <a:buSzTx/>
              <a:buFontTx/>
              <a:buNone/>
              <a:tabLst/>
            </a:pPr>
            <a:r>
              <a:rPr kumimoji="0" lang="en-US" altLang="en-US" sz="1100" b="1"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WORK EXPERIENCE</a:t>
            </a:r>
            <a:endParaRPr kumimoji="0" lang="en-US" altLang="en-US" sz="1100" b="0" i="0" u="none" strike="noStrike" cap="none" normalizeH="0" baseline="0" dirty="0">
              <a:ln>
                <a:noFill/>
              </a:ln>
              <a:solidFill>
                <a:schemeClr val="tx1"/>
              </a:solidFill>
              <a:effectLst/>
              <a:latin typeface="Century Gothic" panose="020B0502020202020204" pitchFamily="34" charset="0"/>
              <a:cs typeface="Times New Roman" panose="02020603050405020304" pitchFamily="18" charset="0"/>
            </a:endParaRPr>
          </a:p>
          <a:p>
            <a:pPr marL="0" marR="0" lvl="0" indent="0" algn="l" defTabSz="914400" rtl="0" eaLnBrk="0" fontAlgn="base" latinLnBrk="0" hangingPunct="0">
              <a:lnSpc>
                <a:spcPct val="130000"/>
              </a:lnSpc>
              <a:spcBef>
                <a:spcPts val="300"/>
              </a:spcBef>
              <a:spcAft>
                <a:spcPts val="300"/>
              </a:spcAft>
              <a:buClrTx/>
              <a:buSzTx/>
              <a:buFontTx/>
              <a:buNone/>
              <a:tabLst/>
            </a:pPr>
            <a:r>
              <a:rPr kumimoji="0" lang="en-US" altLang="en-US" sz="1100" b="1"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General Atomics- Optical Communication: 2019 - 2023</a:t>
            </a:r>
            <a:endParaRPr kumimoji="0" lang="en-US" altLang="en-US" sz="1100" b="0" i="0" u="none" strike="noStrike" cap="none" normalizeH="0" baseline="0" dirty="0">
              <a:ln>
                <a:noFill/>
              </a:ln>
              <a:solidFill>
                <a:schemeClr val="tx1"/>
              </a:solidFill>
              <a:effectLst/>
              <a:latin typeface="Century Gothic" panose="020B0502020202020204" pitchFamily="34" charset="0"/>
              <a:cs typeface="Times New Roman" panose="02020603050405020304" pitchFamily="18" charset="0"/>
            </a:endParaRPr>
          </a:p>
          <a:p>
            <a:pPr marL="171450" indent="-171450">
              <a:lnSpc>
                <a:spcPct val="130000"/>
              </a:lnSpc>
              <a:spcBef>
                <a:spcPts val="300"/>
              </a:spcBef>
              <a:spcAft>
                <a:spcPts val="300"/>
              </a:spcAft>
              <a:buClrTx/>
              <a:buFont typeface="Arial" panose="020B0604020202020204" pitchFamily="34" charset="0"/>
              <a:buChar char="•"/>
            </a:pPr>
            <a:r>
              <a:rPr kumimoji="0" lang="en-US" altLang="en-US" sz="1100" b="0"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Chief Optical scientist for the Low Earth Orbit (LEO) Optical Communication Terminal (OCT) </a:t>
            </a:r>
            <a:endParaRPr kumimoji="0" lang="en-US" altLang="en-US" sz="1100" b="0" i="0" u="none" strike="noStrike" cap="none" normalizeH="0" baseline="0" dirty="0">
              <a:ln>
                <a:noFill/>
              </a:ln>
              <a:solidFill>
                <a:schemeClr val="tx1"/>
              </a:solidFill>
              <a:effectLst/>
              <a:latin typeface="Century Gothic" panose="020B050202020202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81EF5980-23F3-7863-5E1A-73215434FB67}"/>
              </a:ext>
            </a:extLst>
          </p:cNvPr>
          <p:cNvPicPr>
            <a:picLocks noChangeAspect="1"/>
          </p:cNvPicPr>
          <p:nvPr/>
        </p:nvPicPr>
        <p:blipFill>
          <a:blip r:embed="rId3"/>
          <a:stretch>
            <a:fillRect/>
          </a:stretch>
        </p:blipFill>
        <p:spPr>
          <a:xfrm>
            <a:off x="420324" y="1823162"/>
            <a:ext cx="1976448" cy="1317632"/>
          </a:xfrm>
          <a:prstGeom prst="rect">
            <a:avLst/>
          </a:prstGeom>
        </p:spPr>
      </p:pic>
      <p:pic>
        <p:nvPicPr>
          <p:cNvPr id="11" name="Picture 10">
            <a:extLst>
              <a:ext uri="{FF2B5EF4-FFF2-40B4-BE49-F238E27FC236}">
                <a16:creationId xmlns:a16="http://schemas.microsoft.com/office/drawing/2014/main" id="{87D41BEC-874A-3EC5-423D-AF5037F8195D}"/>
              </a:ext>
            </a:extLst>
          </p:cNvPr>
          <p:cNvPicPr>
            <a:picLocks noChangeAspect="1"/>
          </p:cNvPicPr>
          <p:nvPr/>
        </p:nvPicPr>
        <p:blipFill>
          <a:blip r:embed="rId4"/>
          <a:stretch>
            <a:fillRect/>
          </a:stretch>
        </p:blipFill>
        <p:spPr>
          <a:xfrm>
            <a:off x="2690555" y="2117912"/>
            <a:ext cx="3027515" cy="2274893"/>
          </a:xfrm>
          <a:prstGeom prst="rect">
            <a:avLst/>
          </a:prstGeom>
        </p:spPr>
      </p:pic>
      <p:sp>
        <p:nvSpPr>
          <p:cNvPr id="13" name="Rectangle 3">
            <a:extLst>
              <a:ext uri="{FF2B5EF4-FFF2-40B4-BE49-F238E27FC236}">
                <a16:creationId xmlns:a16="http://schemas.microsoft.com/office/drawing/2014/main" id="{83EAB205-350C-3556-50DD-ADFEA2C99914}"/>
              </a:ext>
            </a:extLst>
          </p:cNvPr>
          <p:cNvSpPr>
            <a:spLocks noChangeArrowheads="1"/>
          </p:cNvSpPr>
          <p:nvPr/>
        </p:nvSpPr>
        <p:spPr bwMode="auto">
          <a:xfrm>
            <a:off x="420324" y="1532553"/>
            <a:ext cx="126370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ts val="300"/>
              </a:spcAft>
              <a:buClrTx/>
              <a:buSzTx/>
              <a:buFontTx/>
              <a:buNone/>
              <a:tabLst/>
            </a:pPr>
            <a:r>
              <a:rPr lang="en-US" altLang="en-US" sz="900" b="1" dirty="0">
                <a:latin typeface="Century Gothic" panose="020B0502020202020204" pitchFamily="34" charset="0"/>
                <a:ea typeface="Times New Roman" panose="02020603050405020304" pitchFamily="18" charset="0"/>
                <a:cs typeface="Times New Roman" panose="02020603050405020304" pitchFamily="18" charset="0"/>
              </a:rPr>
              <a:t>LINCS</a:t>
            </a:r>
            <a:endParaRPr kumimoji="0" lang="en-US" altLang="en-US" sz="900" b="0" i="0" u="none" strike="noStrike" cap="none" normalizeH="0" baseline="0" dirty="0">
              <a:ln>
                <a:noFill/>
              </a:ln>
              <a:solidFill>
                <a:schemeClr val="tx1"/>
              </a:solidFill>
              <a:effectLst/>
              <a:latin typeface="Century Gothic" panose="020B0502020202020204" pitchFamily="34" charset="0"/>
              <a:cs typeface="Times New Roman" panose="02020603050405020304" pitchFamily="18" charset="0"/>
            </a:endParaRPr>
          </a:p>
        </p:txBody>
      </p:sp>
      <p:sp>
        <p:nvSpPr>
          <p:cNvPr id="14" name="Rectangle 3">
            <a:extLst>
              <a:ext uri="{FF2B5EF4-FFF2-40B4-BE49-F238E27FC236}">
                <a16:creationId xmlns:a16="http://schemas.microsoft.com/office/drawing/2014/main" id="{A7DD1EB7-2855-0101-B7F2-0AF79F4871C9}"/>
              </a:ext>
            </a:extLst>
          </p:cNvPr>
          <p:cNvSpPr>
            <a:spLocks noChangeArrowheads="1"/>
          </p:cNvSpPr>
          <p:nvPr/>
        </p:nvSpPr>
        <p:spPr bwMode="auto">
          <a:xfrm>
            <a:off x="7007148" y="955918"/>
            <a:ext cx="126370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ts val="300"/>
              </a:spcAft>
              <a:buClrTx/>
              <a:buSzTx/>
              <a:buFontTx/>
              <a:buNone/>
              <a:tabLst/>
            </a:pPr>
            <a:r>
              <a:rPr lang="en-US" altLang="en-US" sz="900" b="1" dirty="0">
                <a:latin typeface="Century Gothic" panose="020B0502020202020204" pitchFamily="34" charset="0"/>
                <a:ea typeface="Times New Roman" panose="02020603050405020304" pitchFamily="18" charset="0"/>
                <a:cs typeface="Times New Roman" panose="02020603050405020304" pitchFamily="18" charset="0"/>
              </a:rPr>
              <a:t>MANHATTAN</a:t>
            </a:r>
            <a:endParaRPr kumimoji="0" lang="en-US" altLang="en-US" sz="900" b="0" i="0" u="none" strike="noStrike" cap="none" normalizeH="0" baseline="0" dirty="0">
              <a:ln>
                <a:noFill/>
              </a:ln>
              <a:solidFill>
                <a:schemeClr val="tx1"/>
              </a:solidFill>
              <a:effectLst/>
              <a:latin typeface="Century Gothic" panose="020B050202020202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8CF3B117-F26A-9431-49FE-83AB4CE7BB62}"/>
              </a:ext>
            </a:extLst>
          </p:cNvPr>
          <p:cNvPicPr>
            <a:picLocks noChangeAspect="1"/>
          </p:cNvPicPr>
          <p:nvPr/>
        </p:nvPicPr>
        <p:blipFill>
          <a:blip r:embed="rId5"/>
          <a:stretch>
            <a:fillRect/>
          </a:stretch>
        </p:blipFill>
        <p:spPr>
          <a:xfrm>
            <a:off x="6133573" y="2997492"/>
            <a:ext cx="2763583" cy="1973397"/>
          </a:xfrm>
          <a:prstGeom prst="rect">
            <a:avLst/>
          </a:prstGeom>
        </p:spPr>
      </p:pic>
      <p:pic>
        <p:nvPicPr>
          <p:cNvPr id="19" name="Picture 18">
            <a:extLst>
              <a:ext uri="{FF2B5EF4-FFF2-40B4-BE49-F238E27FC236}">
                <a16:creationId xmlns:a16="http://schemas.microsoft.com/office/drawing/2014/main" id="{3A97F905-5EF3-A996-F2D4-DF09F46F8ECC}"/>
              </a:ext>
            </a:extLst>
          </p:cNvPr>
          <p:cNvPicPr>
            <a:picLocks noChangeAspect="1"/>
          </p:cNvPicPr>
          <p:nvPr/>
        </p:nvPicPr>
        <p:blipFill>
          <a:blip r:embed="rId6"/>
          <a:stretch>
            <a:fillRect/>
          </a:stretch>
        </p:blipFill>
        <p:spPr>
          <a:xfrm>
            <a:off x="6541994" y="1413638"/>
            <a:ext cx="2064336" cy="1382731"/>
          </a:xfrm>
          <a:prstGeom prst="rect">
            <a:avLst/>
          </a:prstGeom>
        </p:spPr>
      </p:pic>
      <p:pic>
        <p:nvPicPr>
          <p:cNvPr id="21" name="Picture 20">
            <a:extLst>
              <a:ext uri="{FF2B5EF4-FFF2-40B4-BE49-F238E27FC236}">
                <a16:creationId xmlns:a16="http://schemas.microsoft.com/office/drawing/2014/main" id="{84B35B92-8A50-1DB4-4659-B0DF473916BF}"/>
              </a:ext>
            </a:extLst>
          </p:cNvPr>
          <p:cNvPicPr>
            <a:picLocks noChangeAspect="1"/>
          </p:cNvPicPr>
          <p:nvPr/>
        </p:nvPicPr>
        <p:blipFill>
          <a:blip r:embed="rId7"/>
          <a:stretch>
            <a:fillRect/>
          </a:stretch>
        </p:blipFill>
        <p:spPr>
          <a:xfrm>
            <a:off x="168396" y="3233052"/>
            <a:ext cx="2314408" cy="1883152"/>
          </a:xfrm>
          <a:prstGeom prst="rect">
            <a:avLst/>
          </a:prstGeom>
        </p:spPr>
      </p:pic>
      <p:cxnSp>
        <p:nvCxnSpPr>
          <p:cNvPr id="4" name="Straight Arrow Connector 3">
            <a:extLst>
              <a:ext uri="{FF2B5EF4-FFF2-40B4-BE49-F238E27FC236}">
                <a16:creationId xmlns:a16="http://schemas.microsoft.com/office/drawing/2014/main" id="{EA44B323-179F-2B43-799A-BA238A0244CA}"/>
              </a:ext>
            </a:extLst>
          </p:cNvPr>
          <p:cNvCxnSpPr/>
          <p:nvPr/>
        </p:nvCxnSpPr>
        <p:spPr>
          <a:xfrm>
            <a:off x="6441743" y="1695736"/>
            <a:ext cx="0" cy="67215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58549F2A-5E3A-CDF5-9B91-C632A997C9CC}"/>
              </a:ext>
            </a:extLst>
          </p:cNvPr>
          <p:cNvCxnSpPr>
            <a:cxnSpLocks/>
          </p:cNvCxnSpPr>
          <p:nvPr/>
        </p:nvCxnSpPr>
        <p:spPr>
          <a:xfrm flipH="1" flipV="1">
            <a:off x="6441743" y="2483309"/>
            <a:ext cx="812995" cy="389545"/>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Rectangle 3">
            <a:extLst>
              <a:ext uri="{FF2B5EF4-FFF2-40B4-BE49-F238E27FC236}">
                <a16:creationId xmlns:a16="http://schemas.microsoft.com/office/drawing/2014/main" id="{EE65D3BA-0A2E-5FCF-0ADF-FABB130E89B6}"/>
              </a:ext>
            </a:extLst>
          </p:cNvPr>
          <p:cNvSpPr>
            <a:spLocks noChangeArrowheads="1"/>
          </p:cNvSpPr>
          <p:nvPr/>
        </p:nvSpPr>
        <p:spPr bwMode="auto">
          <a:xfrm>
            <a:off x="6123382" y="1989587"/>
            <a:ext cx="41861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ts val="300"/>
              </a:spcAft>
              <a:buClrTx/>
              <a:buSzTx/>
              <a:buFontTx/>
              <a:buNone/>
              <a:tabLst/>
            </a:pPr>
            <a:r>
              <a:rPr lang="en-US" altLang="en-US" sz="900" b="1" dirty="0">
                <a:latin typeface="Century Gothic" panose="020B0502020202020204" pitchFamily="34" charset="0"/>
                <a:ea typeface="Times New Roman" panose="02020603050405020304" pitchFamily="18" charset="0"/>
                <a:cs typeface="Times New Roman" panose="02020603050405020304" pitchFamily="18" charset="0"/>
              </a:rPr>
              <a:t>8”</a:t>
            </a:r>
            <a:endParaRPr kumimoji="0" lang="en-US" altLang="en-US" sz="900" b="0" i="0" u="none" strike="noStrike" cap="none" normalizeH="0" baseline="0" dirty="0">
              <a:ln>
                <a:noFill/>
              </a:ln>
              <a:solidFill>
                <a:schemeClr val="tx1"/>
              </a:solidFill>
              <a:effectLst/>
              <a:latin typeface="Century Gothic" panose="020B0502020202020204" pitchFamily="34" charset="0"/>
              <a:cs typeface="Times New Roman" panose="02020603050405020304" pitchFamily="18" charset="0"/>
            </a:endParaRPr>
          </a:p>
        </p:txBody>
      </p:sp>
      <p:sp>
        <p:nvSpPr>
          <p:cNvPr id="10" name="Rectangle 3">
            <a:extLst>
              <a:ext uri="{FF2B5EF4-FFF2-40B4-BE49-F238E27FC236}">
                <a16:creationId xmlns:a16="http://schemas.microsoft.com/office/drawing/2014/main" id="{5F834CDD-DFE2-D016-99C9-0CE04B41E784}"/>
              </a:ext>
            </a:extLst>
          </p:cNvPr>
          <p:cNvSpPr>
            <a:spLocks noChangeArrowheads="1"/>
          </p:cNvSpPr>
          <p:nvPr/>
        </p:nvSpPr>
        <p:spPr bwMode="auto">
          <a:xfrm>
            <a:off x="6341577" y="2660199"/>
            <a:ext cx="506663"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ts val="300"/>
              </a:spcAft>
              <a:buClrTx/>
              <a:buSzTx/>
              <a:buFontTx/>
              <a:buNone/>
              <a:tabLst/>
            </a:pPr>
            <a:r>
              <a:rPr lang="en-US" altLang="en-US" sz="900" b="1" dirty="0">
                <a:latin typeface="Century Gothic" panose="020B0502020202020204" pitchFamily="34" charset="0"/>
                <a:ea typeface="Times New Roman" panose="02020603050405020304" pitchFamily="18" charset="0"/>
                <a:cs typeface="Times New Roman" panose="02020603050405020304" pitchFamily="18" charset="0"/>
              </a:rPr>
              <a:t>11”</a:t>
            </a:r>
            <a:endParaRPr kumimoji="0" lang="en-US" altLang="en-US" sz="900" b="0" i="0" u="none" strike="noStrike" cap="none" normalizeH="0" baseline="0" dirty="0">
              <a:ln>
                <a:noFill/>
              </a:ln>
              <a:solidFill>
                <a:schemeClr val="tx1"/>
              </a:solidFill>
              <a:effectLst/>
              <a:latin typeface="Century Gothic" panose="020B0502020202020204" pitchFamily="34" charset="0"/>
              <a:cs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187A5FEA-CB75-24CC-3D98-E48D85E89F4E}"/>
              </a:ext>
            </a:extLst>
          </p:cNvPr>
          <p:cNvCxnSpPr>
            <a:cxnSpLocks/>
          </p:cNvCxnSpPr>
          <p:nvPr/>
        </p:nvCxnSpPr>
        <p:spPr>
          <a:xfrm>
            <a:off x="168396" y="3746310"/>
            <a:ext cx="0" cy="98257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Rectangle 3">
            <a:extLst>
              <a:ext uri="{FF2B5EF4-FFF2-40B4-BE49-F238E27FC236}">
                <a16:creationId xmlns:a16="http://schemas.microsoft.com/office/drawing/2014/main" id="{ED05D3A7-B229-B6D4-CB81-C690DE4F0BC1}"/>
              </a:ext>
            </a:extLst>
          </p:cNvPr>
          <p:cNvSpPr>
            <a:spLocks noChangeArrowheads="1"/>
          </p:cNvSpPr>
          <p:nvPr/>
        </p:nvSpPr>
        <p:spPr bwMode="auto">
          <a:xfrm>
            <a:off x="1712" y="3511340"/>
            <a:ext cx="41861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ts val="300"/>
              </a:spcAft>
              <a:buClrTx/>
              <a:buSzTx/>
              <a:buFontTx/>
              <a:buNone/>
              <a:tabLst/>
            </a:pPr>
            <a:r>
              <a:rPr lang="en-US" altLang="en-US" sz="900" b="1" dirty="0">
                <a:latin typeface="Century Gothic" panose="020B0502020202020204" pitchFamily="34" charset="0"/>
                <a:ea typeface="Times New Roman" panose="02020603050405020304" pitchFamily="18" charset="0"/>
                <a:cs typeface="Times New Roman" panose="02020603050405020304" pitchFamily="18" charset="0"/>
              </a:rPr>
              <a:t> 8”</a:t>
            </a:r>
            <a:endParaRPr kumimoji="0" lang="en-US" altLang="en-US" sz="900" b="0" i="0" u="none" strike="noStrike" cap="none" normalizeH="0" baseline="0" dirty="0">
              <a:ln>
                <a:noFill/>
              </a:ln>
              <a:solidFill>
                <a:schemeClr val="tx1"/>
              </a:solidFill>
              <a:effectLst/>
              <a:latin typeface="Century Gothic" panose="020B0502020202020204" pitchFamily="34" charset="0"/>
              <a:cs typeface="Times New Roman" panose="02020603050405020304" pitchFamily="18" charset="0"/>
            </a:endParaRPr>
          </a:p>
        </p:txBody>
      </p:sp>
      <p:cxnSp>
        <p:nvCxnSpPr>
          <p:cNvPr id="18" name="Straight Arrow Connector 17">
            <a:extLst>
              <a:ext uri="{FF2B5EF4-FFF2-40B4-BE49-F238E27FC236}">
                <a16:creationId xmlns:a16="http://schemas.microsoft.com/office/drawing/2014/main" id="{68EDA645-569B-FFCB-D65F-21AA54B593F1}"/>
              </a:ext>
            </a:extLst>
          </p:cNvPr>
          <p:cNvCxnSpPr>
            <a:cxnSpLocks/>
          </p:cNvCxnSpPr>
          <p:nvPr/>
        </p:nvCxnSpPr>
        <p:spPr>
          <a:xfrm flipH="1">
            <a:off x="1123418" y="4674358"/>
            <a:ext cx="1345738" cy="435022"/>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Rectangle 3">
            <a:extLst>
              <a:ext uri="{FF2B5EF4-FFF2-40B4-BE49-F238E27FC236}">
                <a16:creationId xmlns:a16="http://schemas.microsoft.com/office/drawing/2014/main" id="{E24FA636-449E-86B2-CAAA-06FB265E8258}"/>
              </a:ext>
            </a:extLst>
          </p:cNvPr>
          <p:cNvSpPr>
            <a:spLocks noChangeArrowheads="1"/>
          </p:cNvSpPr>
          <p:nvPr/>
        </p:nvSpPr>
        <p:spPr bwMode="auto">
          <a:xfrm>
            <a:off x="1958762" y="4838584"/>
            <a:ext cx="41861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ts val="300"/>
              </a:spcAft>
              <a:buClrTx/>
              <a:buSzTx/>
              <a:buFontTx/>
              <a:buNone/>
              <a:tabLst/>
            </a:pPr>
            <a:r>
              <a:rPr lang="en-US" altLang="en-US" sz="900" b="1" dirty="0">
                <a:latin typeface="Century Gothic" panose="020B0502020202020204" pitchFamily="34" charset="0"/>
                <a:ea typeface="Times New Roman" panose="02020603050405020304" pitchFamily="18" charset="0"/>
                <a:cs typeface="Times New Roman" panose="02020603050405020304" pitchFamily="18" charset="0"/>
              </a:rPr>
              <a:t>16”</a:t>
            </a:r>
            <a:endParaRPr kumimoji="0" lang="en-US" altLang="en-US" sz="900" b="0" i="0" u="none" strike="noStrike" cap="none" normalizeH="0" baseline="0" dirty="0">
              <a:ln>
                <a:noFill/>
              </a:ln>
              <a:solidFill>
                <a:schemeClr val="tx1"/>
              </a:solidFill>
              <a:effectLst/>
              <a:latin typeface="Century Gothic" panose="020B0502020202020204" pitchFamily="34" charset="0"/>
              <a:cs typeface="Times New Roman" panose="02020603050405020304" pitchFamily="18" charset="0"/>
            </a:endParaRPr>
          </a:p>
        </p:txBody>
      </p:sp>
    </p:spTree>
    <p:extLst>
      <p:ext uri="{BB962C8B-B14F-4D97-AF65-F5344CB8AC3E}">
        <p14:creationId xmlns:p14="http://schemas.microsoft.com/office/powerpoint/2010/main" val="2533351916"/>
      </p:ext>
    </p:extLst>
  </p:cSld>
  <p:clrMapOvr>
    <a:masterClrMapping/>
  </p:clrMapOvr>
  <mc:AlternateContent xmlns:mc="http://schemas.openxmlformats.org/markup-compatibility/2006" xmlns:p14="http://schemas.microsoft.com/office/powerpoint/2010/main">
    <mc:Choice Requires="p14">
      <p:transition spd="slow" p14:dur="26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BDE38C-7D84-6563-B4FC-D67A4784156F}"/>
              </a:ext>
            </a:extLst>
          </p:cNvPr>
          <p:cNvSpPr>
            <a:spLocks noChangeArrowheads="1"/>
          </p:cNvSpPr>
          <p:nvPr/>
        </p:nvSpPr>
        <p:spPr bwMode="auto">
          <a:xfrm>
            <a:off x="489426" y="137307"/>
            <a:ext cx="5697376" cy="69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ts val="300"/>
              </a:spcBef>
              <a:spcAft>
                <a:spcPts val="300"/>
              </a:spcAft>
              <a:buClrTx/>
              <a:buSzTx/>
              <a:buFontTx/>
              <a:buNone/>
              <a:tabLst/>
            </a:pPr>
            <a:r>
              <a:rPr kumimoji="0" lang="en-US" altLang="en-US" b="1"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Optics: </a:t>
            </a:r>
          </a:p>
          <a:p>
            <a:pPr marL="0" marR="0" lvl="0" indent="0" algn="l" defTabSz="914400" rtl="0" eaLnBrk="0" fontAlgn="base" latinLnBrk="0" hangingPunct="0">
              <a:lnSpc>
                <a:spcPct val="130000"/>
              </a:lnSpc>
              <a:spcBef>
                <a:spcPts val="300"/>
              </a:spcBef>
              <a:spcAft>
                <a:spcPts val="300"/>
              </a:spcAft>
              <a:buClrTx/>
              <a:buSzTx/>
              <a:buFontTx/>
              <a:buNone/>
              <a:tabLst/>
            </a:pPr>
            <a:r>
              <a:rPr kumimoji="0" lang="en-US" altLang="en-US" b="1"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Reflection</a:t>
            </a:r>
            <a:endParaRPr kumimoji="0" lang="en-US" altLang="en-US" b="0" i="0" u="none" strike="noStrike" cap="none" normalizeH="0" baseline="0" dirty="0">
              <a:ln>
                <a:noFill/>
              </a:ln>
              <a:solidFill>
                <a:schemeClr val="tx1"/>
              </a:solidFill>
              <a:effectLst/>
              <a:latin typeface="Century Gothic" panose="020B0502020202020204" pitchFamily="34" charset="0"/>
              <a:cs typeface="Times New Roman" panose="02020603050405020304" pitchFamily="18" charset="0"/>
            </a:endParaRPr>
          </a:p>
        </p:txBody>
      </p:sp>
      <p:grpSp>
        <p:nvGrpSpPr>
          <p:cNvPr id="28" name="Group 27">
            <a:extLst>
              <a:ext uri="{FF2B5EF4-FFF2-40B4-BE49-F238E27FC236}">
                <a16:creationId xmlns:a16="http://schemas.microsoft.com/office/drawing/2014/main" id="{5EC70FF2-DF94-BC90-E3AA-7A0C52EEE2E9}"/>
              </a:ext>
            </a:extLst>
          </p:cNvPr>
          <p:cNvGrpSpPr>
            <a:grpSpLocks noChangeAspect="1"/>
          </p:cNvGrpSpPr>
          <p:nvPr/>
        </p:nvGrpSpPr>
        <p:grpSpPr>
          <a:xfrm>
            <a:off x="175851" y="1612992"/>
            <a:ext cx="3837108" cy="2663635"/>
            <a:chOff x="1344391" y="172122"/>
            <a:chExt cx="2778964" cy="1929095"/>
          </a:xfrm>
        </p:grpSpPr>
        <p:pic>
          <p:nvPicPr>
            <p:cNvPr id="8" name="Picture 7">
              <a:extLst>
                <a:ext uri="{FF2B5EF4-FFF2-40B4-BE49-F238E27FC236}">
                  <a16:creationId xmlns:a16="http://schemas.microsoft.com/office/drawing/2014/main" id="{C8B000E3-7E76-44F9-F5A7-88EA9D2F4F81}"/>
                </a:ext>
              </a:extLst>
            </p:cNvPr>
            <p:cNvPicPr>
              <a:picLocks noChangeAspect="1"/>
            </p:cNvPicPr>
            <p:nvPr/>
          </p:nvPicPr>
          <p:blipFill>
            <a:blip r:embed="rId2"/>
            <a:stretch>
              <a:fillRect/>
            </a:stretch>
          </p:blipFill>
          <p:spPr>
            <a:xfrm>
              <a:off x="1344391" y="194085"/>
              <a:ext cx="2778964" cy="1907132"/>
            </a:xfrm>
            <a:prstGeom prst="rect">
              <a:avLst/>
            </a:prstGeom>
          </p:spPr>
        </p:pic>
        <p:pic>
          <p:nvPicPr>
            <p:cNvPr id="22" name="Picture 21">
              <a:extLst>
                <a:ext uri="{FF2B5EF4-FFF2-40B4-BE49-F238E27FC236}">
                  <a16:creationId xmlns:a16="http://schemas.microsoft.com/office/drawing/2014/main" id="{164DD3CD-F42B-7CC5-3AA0-F87154A63BEB}"/>
                </a:ext>
              </a:extLst>
            </p:cNvPr>
            <p:cNvPicPr>
              <a:picLocks noChangeAspect="1"/>
            </p:cNvPicPr>
            <p:nvPr/>
          </p:nvPicPr>
          <p:blipFill>
            <a:blip r:embed="rId3"/>
            <a:stretch>
              <a:fillRect/>
            </a:stretch>
          </p:blipFill>
          <p:spPr>
            <a:xfrm>
              <a:off x="2465737" y="172122"/>
              <a:ext cx="150452" cy="178345"/>
            </a:xfrm>
            <a:prstGeom prst="rect">
              <a:avLst/>
            </a:prstGeom>
          </p:spPr>
        </p:pic>
      </p:grpSp>
      <p:grpSp>
        <p:nvGrpSpPr>
          <p:cNvPr id="27" name="Group 26">
            <a:extLst>
              <a:ext uri="{FF2B5EF4-FFF2-40B4-BE49-F238E27FC236}">
                <a16:creationId xmlns:a16="http://schemas.microsoft.com/office/drawing/2014/main" id="{07D275B9-5E28-1DEE-CAA5-B5DB212E729D}"/>
              </a:ext>
            </a:extLst>
          </p:cNvPr>
          <p:cNvGrpSpPr>
            <a:grpSpLocks noChangeAspect="1"/>
          </p:cNvGrpSpPr>
          <p:nvPr/>
        </p:nvGrpSpPr>
        <p:grpSpPr>
          <a:xfrm>
            <a:off x="4627500" y="1398307"/>
            <a:ext cx="4035552" cy="2782956"/>
            <a:chOff x="272547" y="2799713"/>
            <a:chExt cx="2857735" cy="1970722"/>
          </a:xfrm>
        </p:grpSpPr>
        <p:pic>
          <p:nvPicPr>
            <p:cNvPr id="6" name="Picture 5">
              <a:extLst>
                <a:ext uri="{FF2B5EF4-FFF2-40B4-BE49-F238E27FC236}">
                  <a16:creationId xmlns:a16="http://schemas.microsoft.com/office/drawing/2014/main" id="{E2FEB7DA-43B6-2BF1-859F-019A762B25EA}"/>
                </a:ext>
              </a:extLst>
            </p:cNvPr>
            <p:cNvPicPr>
              <a:picLocks noChangeAspect="1"/>
            </p:cNvPicPr>
            <p:nvPr/>
          </p:nvPicPr>
          <p:blipFill>
            <a:blip r:embed="rId4"/>
            <a:stretch>
              <a:fillRect/>
            </a:stretch>
          </p:blipFill>
          <p:spPr>
            <a:xfrm>
              <a:off x="503954" y="2799713"/>
              <a:ext cx="2626328" cy="1970722"/>
            </a:xfrm>
            <a:prstGeom prst="rect">
              <a:avLst/>
            </a:prstGeom>
          </p:spPr>
        </p:pic>
        <p:pic>
          <p:nvPicPr>
            <p:cNvPr id="25" name="Picture 24">
              <a:extLst>
                <a:ext uri="{FF2B5EF4-FFF2-40B4-BE49-F238E27FC236}">
                  <a16:creationId xmlns:a16="http://schemas.microsoft.com/office/drawing/2014/main" id="{AEF452DB-5B4B-5F51-EE45-BC6D8671AEE7}"/>
                </a:ext>
              </a:extLst>
            </p:cNvPr>
            <p:cNvPicPr>
              <a:picLocks noChangeAspect="1"/>
            </p:cNvPicPr>
            <p:nvPr/>
          </p:nvPicPr>
          <p:blipFill>
            <a:blip r:embed="rId3"/>
            <a:stretch>
              <a:fillRect/>
            </a:stretch>
          </p:blipFill>
          <p:spPr>
            <a:xfrm>
              <a:off x="272547" y="3943208"/>
              <a:ext cx="150452" cy="178345"/>
            </a:xfrm>
            <a:prstGeom prst="rect">
              <a:avLst/>
            </a:prstGeom>
          </p:spPr>
        </p:pic>
        <p:pic>
          <p:nvPicPr>
            <p:cNvPr id="26" name="Picture 25">
              <a:extLst>
                <a:ext uri="{FF2B5EF4-FFF2-40B4-BE49-F238E27FC236}">
                  <a16:creationId xmlns:a16="http://schemas.microsoft.com/office/drawing/2014/main" id="{12F5C8FB-003D-78BA-5415-A9938177900F}"/>
                </a:ext>
              </a:extLst>
            </p:cNvPr>
            <p:cNvPicPr>
              <a:picLocks noChangeAspect="1"/>
            </p:cNvPicPr>
            <p:nvPr/>
          </p:nvPicPr>
          <p:blipFill>
            <a:blip r:embed="rId3"/>
            <a:stretch>
              <a:fillRect/>
            </a:stretch>
          </p:blipFill>
          <p:spPr>
            <a:xfrm>
              <a:off x="1887987" y="3942955"/>
              <a:ext cx="150452" cy="178345"/>
            </a:xfrm>
            <a:prstGeom prst="rect">
              <a:avLst/>
            </a:prstGeom>
          </p:spPr>
        </p:pic>
      </p:grpSp>
    </p:spTree>
    <p:extLst>
      <p:ext uri="{BB962C8B-B14F-4D97-AF65-F5344CB8AC3E}">
        <p14:creationId xmlns:p14="http://schemas.microsoft.com/office/powerpoint/2010/main" val="4223383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41F77EFA-6A0C-63B5-36FC-6C2795CDE518}"/>
              </a:ext>
            </a:extLst>
          </p:cNvPr>
          <p:cNvSpPr>
            <a:spLocks noChangeArrowheads="1"/>
          </p:cNvSpPr>
          <p:nvPr/>
        </p:nvSpPr>
        <p:spPr bwMode="auto">
          <a:xfrm>
            <a:off x="389838" y="91894"/>
            <a:ext cx="5697376" cy="69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ts val="300"/>
              </a:spcBef>
              <a:spcAft>
                <a:spcPts val="300"/>
              </a:spcAft>
              <a:buClrTx/>
              <a:buSzTx/>
              <a:buFontTx/>
              <a:buNone/>
              <a:tabLst/>
            </a:pPr>
            <a:r>
              <a:rPr kumimoji="0" lang="en-US" altLang="en-US" b="1"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Optics: </a:t>
            </a:r>
          </a:p>
          <a:p>
            <a:pPr marL="0" marR="0" lvl="0" indent="0" algn="l" defTabSz="914400" rtl="0" eaLnBrk="0" fontAlgn="base" latinLnBrk="0" hangingPunct="0">
              <a:lnSpc>
                <a:spcPct val="130000"/>
              </a:lnSpc>
              <a:spcBef>
                <a:spcPts val="300"/>
              </a:spcBef>
              <a:spcAft>
                <a:spcPts val="300"/>
              </a:spcAft>
              <a:buClrTx/>
              <a:buSzTx/>
              <a:buFontTx/>
              <a:buNone/>
              <a:tabLst/>
            </a:pPr>
            <a:r>
              <a:rPr kumimoji="0" lang="en-US" altLang="en-US" b="1"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Refraction: Redirecting laser/light rays</a:t>
            </a:r>
            <a:endParaRPr kumimoji="0" lang="en-US" altLang="en-US" b="0" i="0" u="none" strike="noStrike" cap="none" normalizeH="0" baseline="0" dirty="0">
              <a:ln>
                <a:noFill/>
              </a:ln>
              <a:solidFill>
                <a:schemeClr val="tx1"/>
              </a:solidFill>
              <a:effectLst/>
              <a:latin typeface="Century Gothic" panose="020B0502020202020204"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id="{7B6C7FA1-9865-AB31-8207-B38A27228B7A}"/>
              </a:ext>
            </a:extLst>
          </p:cNvPr>
          <p:cNvGrpSpPr>
            <a:grpSpLocks noChangeAspect="1"/>
          </p:cNvGrpSpPr>
          <p:nvPr/>
        </p:nvGrpSpPr>
        <p:grpSpPr>
          <a:xfrm>
            <a:off x="3369233" y="2478819"/>
            <a:ext cx="3439157" cy="2579369"/>
            <a:chOff x="3227294" y="624160"/>
            <a:chExt cx="4719918" cy="3539939"/>
          </a:xfrm>
        </p:grpSpPr>
        <p:pic>
          <p:nvPicPr>
            <p:cNvPr id="8198" name="Picture 6">
              <a:extLst>
                <a:ext uri="{FF2B5EF4-FFF2-40B4-BE49-F238E27FC236}">
                  <a16:creationId xmlns:a16="http://schemas.microsoft.com/office/drawing/2014/main" id="{3DEF56F6-DC70-A62D-4272-1FDDAEB20D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7294" y="624160"/>
              <a:ext cx="4719918" cy="353993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1FC81514-668D-7F55-8EB7-8758DBD17C1C}"/>
                </a:ext>
              </a:extLst>
            </p:cNvPr>
            <p:cNvCxnSpPr>
              <a:cxnSpLocks/>
            </p:cNvCxnSpPr>
            <p:nvPr/>
          </p:nvCxnSpPr>
          <p:spPr>
            <a:xfrm>
              <a:off x="3398525" y="2172398"/>
              <a:ext cx="439640" cy="670959"/>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62BC24-66AB-49BA-E371-14AF6B1503C6}"/>
                </a:ext>
              </a:extLst>
            </p:cNvPr>
            <p:cNvCxnSpPr>
              <a:cxnSpLocks/>
            </p:cNvCxnSpPr>
            <p:nvPr/>
          </p:nvCxnSpPr>
          <p:spPr>
            <a:xfrm>
              <a:off x="3834003" y="2832268"/>
              <a:ext cx="384706" cy="991587"/>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2A1C3EC4-4DC5-0DC8-8419-7BE08481C353}"/>
              </a:ext>
            </a:extLst>
          </p:cNvPr>
          <p:cNvGrpSpPr/>
          <p:nvPr/>
        </p:nvGrpSpPr>
        <p:grpSpPr>
          <a:xfrm>
            <a:off x="832016" y="1005505"/>
            <a:ext cx="3015106" cy="2659949"/>
            <a:chOff x="247351" y="1718508"/>
            <a:chExt cx="3513675" cy="3108595"/>
          </a:xfrm>
        </p:grpSpPr>
        <p:pic>
          <p:nvPicPr>
            <p:cNvPr id="8200" name="Picture 8" descr="Pin on Quick saves">
              <a:extLst>
                <a:ext uri="{FF2B5EF4-FFF2-40B4-BE49-F238E27FC236}">
                  <a16:creationId xmlns:a16="http://schemas.microsoft.com/office/drawing/2014/main" id="{AA6669B2-D234-F3C5-E44C-74D5935053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352" y="1718508"/>
              <a:ext cx="3513674" cy="1658015"/>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How Does Light Travel? Refraction">
              <a:extLst>
                <a:ext uri="{FF2B5EF4-FFF2-40B4-BE49-F238E27FC236}">
                  <a16:creationId xmlns:a16="http://schemas.microsoft.com/office/drawing/2014/main" id="{7BFDA292-0538-B8C2-DDF5-9610A75762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896"/>
            <a:stretch/>
          </p:blipFill>
          <p:spPr bwMode="auto">
            <a:xfrm>
              <a:off x="247351" y="2704834"/>
              <a:ext cx="2010939" cy="2122269"/>
            </a:xfrm>
            <a:prstGeom prst="rect">
              <a:avLst/>
            </a:prstGeom>
            <a:noFill/>
            <a:extLst>
              <a:ext uri="{909E8E84-426E-40DD-AFC4-6F175D3DCCD1}">
                <a14:hiddenFill xmlns:a14="http://schemas.microsoft.com/office/drawing/2010/main">
                  <a:solidFill>
                    <a:srgbClr val="FFFFFF"/>
                  </a:solidFill>
                </a14:hiddenFill>
              </a:ext>
            </a:extLst>
          </p:spPr>
        </p:pic>
      </p:grpSp>
      <p:pic>
        <p:nvPicPr>
          <p:cNvPr id="8210" name="Picture 18" descr="Maxwells equation T-Shirts">
            <a:extLst>
              <a:ext uri="{FF2B5EF4-FFF2-40B4-BE49-F238E27FC236}">
                <a16:creationId xmlns:a16="http://schemas.microsoft.com/office/drawing/2014/main" id="{F22F719D-166D-3873-E50D-F2F18FFE4B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5700" y="2790968"/>
            <a:ext cx="1900228" cy="190022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3">
            <a:extLst>
              <a:ext uri="{FF2B5EF4-FFF2-40B4-BE49-F238E27FC236}">
                <a16:creationId xmlns:a16="http://schemas.microsoft.com/office/drawing/2014/main" id="{1F29EB78-F500-D833-81B6-59159824FA5E}"/>
              </a:ext>
            </a:extLst>
          </p:cNvPr>
          <p:cNvSpPr>
            <a:spLocks noChangeArrowheads="1"/>
          </p:cNvSpPr>
          <p:nvPr/>
        </p:nvSpPr>
        <p:spPr bwMode="auto">
          <a:xfrm>
            <a:off x="7275865" y="2468926"/>
            <a:ext cx="1599897" cy="288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ts val="300"/>
              </a:spcBef>
              <a:spcAft>
                <a:spcPts val="300"/>
              </a:spcAft>
              <a:buClrTx/>
              <a:buSzTx/>
              <a:buFontTx/>
              <a:buNone/>
              <a:tabLst/>
            </a:pPr>
            <a:r>
              <a:rPr kumimoji="0" lang="en-US" altLang="en-US" sz="1100" b="1"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Maxwell’s Equations</a:t>
            </a:r>
            <a:endParaRPr kumimoji="0" lang="en-US" altLang="en-US" sz="1100" b="0" i="0" u="none" strike="noStrike" cap="none" normalizeH="0" baseline="0" dirty="0">
              <a:ln>
                <a:noFill/>
              </a:ln>
              <a:solidFill>
                <a:schemeClr val="tx1"/>
              </a:solidFill>
              <a:effectLst/>
              <a:latin typeface="Century Gothic" panose="020B0502020202020204" pitchFamily="34" charset="0"/>
              <a:cs typeface="Times New Roman" panose="02020603050405020304" pitchFamily="18" charset="0"/>
            </a:endParaRPr>
          </a:p>
        </p:txBody>
      </p:sp>
      <p:grpSp>
        <p:nvGrpSpPr>
          <p:cNvPr id="28" name="Group 27">
            <a:extLst>
              <a:ext uri="{FF2B5EF4-FFF2-40B4-BE49-F238E27FC236}">
                <a16:creationId xmlns:a16="http://schemas.microsoft.com/office/drawing/2014/main" id="{B1A8B63F-BC70-B233-F084-C3F2429EEF61}"/>
              </a:ext>
            </a:extLst>
          </p:cNvPr>
          <p:cNvGrpSpPr/>
          <p:nvPr/>
        </p:nvGrpSpPr>
        <p:grpSpPr>
          <a:xfrm>
            <a:off x="4572000" y="333761"/>
            <a:ext cx="3110616" cy="1731204"/>
            <a:chOff x="4495464" y="273941"/>
            <a:chExt cx="3110616" cy="1731204"/>
          </a:xfrm>
        </p:grpSpPr>
        <p:pic>
          <p:nvPicPr>
            <p:cNvPr id="21" name="Picture 20">
              <a:extLst>
                <a:ext uri="{FF2B5EF4-FFF2-40B4-BE49-F238E27FC236}">
                  <a16:creationId xmlns:a16="http://schemas.microsoft.com/office/drawing/2014/main" id="{AC21DB8E-5DF8-C764-740D-A2AC378F13A5}"/>
                </a:ext>
              </a:extLst>
            </p:cNvPr>
            <p:cNvPicPr>
              <a:picLocks noChangeAspect="1"/>
            </p:cNvPicPr>
            <p:nvPr/>
          </p:nvPicPr>
          <p:blipFill>
            <a:blip r:embed="rId6"/>
            <a:stretch>
              <a:fillRect/>
            </a:stretch>
          </p:blipFill>
          <p:spPr>
            <a:xfrm rot="2901009">
              <a:off x="4501491" y="991257"/>
              <a:ext cx="574561" cy="586615"/>
            </a:xfrm>
            <a:prstGeom prst="rect">
              <a:avLst/>
            </a:prstGeom>
          </p:spPr>
        </p:pic>
        <p:pic>
          <p:nvPicPr>
            <p:cNvPr id="8208" name="Picture 16" descr="What are the practical uses of computing refractive index? - Quora">
              <a:extLst>
                <a:ext uri="{FF2B5EF4-FFF2-40B4-BE49-F238E27FC236}">
                  <a16:creationId xmlns:a16="http://schemas.microsoft.com/office/drawing/2014/main" id="{2D31E4C0-66F7-73D7-0731-6FCB73C9A6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9167" y="273941"/>
              <a:ext cx="2106913" cy="1731204"/>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a:extLst>
                <a:ext uri="{FF2B5EF4-FFF2-40B4-BE49-F238E27FC236}">
                  <a16:creationId xmlns:a16="http://schemas.microsoft.com/office/drawing/2014/main" id="{4CEDAC67-7D72-BCEA-8F31-1B47F2B26592}"/>
                </a:ext>
              </a:extLst>
            </p:cNvPr>
            <p:cNvCxnSpPr>
              <a:cxnSpLocks/>
            </p:cNvCxnSpPr>
            <p:nvPr/>
          </p:nvCxnSpPr>
          <p:spPr>
            <a:xfrm>
              <a:off x="5161442" y="1305278"/>
              <a:ext cx="336797" cy="17495"/>
            </a:xfrm>
            <a:prstGeom prst="line">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grpSp>
      <p:pic>
        <p:nvPicPr>
          <p:cNvPr id="29" name="Picture 28">
            <a:extLst>
              <a:ext uri="{FF2B5EF4-FFF2-40B4-BE49-F238E27FC236}">
                <a16:creationId xmlns:a16="http://schemas.microsoft.com/office/drawing/2014/main" id="{3D797A99-BEF6-4068-D6CF-262E8FA925BD}"/>
              </a:ext>
            </a:extLst>
          </p:cNvPr>
          <p:cNvPicPr>
            <a:picLocks noChangeAspect="1"/>
          </p:cNvPicPr>
          <p:nvPr/>
        </p:nvPicPr>
        <p:blipFill>
          <a:blip r:embed="rId8"/>
          <a:stretch>
            <a:fillRect/>
          </a:stretch>
        </p:blipFill>
        <p:spPr>
          <a:xfrm>
            <a:off x="2857193" y="2386887"/>
            <a:ext cx="212461" cy="251850"/>
          </a:xfrm>
          <a:prstGeom prst="rect">
            <a:avLst/>
          </a:prstGeom>
        </p:spPr>
      </p:pic>
      <p:cxnSp>
        <p:nvCxnSpPr>
          <p:cNvPr id="31" name="Straight Arrow Connector 30">
            <a:extLst>
              <a:ext uri="{FF2B5EF4-FFF2-40B4-BE49-F238E27FC236}">
                <a16:creationId xmlns:a16="http://schemas.microsoft.com/office/drawing/2014/main" id="{32D52322-AE8B-9003-B00E-CBA058B3679F}"/>
              </a:ext>
            </a:extLst>
          </p:cNvPr>
          <p:cNvCxnSpPr>
            <a:cxnSpLocks/>
          </p:cNvCxnSpPr>
          <p:nvPr/>
        </p:nvCxnSpPr>
        <p:spPr>
          <a:xfrm flipV="1">
            <a:off x="3069654" y="2346290"/>
            <a:ext cx="219614" cy="779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92" name="Straight Arrow Connector 8191">
            <a:extLst>
              <a:ext uri="{FF2B5EF4-FFF2-40B4-BE49-F238E27FC236}">
                <a16:creationId xmlns:a16="http://schemas.microsoft.com/office/drawing/2014/main" id="{CE0C4AF2-A567-7AD6-D4D8-3FE2AFB4C0F4}"/>
              </a:ext>
            </a:extLst>
          </p:cNvPr>
          <p:cNvCxnSpPr>
            <a:cxnSpLocks/>
          </p:cNvCxnSpPr>
          <p:nvPr/>
        </p:nvCxnSpPr>
        <p:spPr>
          <a:xfrm flipH="1" flipV="1">
            <a:off x="2752344" y="2364441"/>
            <a:ext cx="109807" cy="1003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03" name="Straight Arrow Connector 8202">
            <a:extLst>
              <a:ext uri="{FF2B5EF4-FFF2-40B4-BE49-F238E27FC236}">
                <a16:creationId xmlns:a16="http://schemas.microsoft.com/office/drawing/2014/main" id="{4552FE1B-01D0-1363-E147-B238595405CB}"/>
              </a:ext>
            </a:extLst>
          </p:cNvPr>
          <p:cNvCxnSpPr>
            <a:cxnSpLocks/>
            <a:stCxn id="29" idx="3"/>
          </p:cNvCxnSpPr>
          <p:nvPr/>
        </p:nvCxnSpPr>
        <p:spPr>
          <a:xfrm>
            <a:off x="3069654" y="2512812"/>
            <a:ext cx="125722" cy="1003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55068"/>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20413</TotalTime>
  <Words>1129</Words>
  <Application>Microsoft Office PowerPoint</Application>
  <PresentationFormat>On-screen Show (16:9)</PresentationFormat>
  <Paragraphs>211</Paragraphs>
  <Slides>24</Slides>
  <Notes>19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nimbus-sans</vt:lpstr>
      <vt:lpstr>Symbol</vt:lpstr>
      <vt:lpstr>Calibri</vt:lpstr>
      <vt:lpstr>Century Gothic</vt:lpstr>
      <vt:lpstr>Arial</vt:lpstr>
      <vt:lpstr>Simple Light</vt:lpstr>
      <vt:lpstr>Office Theme</vt:lpstr>
      <vt:lpstr>Optics and Laser Beams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 with Electricity</dc:title>
  <dc:creator>Capinski, Bill</dc:creator>
  <cp:lastModifiedBy>Capinski, Bill</cp:lastModifiedBy>
  <cp:revision>35</cp:revision>
  <dcterms:modified xsi:type="dcterms:W3CDTF">2023-06-08T21:53:04Z</dcterms:modified>
</cp:coreProperties>
</file>