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67" r:id="rId3"/>
    <p:sldId id="277" r:id="rId4"/>
    <p:sldId id="260" r:id="rId5"/>
    <p:sldId id="259" r:id="rId6"/>
    <p:sldId id="258" r:id="rId7"/>
    <p:sldId id="262" r:id="rId8"/>
    <p:sldId id="274" r:id="rId9"/>
    <p:sldId id="276" r:id="rId10"/>
    <p:sldId id="256" r:id="rId11"/>
    <p:sldId id="268" r:id="rId12"/>
    <p:sldId id="269" r:id="rId13"/>
    <p:sldId id="275" r:id="rId14"/>
    <p:sldId id="273" r:id="rId15"/>
    <p:sldId id="280" r:id="rId16"/>
    <p:sldId id="264" r:id="rId17"/>
    <p:sldId id="279" r:id="rId18"/>
    <p:sldId id="272" r:id="rId19"/>
    <p:sldId id="278" r:id="rId20"/>
    <p:sldId id="270" r:id="rId21"/>
    <p:sldId id="271" r:id="rId22"/>
    <p:sldId id="257" r:id="rId23"/>
    <p:sldId id="261" r:id="rId24"/>
    <p:sldId id="266" r:id="rId25"/>
    <p:sldId id="265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ptap\Desktop\EM2%20cost%20report%202012\EM2%20Costs%20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0"/>
      <c:hPercent val="100"/>
      <c:rotY val="0"/>
      <c:depthPercent val="100"/>
      <c:rAngAx val="0"/>
      <c:perspective val="0"/>
    </c:view3D>
    <c:floor>
      <c:thickness val="0"/>
    </c:floor>
    <c:sideWall>
      <c:thickness val="0"/>
      <c:spPr>
        <a:ln>
          <a:solidFill>
            <a:srgbClr val="002060"/>
          </a:solidFill>
        </a:ln>
      </c:spPr>
    </c:sideWall>
    <c:backWall>
      <c:thickness val="0"/>
      <c:spPr>
        <a:ln>
          <a:solidFill>
            <a:srgbClr val="002060"/>
          </a:solidFill>
        </a:ln>
      </c:spPr>
    </c:backWall>
    <c:plotArea>
      <c:layout>
        <c:manualLayout>
          <c:layoutTarget val="inner"/>
          <c:xMode val="edge"/>
          <c:yMode val="edge"/>
          <c:x val="0.123318720056598"/>
          <c:y val="0.053074628405727"/>
          <c:w val="0.580865146639871"/>
          <c:h val="0.7492972578929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'EM2 vs LWR LCOE (8%)'!$A$6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multiLvlStrRef>
              <c:f>('EM2 vs LWR LCOE (8%)'!$B$4:$C$5,'EM2 vs LWR LCOE (8%)'!$E$4:$E$5)</c:f>
              <c:multiLvlStrCache>
                <c:ptCount val="3"/>
                <c:lvl>
                  <c:pt idx="0">
                    <c:v>1060 MWe</c:v>
                  </c:pt>
                  <c:pt idx="1">
                    <c:v>1118 MWe</c:v>
                  </c:pt>
                  <c:pt idx="2">
                    <c:v>1060 MWe</c:v>
                  </c:pt>
                </c:lvl>
                <c:lvl>
                  <c:pt idx="0">
                    <c:v>4-unit EM2 built in US</c:v>
                  </c:pt>
                  <c:pt idx="1">
                    <c:v>1-unit ALWR built in US</c:v>
                  </c:pt>
                  <c:pt idx="2">
                    <c:v>4-unit EM2 built in China</c:v>
                  </c:pt>
                </c:lvl>
              </c:multiLvlStrCache>
            </c:multiLvlStrRef>
          </c:cat>
          <c:val>
            <c:numRef>
              <c:f>('EM2 vs LWR LCOE (8%)'!$B$6:$C$6,'EM2 vs LWR LCOE (8%)'!$E$6)</c:f>
              <c:numCache>
                <c:formatCode>"$"#,##0</c:formatCode>
                <c:ptCount val="3"/>
                <c:pt idx="0">
                  <c:v>48.53891717921346</c:v>
                </c:pt>
                <c:pt idx="1">
                  <c:v>86.2112830105225</c:v>
                </c:pt>
                <c:pt idx="2">
                  <c:v>33.03861246201936</c:v>
                </c:pt>
              </c:numCache>
            </c:numRef>
          </c:val>
        </c:ser>
        <c:ser>
          <c:idx val="1"/>
          <c:order val="1"/>
          <c:tx>
            <c:strRef>
              <c:f>'EM2 vs LWR LCOE (8%)'!$A$7</c:f>
              <c:strCache>
                <c:ptCount val="1"/>
                <c:pt idx="0">
                  <c:v>Fuel</c:v>
                </c:pt>
              </c:strCache>
            </c:strRef>
          </c:tx>
          <c:invertIfNegative val="0"/>
          <c:cat>
            <c:multiLvlStrRef>
              <c:f>('EM2 vs LWR LCOE (8%)'!$B$4:$C$5,'EM2 vs LWR LCOE (8%)'!$E$4:$E$5)</c:f>
              <c:multiLvlStrCache>
                <c:ptCount val="3"/>
                <c:lvl>
                  <c:pt idx="0">
                    <c:v>1060 MWe</c:v>
                  </c:pt>
                  <c:pt idx="1">
                    <c:v>1118 MWe</c:v>
                  </c:pt>
                  <c:pt idx="2">
                    <c:v>1060 MWe</c:v>
                  </c:pt>
                </c:lvl>
                <c:lvl>
                  <c:pt idx="0">
                    <c:v>4-unit EM2 built in US</c:v>
                  </c:pt>
                  <c:pt idx="1">
                    <c:v>1-unit ALWR built in US</c:v>
                  </c:pt>
                  <c:pt idx="2">
                    <c:v>4-unit EM2 built in China</c:v>
                  </c:pt>
                </c:lvl>
              </c:multiLvlStrCache>
            </c:multiLvlStrRef>
          </c:cat>
          <c:val>
            <c:numRef>
              <c:f>('EM2 vs LWR LCOE (8%)'!$B$7:$C$7,'EM2 vs LWR LCOE (8%)'!$E$7)</c:f>
              <c:numCache>
                <c:formatCode>"$"#,##0</c:formatCode>
                <c:ptCount val="3"/>
                <c:pt idx="0">
                  <c:v>11.88391091937316</c:v>
                </c:pt>
                <c:pt idx="1">
                  <c:v>10.88948755665763</c:v>
                </c:pt>
                <c:pt idx="2">
                  <c:v>11.88391091937316</c:v>
                </c:pt>
              </c:numCache>
            </c:numRef>
          </c:val>
        </c:ser>
        <c:ser>
          <c:idx val="2"/>
          <c:order val="2"/>
          <c:tx>
            <c:strRef>
              <c:f>'EM2 vs LWR LCOE (8%)'!$A$8</c:f>
              <c:strCache>
                <c:ptCount val="1"/>
                <c:pt idx="0">
                  <c:v>Non-fuel O&amp;M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multiLvlStrRef>
              <c:f>('EM2 vs LWR LCOE (8%)'!$B$4:$C$5,'EM2 vs LWR LCOE (8%)'!$E$4:$E$5)</c:f>
              <c:multiLvlStrCache>
                <c:ptCount val="3"/>
                <c:lvl>
                  <c:pt idx="0">
                    <c:v>1060 MWe</c:v>
                  </c:pt>
                  <c:pt idx="1">
                    <c:v>1118 MWe</c:v>
                  </c:pt>
                  <c:pt idx="2">
                    <c:v>1060 MWe</c:v>
                  </c:pt>
                </c:lvl>
                <c:lvl>
                  <c:pt idx="0">
                    <c:v>4-unit EM2 built in US</c:v>
                  </c:pt>
                  <c:pt idx="1">
                    <c:v>1-unit ALWR built in US</c:v>
                  </c:pt>
                  <c:pt idx="2">
                    <c:v>4-unit EM2 built in China</c:v>
                  </c:pt>
                </c:lvl>
              </c:multiLvlStrCache>
            </c:multiLvlStrRef>
          </c:cat>
          <c:val>
            <c:numRef>
              <c:f>('EM2 vs LWR LCOE (8%)'!$B$8:$C$8,'EM2 vs LWR LCOE (8%)'!$E$8)</c:f>
              <c:numCache>
                <c:formatCode>"$"#,##0</c:formatCode>
                <c:ptCount val="3"/>
                <c:pt idx="0">
                  <c:v>11.63450432438016</c:v>
                </c:pt>
                <c:pt idx="1">
                  <c:v>16.71127017525114</c:v>
                </c:pt>
                <c:pt idx="2">
                  <c:v>8.400816714175538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2705432"/>
        <c:axId val="1859524952"/>
        <c:axId val="0"/>
      </c:bar3DChart>
      <c:catAx>
        <c:axId val="1872705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n-US"/>
          </a:p>
        </c:txPr>
        <c:crossAx val="1859524952"/>
        <c:crosses val="autoZero"/>
        <c:auto val="1"/>
        <c:lblAlgn val="ctr"/>
        <c:lblOffset val="100"/>
        <c:tickLblSkip val="1"/>
        <c:noMultiLvlLbl val="0"/>
      </c:catAx>
      <c:valAx>
        <c:axId val="1859524952"/>
        <c:scaling>
          <c:orientation val="minMax"/>
        </c:scaling>
        <c:delete val="0"/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n-US"/>
          </a:p>
        </c:txPr>
        <c:crossAx val="18727054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7082595217951"/>
          <c:y val="0.509351023694642"/>
          <c:w val="0.260360493418216"/>
          <c:h val="0.260089087992581"/>
        </c:manualLayout>
      </c:layout>
      <c:overlay val="0"/>
      <c:spPr>
        <a:ln w="12700">
          <a:solidFill>
            <a:srgbClr val="002060"/>
          </a:solidFill>
        </a:ln>
      </c:spPr>
      <c:txPr>
        <a:bodyPr/>
        <a:lstStyle/>
        <a:p>
          <a:pPr>
            <a:defRPr sz="1400"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7716-4609-8F4E-A6AA-3DB1E873864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4634E-05FA-1441-BCB2-6EF5E9BA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4374"/>
            <a:ext cx="5006564" cy="3429183"/>
          </a:xfrm>
          <a:solidFill>
            <a:srgbClr val="FFFFFF"/>
          </a:solidFill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67" tIns="44934" rIns="89867" bIns="44934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owerPoint_Template_page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Cover_energy__gradi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GA_logo_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75" y="6467475"/>
            <a:ext cx="1827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73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51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34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97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83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45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59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1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89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7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12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C2FD-9E17-5040-BED5-9FBFB29164A8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F2D9-31EA-1544-8D52-6C6BD730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owerPoint_Template_page_201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Century gothic 24 bold</a:t>
            </a:r>
          </a:p>
          <a:p>
            <a:pPr lvl="0"/>
            <a:r>
              <a:rPr lang="en-US"/>
              <a:t>Century gothic 24 bold</a:t>
            </a:r>
          </a:p>
          <a:p>
            <a:pPr lvl="1"/>
            <a:r>
              <a:rPr lang="en-US"/>
              <a:t>Century gothic 22</a:t>
            </a:r>
          </a:p>
          <a:p>
            <a:pPr lvl="1"/>
            <a:r>
              <a:rPr lang="en-US"/>
              <a:t>Century gothic 22</a:t>
            </a:r>
          </a:p>
          <a:p>
            <a:pPr lvl="2"/>
            <a:r>
              <a:rPr lang="en-US"/>
              <a:t>Century gothic 20</a:t>
            </a:r>
          </a:p>
          <a:p>
            <a:pPr lvl="2"/>
            <a:r>
              <a:rPr lang="en-US"/>
              <a:t>Century gothic 20</a:t>
            </a:r>
          </a:p>
          <a:p>
            <a:pPr lvl="0"/>
            <a:r>
              <a:rPr lang="en-US"/>
              <a:t>Century gothic 24 bold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7F0886-0A78-F943-A7D0-51C187278FFA}" type="slidenum">
              <a:rPr lang="en-US" sz="1200" b="1">
                <a:solidFill>
                  <a:prstClr val="white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9" descr="GA_logo_2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75" y="6467475"/>
            <a:ext cx="1827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em2_white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63" y="39688"/>
            <a:ext cx="8763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c/cc/PWR_nuclear_power_plant_animation.o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20" y="968165"/>
            <a:ext cx="8229600" cy="4525963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http://upload.wikimedia.org/wikipedia/commons/c/cc/</a:t>
            </a:r>
            <a:r>
              <a:rPr lang="en-US" sz="1600" dirty="0" smtClean="0">
                <a:hlinkClick r:id="rId2"/>
              </a:rPr>
              <a:t>PWR_nuclear_power_plant_animation.ogv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15888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sz="2400">
                <a:latin typeface="Century Gothic" charset="0"/>
                <a:cs typeface="ＭＳ Ｐゴシック" charset="0"/>
              </a:rPr>
              <a:t>SiC-SiC Composite Cladding has Potential to Significantly Improve Safety of Light Water Reactors</a:t>
            </a:r>
          </a:p>
        </p:txBody>
      </p:sp>
      <p:sp>
        <p:nvSpPr>
          <p:cNvPr id="30723" name="Rectangle 46"/>
          <p:cNvSpPr>
            <a:spLocks noChangeArrowheads="1"/>
          </p:cNvSpPr>
          <p:nvPr/>
        </p:nvSpPr>
        <p:spPr bwMode="auto">
          <a:xfrm>
            <a:off x="0" y="3238500"/>
            <a:ext cx="368300" cy="226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Gothic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15422" r="5225" b="3786"/>
          <a:stretch>
            <a:fillRect/>
          </a:stretch>
        </p:blipFill>
        <p:spPr bwMode="auto">
          <a:xfrm>
            <a:off x="285750" y="1162050"/>
            <a:ext cx="53657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50825" y="4652963"/>
            <a:ext cx="38893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Zr   +  2H</a:t>
            </a:r>
            <a:r>
              <a:rPr lang="en-US" sz="1600" b="1" baseline="-25000">
                <a:solidFill>
                  <a:srgbClr val="FF0000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O  </a:t>
            </a:r>
            <a:r>
              <a:rPr lang="en-US" sz="1600" b="1">
                <a:solidFill>
                  <a:srgbClr val="FF0000"/>
                </a:solidFill>
                <a:latin typeface="Century Gothic" charset="0"/>
                <a:cs typeface="Century Gothic" charset="0"/>
                <a:sym typeface="Wingdings" charset="0"/>
              </a:rPr>
              <a:t></a:t>
            </a:r>
            <a:r>
              <a:rPr lang="en-US" sz="16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   ZrO</a:t>
            </a:r>
            <a:r>
              <a:rPr lang="en-US" sz="1600" b="1" baseline="-25000">
                <a:solidFill>
                  <a:srgbClr val="FF0000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  +  2H</a:t>
            </a:r>
            <a:r>
              <a:rPr lang="en-US" sz="1600" b="1" baseline="-25000">
                <a:solidFill>
                  <a:srgbClr val="FF0000"/>
                </a:solidFill>
                <a:latin typeface="Century Gothic" charset="0"/>
                <a:cs typeface="Century Gothic" charset="0"/>
              </a:rPr>
              <a:t>2</a:t>
            </a:r>
          </a:p>
          <a:p>
            <a:pPr eaLnBrk="1" hangingPunct="1"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For Zircaloy, destruction by steam reaction occurs at lower temp than fuel melt</a:t>
            </a:r>
          </a:p>
        </p:txBody>
      </p:sp>
      <p:grpSp>
        <p:nvGrpSpPr>
          <p:cNvPr id="30726" name="Group 14"/>
          <p:cNvGrpSpPr>
            <a:grpSpLocks/>
          </p:cNvGrpSpPr>
          <p:nvPr/>
        </p:nvGrpSpPr>
        <p:grpSpPr bwMode="auto">
          <a:xfrm>
            <a:off x="5867400" y="1268413"/>
            <a:ext cx="3025775" cy="2713037"/>
            <a:chOff x="5580112" y="3069655"/>
            <a:chExt cx="3025454" cy="2712119"/>
          </a:xfrm>
        </p:grpSpPr>
        <p:grpSp>
          <p:nvGrpSpPr>
            <p:cNvPr id="30729" name="Group 2"/>
            <p:cNvGrpSpPr>
              <a:grpSpLocks/>
            </p:cNvGrpSpPr>
            <p:nvPr/>
          </p:nvGrpSpPr>
          <p:grpSpPr bwMode="auto">
            <a:xfrm>
              <a:off x="5652815" y="3069655"/>
              <a:ext cx="2952751" cy="2366963"/>
              <a:chOff x="3678" y="441"/>
              <a:chExt cx="1860" cy="1491"/>
            </a:xfrm>
          </p:grpSpPr>
          <p:pic>
            <p:nvPicPr>
              <p:cNvPr id="30731" name="Picture 18" descr="http://t0.gstatic.com/images?q=tbn:ANd9GcT7vgYS_ZpIy5SyhUWLIOksvT82RobIgLhx7Xnq9Zn6Yp2V63k-F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" y="453"/>
                <a:ext cx="1860" cy="1479"/>
              </a:xfrm>
              <a:prstGeom prst="rect">
                <a:avLst/>
              </a:prstGeom>
              <a:noFill/>
              <a:ln w="9525">
                <a:solidFill>
                  <a:srgbClr val="BBE0E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732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3678" y="441"/>
                <a:ext cx="1860" cy="1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33" name="Straight Connector 11"/>
              <p:cNvCxnSpPr>
                <a:cxnSpLocks noChangeShapeType="1"/>
              </p:cNvCxnSpPr>
              <p:nvPr/>
            </p:nvCxnSpPr>
            <p:spPr bwMode="auto">
              <a:xfrm flipH="1">
                <a:off x="3678" y="441"/>
                <a:ext cx="1860" cy="14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4" name="TextBox 18"/>
              <p:cNvSpPr txBox="1">
                <a:spLocks noChangeArrowheads="1"/>
              </p:cNvSpPr>
              <p:nvPr/>
            </p:nvSpPr>
            <p:spPr bwMode="auto">
              <a:xfrm>
                <a:off x="3723" y="985"/>
                <a:ext cx="7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FF00"/>
                    </a:solidFill>
                    <a:latin typeface="Century Gothic" charset="0"/>
                  </a:rPr>
                  <a:t>Fukushima</a:t>
                </a:r>
              </a:p>
              <a:p>
                <a:pPr eaLnBrk="1" hangingPunct="1"/>
                <a:r>
                  <a:rPr lang="en-US" sz="1600" b="1">
                    <a:solidFill>
                      <a:srgbClr val="FFFF00"/>
                    </a:solidFill>
                    <a:latin typeface="Century Gothic" charset="0"/>
                  </a:rPr>
                  <a:t>Daiichi</a:t>
                </a:r>
              </a:p>
            </p:txBody>
          </p:sp>
        </p:grpSp>
        <p:sp>
          <p:nvSpPr>
            <p:cNvPr id="30730" name="TextBox 8"/>
            <p:cNvSpPr txBox="1">
              <a:spLocks noChangeArrowheads="1"/>
            </p:cNvSpPr>
            <p:nvPr/>
          </p:nvSpPr>
          <p:spPr bwMode="auto">
            <a:xfrm>
              <a:off x="5580112" y="5445224"/>
              <a:ext cx="30194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CC"/>
                  </a:solidFill>
                  <a:latin typeface="Century Gothic" charset="0"/>
                </a:rPr>
                <a:t>Eliminate hydrogen explosions</a:t>
              </a:r>
            </a:p>
          </p:txBody>
        </p:sp>
      </p:grp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608513" y="4654550"/>
            <a:ext cx="4464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</a:rPr>
              <a:t>SiC + 4H</a:t>
            </a:r>
            <a:r>
              <a:rPr lang="en-US" sz="1600" b="1" baseline="-25000">
                <a:solidFill>
                  <a:srgbClr val="0000CC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</a:rPr>
              <a:t>O   </a:t>
            </a: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  <a:sym typeface="Wingdings" charset="0"/>
              </a:rPr>
              <a:t></a:t>
            </a: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</a:rPr>
              <a:t>   SiO</a:t>
            </a:r>
            <a:r>
              <a:rPr lang="en-US" sz="1600" b="1" baseline="-25000">
                <a:solidFill>
                  <a:srgbClr val="0000CC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</a:rPr>
              <a:t>  + CO</a:t>
            </a:r>
            <a:r>
              <a:rPr lang="en-US" sz="1600" b="1" baseline="-25000">
                <a:solidFill>
                  <a:srgbClr val="0000CC"/>
                </a:solidFill>
                <a:latin typeface="Century Gothic" charset="0"/>
                <a:cs typeface="Century Gothic" charset="0"/>
              </a:rPr>
              <a:t>2</a:t>
            </a:r>
            <a:r>
              <a:rPr lang="en-US" sz="1600" b="1">
                <a:solidFill>
                  <a:srgbClr val="0000CC"/>
                </a:solidFill>
                <a:latin typeface="Century Gothic" charset="0"/>
                <a:cs typeface="Century Gothic" charset="0"/>
              </a:rPr>
              <a:t>  +  4H</a:t>
            </a:r>
            <a:r>
              <a:rPr lang="en-US" sz="1600" b="1" baseline="-25000">
                <a:solidFill>
                  <a:srgbClr val="0000CC"/>
                </a:solidFill>
                <a:latin typeface="Century Gothic" charset="0"/>
                <a:cs typeface="Century Gothic" charset="0"/>
              </a:rPr>
              <a:t>2</a:t>
            </a:r>
            <a:endParaRPr lang="en-US" sz="1600" b="1">
              <a:solidFill>
                <a:srgbClr val="0000CC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For SiC/SiC, structural failure occurs at lower temp than steam reaction</a:t>
            </a:r>
          </a:p>
        </p:txBody>
      </p:sp>
      <p:sp>
        <p:nvSpPr>
          <p:cNvPr id="30728" name="TextBox 19"/>
          <p:cNvSpPr txBox="1">
            <a:spLocks noChangeArrowheads="1"/>
          </p:cNvSpPr>
          <p:nvPr/>
        </p:nvSpPr>
        <p:spPr bwMode="auto">
          <a:xfrm>
            <a:off x="0" y="58769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entury Gothic" charset="0"/>
              </a:rPr>
              <a:t>At higher temps (~1400</a:t>
            </a:r>
            <a:r>
              <a:rPr lang="en-US" sz="1800" b="1" baseline="30000">
                <a:solidFill>
                  <a:srgbClr val="000000"/>
                </a:solidFill>
                <a:latin typeface="Century Gothic" charset="0"/>
              </a:rPr>
              <a:t>o</a:t>
            </a:r>
            <a:r>
              <a:rPr lang="en-US" sz="1800" b="1">
                <a:solidFill>
                  <a:srgbClr val="000000"/>
                </a:solidFill>
                <a:latin typeface="Century Gothic" charset="0"/>
              </a:rPr>
              <a:t>C) Zircaloy reaction heat exceeds decay heat</a:t>
            </a:r>
          </a:p>
        </p:txBody>
      </p:sp>
    </p:spTree>
    <p:extLst>
      <p:ext uri="{BB962C8B-B14F-4D97-AF65-F5344CB8AC3E}">
        <p14:creationId xmlns:p14="http://schemas.microsoft.com/office/powerpoint/2010/main" val="317692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80"/>
          <p:cNvSpPr txBox="1">
            <a:spLocks noChangeArrowheads="1"/>
          </p:cNvSpPr>
          <p:nvPr/>
        </p:nvSpPr>
        <p:spPr bwMode="auto">
          <a:xfrm>
            <a:off x="0" y="109538"/>
            <a:ext cx="8174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Comparison of EM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vs Fukushima Plant To Earthquake &amp; Tsunami</a:t>
            </a:r>
          </a:p>
        </p:txBody>
      </p:sp>
      <p:sp>
        <p:nvSpPr>
          <p:cNvPr id="31747" name="TextBox 81"/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30688" indent="-4230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66"/>
                </a:solidFill>
              </a:rPr>
              <a:t>9.0 magnitude earth quake/tsunami:   reactor vessels and containments are intact but all electrical power is severed </a:t>
            </a:r>
          </a:p>
        </p:txBody>
      </p:sp>
      <p:sp>
        <p:nvSpPr>
          <p:cNvPr id="31748" name="TextBox 85"/>
          <p:cNvSpPr txBox="1">
            <a:spLocks noChangeArrowheads="1"/>
          </p:cNvSpPr>
          <p:nvPr/>
        </p:nvSpPr>
        <p:spPr bwMode="auto">
          <a:xfrm>
            <a:off x="1641475" y="1597025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Fukushima</a:t>
            </a:r>
          </a:p>
        </p:txBody>
      </p:sp>
      <p:sp>
        <p:nvSpPr>
          <p:cNvPr id="31749" name="TextBox 89"/>
          <p:cNvSpPr txBox="1">
            <a:spLocks noChangeArrowheads="1"/>
          </p:cNvSpPr>
          <p:nvPr/>
        </p:nvSpPr>
        <p:spPr bwMode="auto">
          <a:xfrm>
            <a:off x="0" y="5100638"/>
            <a:ext cx="4913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Without power, cooling systems are inoperable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Fuel heats up causing high pressure and hydrogen producing reactions  from zircalloy clad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External means of cooling is needed until power to cooling systems is restored</a:t>
            </a:r>
          </a:p>
        </p:txBody>
      </p:sp>
      <p:sp>
        <p:nvSpPr>
          <p:cNvPr id="31750" name="TextBox 93"/>
          <p:cNvSpPr txBox="1">
            <a:spLocks noChangeArrowheads="1"/>
          </p:cNvSpPr>
          <p:nvPr/>
        </p:nvSpPr>
        <p:spPr bwMode="auto">
          <a:xfrm>
            <a:off x="4826000" y="5076825"/>
            <a:ext cx="431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Reactor cooling by natural convection – no power needed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Silicon-carbide clad does not react with helium coolant at high temperature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Walk-away safe – no external intervention needed</a:t>
            </a:r>
          </a:p>
        </p:txBody>
      </p:sp>
      <p:grpSp>
        <p:nvGrpSpPr>
          <p:cNvPr id="31751" name="Group 95"/>
          <p:cNvGrpSpPr>
            <a:grpSpLocks/>
          </p:cNvGrpSpPr>
          <p:nvPr/>
        </p:nvGrpSpPr>
        <p:grpSpPr bwMode="auto">
          <a:xfrm>
            <a:off x="5013325" y="1484313"/>
            <a:ext cx="4114800" cy="3586162"/>
            <a:chOff x="5012678" y="1528852"/>
            <a:chExt cx="4114800" cy="3586129"/>
          </a:xfrm>
        </p:grpSpPr>
        <p:pic>
          <p:nvPicPr>
            <p:cNvPr id="31753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927" y="2164400"/>
              <a:ext cx="3638662" cy="295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54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692583" y="374578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55" name="Straight Arrow Connector 16"/>
            <p:cNvCxnSpPr>
              <a:cxnSpLocks noChangeShapeType="1"/>
            </p:cNvCxnSpPr>
            <p:nvPr/>
          </p:nvCxnSpPr>
          <p:spPr bwMode="auto">
            <a:xfrm flipH="1">
              <a:off x="6418374" y="374447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56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6159908" y="3743161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57" name="Straight Arrow Connector 18"/>
            <p:cNvCxnSpPr>
              <a:cxnSpLocks noChangeShapeType="1"/>
            </p:cNvCxnSpPr>
            <p:nvPr/>
          </p:nvCxnSpPr>
          <p:spPr bwMode="auto">
            <a:xfrm rot="10800000" flipH="1">
              <a:off x="6099570" y="381137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58" name="Straight Arrow Connector 19"/>
            <p:cNvCxnSpPr>
              <a:cxnSpLocks noChangeShapeType="1"/>
            </p:cNvCxnSpPr>
            <p:nvPr/>
          </p:nvCxnSpPr>
          <p:spPr bwMode="auto">
            <a:xfrm rot="10800000" flipH="1">
              <a:off x="6337047" y="381793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59" name="Straight Arrow Connector 20"/>
            <p:cNvCxnSpPr>
              <a:cxnSpLocks noChangeShapeType="1"/>
            </p:cNvCxnSpPr>
            <p:nvPr/>
          </p:nvCxnSpPr>
          <p:spPr bwMode="auto">
            <a:xfrm rot="10800000" flipH="1">
              <a:off x="6574524" y="3824495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0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6701792" y="395700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1" name="Straight Arrow Connector 22"/>
            <p:cNvCxnSpPr>
              <a:cxnSpLocks noChangeShapeType="1"/>
            </p:cNvCxnSpPr>
            <p:nvPr/>
          </p:nvCxnSpPr>
          <p:spPr bwMode="auto">
            <a:xfrm rot="16200000" flipH="1">
              <a:off x="6695232" y="4286324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2" name="Straight Arrow Connector 23"/>
            <p:cNvCxnSpPr>
              <a:cxnSpLocks noChangeShapeType="1"/>
            </p:cNvCxnSpPr>
            <p:nvPr/>
          </p:nvCxnSpPr>
          <p:spPr bwMode="auto">
            <a:xfrm rot="10800000" flipH="1">
              <a:off x="6798884" y="442670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3" name="Straight Arrow Connector 24"/>
            <p:cNvCxnSpPr>
              <a:cxnSpLocks noChangeShapeType="1"/>
            </p:cNvCxnSpPr>
            <p:nvPr/>
          </p:nvCxnSpPr>
          <p:spPr bwMode="auto">
            <a:xfrm rot="5400000" flipH="1">
              <a:off x="6871046" y="430731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4" name="Straight Arrow Connector 25"/>
            <p:cNvCxnSpPr>
              <a:cxnSpLocks noChangeShapeType="1"/>
            </p:cNvCxnSpPr>
            <p:nvPr/>
          </p:nvCxnSpPr>
          <p:spPr bwMode="auto">
            <a:xfrm rot="5400000" flipH="1">
              <a:off x="6864488" y="408558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5" name="Straight Arrow Connector 26"/>
            <p:cNvCxnSpPr>
              <a:cxnSpLocks noChangeShapeType="1"/>
            </p:cNvCxnSpPr>
            <p:nvPr/>
          </p:nvCxnSpPr>
          <p:spPr bwMode="auto">
            <a:xfrm rot="5400000" flipH="1">
              <a:off x="6865800" y="383235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6" name="Straight Arrow Connector 27"/>
            <p:cNvCxnSpPr>
              <a:cxnSpLocks noChangeShapeType="1"/>
            </p:cNvCxnSpPr>
            <p:nvPr/>
          </p:nvCxnSpPr>
          <p:spPr bwMode="auto">
            <a:xfrm rot="5400000" flipH="1">
              <a:off x="6072001" y="360014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7" name="Straight Arrow Connector 28"/>
            <p:cNvCxnSpPr>
              <a:cxnSpLocks noChangeShapeType="1"/>
            </p:cNvCxnSpPr>
            <p:nvPr/>
          </p:nvCxnSpPr>
          <p:spPr bwMode="auto">
            <a:xfrm rot="5400000" flipH="1">
              <a:off x="6070688" y="337841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8" name="Straight Arrow Connector 29"/>
            <p:cNvCxnSpPr>
              <a:cxnSpLocks noChangeShapeType="1"/>
            </p:cNvCxnSpPr>
            <p:nvPr/>
          </p:nvCxnSpPr>
          <p:spPr bwMode="auto">
            <a:xfrm rot="5400000" flipH="1">
              <a:off x="6069375" y="3156684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69" name="Straight Arrow Connector 30"/>
            <p:cNvCxnSpPr>
              <a:cxnSpLocks noChangeShapeType="1"/>
            </p:cNvCxnSpPr>
            <p:nvPr/>
          </p:nvCxnSpPr>
          <p:spPr bwMode="auto">
            <a:xfrm rot="-5400000" flipH="1" flipV="1">
              <a:off x="5981468" y="318685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70" name="Straight Arrow Connector 31"/>
            <p:cNvCxnSpPr>
              <a:cxnSpLocks noChangeShapeType="1"/>
            </p:cNvCxnSpPr>
            <p:nvPr/>
          </p:nvCxnSpPr>
          <p:spPr bwMode="auto">
            <a:xfrm rot="-5400000" flipH="1" flipV="1">
              <a:off x="6011643" y="346894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71" name="Straight Arrow Connector 32"/>
            <p:cNvCxnSpPr>
              <a:cxnSpLocks noChangeShapeType="1"/>
            </p:cNvCxnSpPr>
            <p:nvPr/>
          </p:nvCxnSpPr>
          <p:spPr bwMode="auto">
            <a:xfrm rot="-5400000" flipH="1" flipV="1">
              <a:off x="6002457" y="370379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31772" name="Straight Arrow Connector 40"/>
            <p:cNvCxnSpPr>
              <a:cxnSpLocks noChangeShapeType="1"/>
            </p:cNvCxnSpPr>
            <p:nvPr/>
          </p:nvCxnSpPr>
          <p:spPr bwMode="auto">
            <a:xfrm rot="5400000" flipH="1">
              <a:off x="5902750" y="296644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73" name="Straight Arrow Connector 41"/>
            <p:cNvCxnSpPr>
              <a:cxnSpLocks noChangeShapeType="1"/>
            </p:cNvCxnSpPr>
            <p:nvPr/>
          </p:nvCxnSpPr>
          <p:spPr bwMode="auto">
            <a:xfrm rot="5400000" flipH="1">
              <a:off x="5901441" y="273684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74" name="Straight Arrow Connector 42"/>
            <p:cNvCxnSpPr>
              <a:cxnSpLocks noChangeShapeType="1"/>
            </p:cNvCxnSpPr>
            <p:nvPr/>
          </p:nvCxnSpPr>
          <p:spPr bwMode="auto">
            <a:xfrm rot="5400000" flipH="1">
              <a:off x="5900131" y="250724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75" name="Straight Arrow Connector 43"/>
            <p:cNvCxnSpPr>
              <a:cxnSpLocks noChangeShapeType="1"/>
            </p:cNvCxnSpPr>
            <p:nvPr/>
          </p:nvCxnSpPr>
          <p:spPr bwMode="auto">
            <a:xfrm rot="5400000" flipH="1">
              <a:off x="5898821" y="227763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76" name="Straight Arrow Connector 44"/>
            <p:cNvCxnSpPr>
              <a:cxnSpLocks noChangeShapeType="1"/>
            </p:cNvCxnSpPr>
            <p:nvPr/>
          </p:nvCxnSpPr>
          <p:spPr bwMode="auto">
            <a:xfrm rot="5400000" flipH="1">
              <a:off x="5897511" y="204803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sp>
          <p:nvSpPr>
            <p:cNvPr id="31777" name="TextBox 45"/>
            <p:cNvSpPr txBox="1">
              <a:spLocks noChangeArrowheads="1"/>
            </p:cNvSpPr>
            <p:nvPr/>
          </p:nvSpPr>
          <p:spPr bwMode="auto">
            <a:xfrm>
              <a:off x="5523745" y="1528852"/>
              <a:ext cx="116129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70C0"/>
                  </a:solidFill>
                </a:rPr>
                <a:t>air draft heat exchanger </a:t>
              </a:r>
            </a:p>
          </p:txBody>
        </p:sp>
        <p:cxnSp>
          <p:nvCxnSpPr>
            <p:cNvPr id="31778" name="Straight Arrow Connector 46"/>
            <p:cNvCxnSpPr>
              <a:cxnSpLocks noChangeShapeType="1"/>
            </p:cNvCxnSpPr>
            <p:nvPr/>
          </p:nvCxnSpPr>
          <p:spPr bwMode="auto">
            <a:xfrm rot="-5400000" flipH="1" flipV="1">
              <a:off x="6232066" y="297300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79" name="Straight Arrow Connector 47"/>
            <p:cNvCxnSpPr>
              <a:cxnSpLocks noChangeShapeType="1"/>
            </p:cNvCxnSpPr>
            <p:nvPr/>
          </p:nvCxnSpPr>
          <p:spPr bwMode="auto">
            <a:xfrm rot="-5400000" flipH="1" flipV="1">
              <a:off x="6230757" y="274340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80" name="Straight Arrow Connector 48"/>
            <p:cNvCxnSpPr>
              <a:cxnSpLocks noChangeShapeType="1"/>
            </p:cNvCxnSpPr>
            <p:nvPr/>
          </p:nvCxnSpPr>
          <p:spPr bwMode="auto">
            <a:xfrm rot="-5400000" flipH="1" flipV="1">
              <a:off x="6229447" y="251379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81" name="Straight Arrow Connector 49"/>
            <p:cNvCxnSpPr>
              <a:cxnSpLocks noChangeShapeType="1"/>
            </p:cNvCxnSpPr>
            <p:nvPr/>
          </p:nvCxnSpPr>
          <p:spPr bwMode="auto">
            <a:xfrm rot="-5400000" flipH="1" flipV="1">
              <a:off x="6228137" y="228419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82" name="Straight Arrow Connector 50"/>
            <p:cNvCxnSpPr>
              <a:cxnSpLocks noChangeShapeType="1"/>
            </p:cNvCxnSpPr>
            <p:nvPr/>
          </p:nvCxnSpPr>
          <p:spPr bwMode="auto">
            <a:xfrm rot="-5400000" flipH="1" flipV="1">
              <a:off x="6226827" y="205459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783" name="Straight Connector 79"/>
            <p:cNvCxnSpPr>
              <a:cxnSpLocks noChangeShapeType="1"/>
            </p:cNvCxnSpPr>
            <p:nvPr/>
          </p:nvCxnSpPr>
          <p:spPr bwMode="auto">
            <a:xfrm>
              <a:off x="5012678" y="2120703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84" name="TextBox 84"/>
            <p:cNvSpPr txBox="1">
              <a:spLocks noChangeArrowheads="1"/>
            </p:cNvSpPr>
            <p:nvPr/>
          </p:nvSpPr>
          <p:spPr bwMode="auto">
            <a:xfrm>
              <a:off x="7802401" y="1871037"/>
              <a:ext cx="11612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Grade level</a:t>
              </a:r>
            </a:p>
          </p:txBody>
        </p:sp>
        <p:sp>
          <p:nvSpPr>
            <p:cNvPr id="31785" name="TextBox 86"/>
            <p:cNvSpPr txBox="1">
              <a:spLocks noChangeArrowheads="1"/>
            </p:cNvSpPr>
            <p:nvPr/>
          </p:nvSpPr>
          <p:spPr bwMode="auto">
            <a:xfrm>
              <a:off x="6993878" y="1650692"/>
              <a:ext cx="599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EM</a:t>
              </a:r>
              <a:r>
                <a:rPr lang="en-US" sz="1800" baseline="30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1786" name="TextBox 90"/>
            <p:cNvSpPr txBox="1">
              <a:spLocks noChangeArrowheads="1"/>
            </p:cNvSpPr>
            <p:nvPr/>
          </p:nvSpPr>
          <p:spPr bwMode="auto">
            <a:xfrm>
              <a:off x="5453972" y="3885278"/>
              <a:ext cx="116129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Redundant shutdown cooling</a:t>
              </a:r>
            </a:p>
          </p:txBody>
        </p:sp>
        <p:sp>
          <p:nvSpPr>
            <p:cNvPr id="31787" name="TextBox 91"/>
            <p:cNvSpPr txBox="1">
              <a:spLocks noChangeArrowheads="1"/>
            </p:cNvSpPr>
            <p:nvPr/>
          </p:nvSpPr>
          <p:spPr bwMode="auto">
            <a:xfrm>
              <a:off x="6542805" y="2715645"/>
              <a:ext cx="11612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Reactor</a:t>
              </a:r>
            </a:p>
          </p:txBody>
        </p:sp>
        <p:sp>
          <p:nvSpPr>
            <p:cNvPr id="31788" name="TextBox 92"/>
            <p:cNvSpPr txBox="1">
              <a:spLocks noChangeArrowheads="1"/>
            </p:cNvSpPr>
            <p:nvPr/>
          </p:nvSpPr>
          <p:spPr bwMode="auto">
            <a:xfrm>
              <a:off x="7642655" y="4278195"/>
              <a:ext cx="1161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Turbine-generator</a:t>
              </a:r>
            </a:p>
          </p:txBody>
        </p:sp>
        <p:sp>
          <p:nvSpPr>
            <p:cNvPr id="31789" name="TextBox 94"/>
            <p:cNvSpPr txBox="1">
              <a:spLocks noChangeArrowheads="1"/>
            </p:cNvSpPr>
            <p:nvPr/>
          </p:nvSpPr>
          <p:spPr bwMode="auto">
            <a:xfrm>
              <a:off x="5384197" y="4795998"/>
              <a:ext cx="35835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Leak-tight, below-grade containment</a:t>
              </a:r>
            </a:p>
          </p:txBody>
        </p:sp>
      </p:grp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95488"/>
            <a:ext cx="4576763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6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Economics</a:t>
            </a:r>
          </a:p>
          <a:p>
            <a:endParaRPr lang="en-US" sz="4000" dirty="0"/>
          </a:p>
          <a:p>
            <a:r>
              <a:rPr lang="en-US" sz="4000" dirty="0" smtClean="0"/>
              <a:t>Safety (“passive”)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rgbClr val="FF0000"/>
                </a:solidFill>
              </a:rPr>
              <a:t>Spent Fuel / Waste disposal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501"/>
            <a:ext cx="9098271" cy="4114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683" y="336207"/>
            <a:ext cx="657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“Breeder Reaction”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238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71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332689" y="298644"/>
            <a:ext cx="8843999" cy="6372576"/>
            <a:chOff x="5012678" y="1528852"/>
            <a:chExt cx="4114800" cy="3586129"/>
          </a:xfrm>
        </p:grpSpPr>
        <p:pic>
          <p:nvPicPr>
            <p:cNvPr id="5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927" y="2164400"/>
              <a:ext cx="3638662" cy="295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692583" y="374578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Straight Arrow Connector 16"/>
            <p:cNvCxnSpPr>
              <a:cxnSpLocks noChangeShapeType="1"/>
            </p:cNvCxnSpPr>
            <p:nvPr/>
          </p:nvCxnSpPr>
          <p:spPr bwMode="auto">
            <a:xfrm flipH="1">
              <a:off x="6418374" y="374447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6159908" y="3743161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Straight Arrow Connector 18"/>
            <p:cNvCxnSpPr>
              <a:cxnSpLocks noChangeShapeType="1"/>
            </p:cNvCxnSpPr>
            <p:nvPr/>
          </p:nvCxnSpPr>
          <p:spPr bwMode="auto">
            <a:xfrm rot="10800000" flipH="1">
              <a:off x="6099570" y="381137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Straight Arrow Connector 19"/>
            <p:cNvCxnSpPr>
              <a:cxnSpLocks noChangeShapeType="1"/>
            </p:cNvCxnSpPr>
            <p:nvPr/>
          </p:nvCxnSpPr>
          <p:spPr bwMode="auto">
            <a:xfrm rot="10800000" flipH="1">
              <a:off x="6337047" y="381793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Straight Arrow Connector 20"/>
            <p:cNvCxnSpPr>
              <a:cxnSpLocks noChangeShapeType="1"/>
            </p:cNvCxnSpPr>
            <p:nvPr/>
          </p:nvCxnSpPr>
          <p:spPr bwMode="auto">
            <a:xfrm rot="10800000" flipH="1">
              <a:off x="6574524" y="3824495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6701792" y="395700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Straight Arrow Connector 22"/>
            <p:cNvCxnSpPr>
              <a:cxnSpLocks noChangeShapeType="1"/>
            </p:cNvCxnSpPr>
            <p:nvPr/>
          </p:nvCxnSpPr>
          <p:spPr bwMode="auto">
            <a:xfrm rot="16200000" flipH="1">
              <a:off x="6695232" y="4286324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Straight Arrow Connector 23"/>
            <p:cNvCxnSpPr>
              <a:cxnSpLocks noChangeShapeType="1"/>
            </p:cNvCxnSpPr>
            <p:nvPr/>
          </p:nvCxnSpPr>
          <p:spPr bwMode="auto">
            <a:xfrm rot="10800000" flipH="1">
              <a:off x="6798884" y="442670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Straight Arrow Connector 24"/>
            <p:cNvCxnSpPr>
              <a:cxnSpLocks noChangeShapeType="1"/>
            </p:cNvCxnSpPr>
            <p:nvPr/>
          </p:nvCxnSpPr>
          <p:spPr bwMode="auto">
            <a:xfrm rot="5400000" flipH="1">
              <a:off x="6871046" y="430731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Straight Arrow Connector 25"/>
            <p:cNvCxnSpPr>
              <a:cxnSpLocks noChangeShapeType="1"/>
            </p:cNvCxnSpPr>
            <p:nvPr/>
          </p:nvCxnSpPr>
          <p:spPr bwMode="auto">
            <a:xfrm rot="5400000" flipH="1">
              <a:off x="6864488" y="408558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Straight Arrow Connector 26"/>
            <p:cNvCxnSpPr>
              <a:cxnSpLocks noChangeShapeType="1"/>
            </p:cNvCxnSpPr>
            <p:nvPr/>
          </p:nvCxnSpPr>
          <p:spPr bwMode="auto">
            <a:xfrm rot="5400000" flipH="1">
              <a:off x="6865800" y="383235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Straight Arrow Connector 27"/>
            <p:cNvCxnSpPr>
              <a:cxnSpLocks noChangeShapeType="1"/>
            </p:cNvCxnSpPr>
            <p:nvPr/>
          </p:nvCxnSpPr>
          <p:spPr bwMode="auto">
            <a:xfrm rot="5400000" flipH="1">
              <a:off x="6072001" y="360014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Straight Arrow Connector 28"/>
            <p:cNvCxnSpPr>
              <a:cxnSpLocks noChangeShapeType="1"/>
            </p:cNvCxnSpPr>
            <p:nvPr/>
          </p:nvCxnSpPr>
          <p:spPr bwMode="auto">
            <a:xfrm rot="5400000" flipH="1">
              <a:off x="6070688" y="337841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Straight Arrow Connector 29"/>
            <p:cNvCxnSpPr>
              <a:cxnSpLocks noChangeShapeType="1"/>
            </p:cNvCxnSpPr>
            <p:nvPr/>
          </p:nvCxnSpPr>
          <p:spPr bwMode="auto">
            <a:xfrm rot="5400000" flipH="1">
              <a:off x="6069375" y="3156684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Straight Arrow Connector 30"/>
            <p:cNvCxnSpPr>
              <a:cxnSpLocks noChangeShapeType="1"/>
            </p:cNvCxnSpPr>
            <p:nvPr/>
          </p:nvCxnSpPr>
          <p:spPr bwMode="auto">
            <a:xfrm rot="-5400000" flipH="1" flipV="1">
              <a:off x="5981468" y="3186858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Straight Arrow Connector 31"/>
            <p:cNvCxnSpPr>
              <a:cxnSpLocks noChangeShapeType="1"/>
            </p:cNvCxnSpPr>
            <p:nvPr/>
          </p:nvCxnSpPr>
          <p:spPr bwMode="auto">
            <a:xfrm rot="-5400000" flipH="1" flipV="1">
              <a:off x="6011643" y="346894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Straight Arrow Connector 32"/>
            <p:cNvCxnSpPr>
              <a:cxnSpLocks noChangeShapeType="1"/>
            </p:cNvCxnSpPr>
            <p:nvPr/>
          </p:nvCxnSpPr>
          <p:spPr bwMode="auto">
            <a:xfrm rot="-5400000" flipH="1" flipV="1">
              <a:off x="6002457" y="370379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Straight Arrow Connector 40"/>
            <p:cNvCxnSpPr>
              <a:cxnSpLocks noChangeShapeType="1"/>
            </p:cNvCxnSpPr>
            <p:nvPr/>
          </p:nvCxnSpPr>
          <p:spPr bwMode="auto">
            <a:xfrm rot="5400000" flipH="1">
              <a:off x="5902750" y="2966443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Straight Arrow Connector 41"/>
            <p:cNvCxnSpPr>
              <a:cxnSpLocks noChangeShapeType="1"/>
            </p:cNvCxnSpPr>
            <p:nvPr/>
          </p:nvCxnSpPr>
          <p:spPr bwMode="auto">
            <a:xfrm rot="5400000" flipH="1">
              <a:off x="5901441" y="273684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Straight Arrow Connector 42"/>
            <p:cNvCxnSpPr>
              <a:cxnSpLocks noChangeShapeType="1"/>
            </p:cNvCxnSpPr>
            <p:nvPr/>
          </p:nvCxnSpPr>
          <p:spPr bwMode="auto">
            <a:xfrm rot="5400000" flipH="1">
              <a:off x="5900131" y="250724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Straight Arrow Connector 43"/>
            <p:cNvCxnSpPr>
              <a:cxnSpLocks noChangeShapeType="1"/>
            </p:cNvCxnSpPr>
            <p:nvPr/>
          </p:nvCxnSpPr>
          <p:spPr bwMode="auto">
            <a:xfrm rot="5400000" flipH="1">
              <a:off x="5898821" y="227763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Straight Arrow Connector 44"/>
            <p:cNvCxnSpPr>
              <a:cxnSpLocks noChangeShapeType="1"/>
            </p:cNvCxnSpPr>
            <p:nvPr/>
          </p:nvCxnSpPr>
          <p:spPr bwMode="auto">
            <a:xfrm rot="5400000" flipH="1">
              <a:off x="5897511" y="204803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sp>
          <p:nvSpPr>
            <p:cNvPr id="29" name="TextBox 45"/>
            <p:cNvSpPr txBox="1">
              <a:spLocks noChangeArrowheads="1"/>
            </p:cNvSpPr>
            <p:nvPr/>
          </p:nvSpPr>
          <p:spPr bwMode="auto">
            <a:xfrm>
              <a:off x="5523745" y="1528852"/>
              <a:ext cx="116129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70C0"/>
                  </a:solidFill>
                </a:rPr>
                <a:t>air draft heat exchanger </a:t>
              </a:r>
            </a:p>
          </p:txBody>
        </p:sp>
        <p:cxnSp>
          <p:nvCxnSpPr>
            <p:cNvPr id="30" name="Straight Arrow Connector 46"/>
            <p:cNvCxnSpPr>
              <a:cxnSpLocks noChangeShapeType="1"/>
            </p:cNvCxnSpPr>
            <p:nvPr/>
          </p:nvCxnSpPr>
          <p:spPr bwMode="auto">
            <a:xfrm rot="-5400000" flipH="1" flipV="1">
              <a:off x="6232066" y="2973002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Straight Arrow Connector 47"/>
            <p:cNvCxnSpPr>
              <a:cxnSpLocks noChangeShapeType="1"/>
            </p:cNvCxnSpPr>
            <p:nvPr/>
          </p:nvCxnSpPr>
          <p:spPr bwMode="auto">
            <a:xfrm rot="-5400000" flipH="1" flipV="1">
              <a:off x="6230757" y="2743400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Straight Arrow Connector 48"/>
            <p:cNvCxnSpPr>
              <a:cxnSpLocks noChangeShapeType="1"/>
            </p:cNvCxnSpPr>
            <p:nvPr/>
          </p:nvCxnSpPr>
          <p:spPr bwMode="auto">
            <a:xfrm rot="-5400000" flipH="1" flipV="1">
              <a:off x="6229447" y="2513799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Straight Arrow Connector 49"/>
            <p:cNvCxnSpPr>
              <a:cxnSpLocks noChangeShapeType="1"/>
            </p:cNvCxnSpPr>
            <p:nvPr/>
          </p:nvCxnSpPr>
          <p:spPr bwMode="auto">
            <a:xfrm rot="-5400000" flipH="1" flipV="1">
              <a:off x="6228137" y="2284197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Straight Arrow Connector 50"/>
            <p:cNvCxnSpPr>
              <a:cxnSpLocks noChangeShapeType="1"/>
            </p:cNvCxnSpPr>
            <p:nvPr/>
          </p:nvCxnSpPr>
          <p:spPr bwMode="auto">
            <a:xfrm rot="-5400000" flipH="1" flipV="1">
              <a:off x="6226827" y="2054596"/>
              <a:ext cx="157441" cy="0"/>
            </a:xfrm>
            <a:prstGeom prst="straightConnector1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Straight Connector 79"/>
            <p:cNvCxnSpPr>
              <a:cxnSpLocks noChangeShapeType="1"/>
            </p:cNvCxnSpPr>
            <p:nvPr/>
          </p:nvCxnSpPr>
          <p:spPr bwMode="auto">
            <a:xfrm>
              <a:off x="5012678" y="2120703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TextBox 84"/>
            <p:cNvSpPr txBox="1">
              <a:spLocks noChangeArrowheads="1"/>
            </p:cNvSpPr>
            <p:nvPr/>
          </p:nvSpPr>
          <p:spPr bwMode="auto">
            <a:xfrm>
              <a:off x="7802401" y="1871037"/>
              <a:ext cx="11612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Grade level</a:t>
              </a:r>
            </a:p>
          </p:txBody>
        </p:sp>
        <p:sp>
          <p:nvSpPr>
            <p:cNvPr id="37" name="TextBox 86"/>
            <p:cNvSpPr txBox="1">
              <a:spLocks noChangeArrowheads="1"/>
            </p:cNvSpPr>
            <p:nvPr/>
          </p:nvSpPr>
          <p:spPr bwMode="auto">
            <a:xfrm>
              <a:off x="6993878" y="1650692"/>
              <a:ext cx="599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EM</a:t>
              </a:r>
              <a:r>
                <a:rPr lang="en-US" sz="1800" baseline="30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8" name="TextBox 90"/>
            <p:cNvSpPr txBox="1">
              <a:spLocks noChangeArrowheads="1"/>
            </p:cNvSpPr>
            <p:nvPr/>
          </p:nvSpPr>
          <p:spPr bwMode="auto">
            <a:xfrm>
              <a:off x="5453972" y="3885278"/>
              <a:ext cx="116129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Redundant shutdown cooling</a:t>
              </a:r>
            </a:p>
          </p:txBody>
        </p:sp>
        <p:sp>
          <p:nvSpPr>
            <p:cNvPr id="39" name="TextBox 91"/>
            <p:cNvSpPr txBox="1">
              <a:spLocks noChangeArrowheads="1"/>
            </p:cNvSpPr>
            <p:nvPr/>
          </p:nvSpPr>
          <p:spPr bwMode="auto">
            <a:xfrm>
              <a:off x="6542805" y="2715645"/>
              <a:ext cx="11612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Reactor</a:t>
              </a:r>
            </a:p>
          </p:txBody>
        </p:sp>
        <p:sp>
          <p:nvSpPr>
            <p:cNvPr id="40" name="TextBox 92"/>
            <p:cNvSpPr txBox="1">
              <a:spLocks noChangeArrowheads="1"/>
            </p:cNvSpPr>
            <p:nvPr/>
          </p:nvSpPr>
          <p:spPr bwMode="auto">
            <a:xfrm>
              <a:off x="7642655" y="4278195"/>
              <a:ext cx="1161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Turbine-generator</a:t>
              </a:r>
            </a:p>
          </p:txBody>
        </p:sp>
        <p:sp>
          <p:nvSpPr>
            <p:cNvPr id="41" name="TextBox 94"/>
            <p:cNvSpPr txBox="1">
              <a:spLocks noChangeArrowheads="1"/>
            </p:cNvSpPr>
            <p:nvPr/>
          </p:nvSpPr>
          <p:spPr bwMode="auto">
            <a:xfrm>
              <a:off x="5384197" y="4795998"/>
              <a:ext cx="35835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FF00"/>
                  </a:solidFill>
                </a:rPr>
                <a:t>Leak-tight, below-grade containment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19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www.acp-concrete.co.uk/DSCN6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325" y="1952625"/>
            <a:ext cx="2346325" cy="195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Yucca Mountain."/>
          <p:cNvPicPr>
            <a:picLocks noChangeAspect="1" noChangeArrowheads="1"/>
          </p:cNvPicPr>
          <p:nvPr/>
        </p:nvPicPr>
        <p:blipFill>
          <a:blip r:embed="rId3"/>
          <a:srcRect l="8534" r="23504"/>
          <a:stretch>
            <a:fillRect/>
          </a:stretch>
        </p:blipFill>
        <p:spPr bwMode="auto">
          <a:xfrm>
            <a:off x="101600" y="1960563"/>
            <a:ext cx="2359025" cy="19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231775" y="1509713"/>
            <a:ext cx="2122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LWR Waste Disposal</a:t>
            </a:r>
          </a:p>
        </p:txBody>
      </p: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6792913" y="1509713"/>
            <a:ext cx="213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EM</a:t>
            </a:r>
            <a:r>
              <a:rPr lang="en-US" sz="1600" baseline="30000"/>
              <a:t>2</a:t>
            </a:r>
            <a:r>
              <a:rPr lang="en-US" sz="1600"/>
              <a:t> Waste Disposal</a:t>
            </a:r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42863" y="4289425"/>
            <a:ext cx="25225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5888" indent="-1158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Deep geologic repository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Million year life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Large storage capacity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Long term heat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Long term radioactivity</a:t>
            </a:r>
          </a:p>
        </p:txBody>
      </p:sp>
      <p:sp>
        <p:nvSpPr>
          <p:cNvPr id="34823" name="TextBox 14"/>
          <p:cNvSpPr txBox="1">
            <a:spLocks noChangeArrowheads="1"/>
          </p:cNvSpPr>
          <p:nvPr/>
        </p:nvSpPr>
        <p:spPr bwMode="auto">
          <a:xfrm>
            <a:off x="6756400" y="4289425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Above ground storage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 400 year life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Small storage capacity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Short term heat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/>
              <a:t>Short term radioactivity</a:t>
            </a:r>
          </a:p>
        </p:txBody>
      </p:sp>
      <p:sp>
        <p:nvSpPr>
          <p:cNvPr id="34824" name="Title 1"/>
          <p:cNvSpPr>
            <a:spLocks/>
          </p:cNvSpPr>
          <p:nvPr/>
        </p:nvSpPr>
        <p:spPr bwMode="auto">
          <a:xfrm>
            <a:off x="41275" y="111125"/>
            <a:ext cx="78946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588" eaLnBrk="0" hangingPunct="0"/>
            <a:r>
              <a:rPr lang="en-US">
                <a:solidFill>
                  <a:schemeClr val="bg1"/>
                </a:solidFill>
              </a:rPr>
              <a:t>EM</a:t>
            </a:r>
            <a:r>
              <a:rPr lang="en-US" baseline="30000">
                <a:solidFill>
                  <a:schemeClr val="bg1"/>
                </a:solidFill>
              </a:rPr>
              <a:t>2 </a:t>
            </a:r>
            <a:r>
              <a:rPr lang="en-US">
                <a:solidFill>
                  <a:schemeClr val="bg1"/>
                </a:solidFill>
              </a:rPr>
              <a:t>Changes the Game Relative to Nuclear Waste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650" y="1271588"/>
            <a:ext cx="3813175" cy="48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1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300" y="1369732"/>
            <a:ext cx="384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BACKUP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880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30163" y="87313"/>
            <a:ext cx="7696200" cy="762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Fuel Resources for Electric Power Generation in the U.S.A.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720975"/>
            <a:ext cx="29876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qual 28"/>
          <p:cNvSpPr/>
          <p:nvPr/>
        </p:nvSpPr>
        <p:spPr bwMode="auto">
          <a:xfrm>
            <a:off x="6340475" y="3298825"/>
            <a:ext cx="609600" cy="609600"/>
          </a:xfrm>
          <a:prstGeom prst="mathEqual">
            <a:avLst/>
          </a:prstGeom>
          <a:solidFill>
            <a:srgbClr val="00418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Century Gothic"/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68613" y="1677988"/>
            <a:ext cx="3386137" cy="661987"/>
          </a:xfrm>
          <a:prstGeom prst="rect">
            <a:avLst/>
          </a:prstGeom>
          <a:solidFill>
            <a:srgbClr val="004182"/>
          </a:solidFill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137160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Depleted uranium (DU)/</a:t>
            </a:r>
            <a:br>
              <a:rPr lang="en-US" sz="1400" b="1" dirty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</a:br>
            <a:r>
              <a:rPr lang="en-US" sz="1400" b="1" dirty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Used nuclear fuel (UNF) inventories</a:t>
            </a:r>
          </a:p>
        </p:txBody>
      </p:sp>
      <p:sp>
        <p:nvSpPr>
          <p:cNvPr id="32774" name="TextBox 30"/>
          <p:cNvSpPr txBox="1">
            <a:spLocks noChangeArrowheads="1"/>
          </p:cNvSpPr>
          <p:nvPr/>
        </p:nvSpPr>
        <p:spPr bwMode="auto">
          <a:xfrm>
            <a:off x="3670300" y="3381375"/>
            <a:ext cx="230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00"/>
                </a:solidFill>
                <a:latin typeface="Century Gothic" charset="0"/>
              </a:rPr>
              <a:t>8 TBbl Depleted Uranium</a:t>
            </a:r>
            <a:endParaRPr lang="en-US" sz="1400" b="1" baseline="-25000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32775" name="TextBox 31"/>
          <p:cNvSpPr txBox="1">
            <a:spLocks noChangeArrowheads="1"/>
          </p:cNvSpPr>
          <p:nvPr/>
        </p:nvSpPr>
        <p:spPr bwMode="auto">
          <a:xfrm>
            <a:off x="3673475" y="3689350"/>
            <a:ext cx="2262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00"/>
                </a:solidFill>
                <a:latin typeface="Century Gothic" charset="0"/>
              </a:rPr>
              <a:t>1 TBbl Used Nuclear Fuel</a:t>
            </a:r>
            <a:endParaRPr lang="en-US" sz="1400" b="1" baseline="-25000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32776" name="Right Arrow 32"/>
          <p:cNvSpPr>
            <a:spLocks noChangeArrowheads="1"/>
          </p:cNvSpPr>
          <p:nvPr/>
        </p:nvSpPr>
        <p:spPr bwMode="auto">
          <a:xfrm>
            <a:off x="2824163" y="3378200"/>
            <a:ext cx="509587" cy="447675"/>
          </a:xfrm>
          <a:prstGeom prst="rightArrow">
            <a:avLst>
              <a:gd name="adj1" fmla="val 50000"/>
              <a:gd name="adj2" fmla="val 76882"/>
            </a:avLst>
          </a:prstGeom>
          <a:solidFill>
            <a:srgbClr val="0041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777" name="Group 16"/>
          <p:cNvGrpSpPr>
            <a:grpSpLocks/>
          </p:cNvGrpSpPr>
          <p:nvPr/>
        </p:nvGrpSpPr>
        <p:grpSpPr bwMode="auto">
          <a:xfrm>
            <a:off x="7018338" y="2598738"/>
            <a:ext cx="1863725" cy="2057400"/>
            <a:chOff x="7017804" y="2599267"/>
            <a:chExt cx="1864941" cy="2057400"/>
          </a:xfrm>
        </p:grpSpPr>
        <p:sp>
          <p:nvSpPr>
            <p:cNvPr id="35" name="TextBox 9"/>
            <p:cNvSpPr>
              <a:spLocks/>
            </p:cNvSpPr>
            <p:nvPr/>
          </p:nvSpPr>
          <p:spPr bwMode="auto">
            <a:xfrm>
              <a:off x="7017804" y="2599267"/>
              <a:ext cx="1864941" cy="2057400"/>
            </a:xfrm>
            <a:prstGeom prst="roundRect">
              <a:avLst>
                <a:gd name="adj" fmla="val 519"/>
              </a:avLst>
            </a:prstGeom>
            <a:solidFill>
              <a:srgbClr val="004182"/>
            </a:solidFill>
            <a:ln>
              <a:noFill/>
            </a:ln>
            <a:effectLst>
              <a:outerShdw blurRad="63500" dist="38100" dir="2700000" rotWithShape="0">
                <a:srgbClr val="000000">
                  <a:alpha val="42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anchor="ctr"/>
            <a:lstStyle/>
            <a:p>
              <a:pPr marL="171450" indent="-171450">
                <a:lnSpc>
                  <a:spcPct val="114000"/>
                </a:lnSpc>
                <a:spcAft>
                  <a:spcPts val="1200"/>
                </a:spcAft>
                <a:buSzPct val="250000"/>
                <a:defRPr/>
              </a:pPr>
              <a:r>
                <a:rPr lang="en-US" sz="1400" b="1" dirty="0">
                  <a:solidFill>
                    <a:srgbClr val="FFFF00"/>
                  </a:solidFill>
                  <a:latin typeface="Century Gothic"/>
                  <a:ea typeface="+mn-ea"/>
                </a:rPr>
                <a:t>	Energy supply</a:t>
              </a:r>
              <a:br>
                <a:rPr lang="en-US" sz="1400" b="1" dirty="0">
                  <a:solidFill>
                    <a:srgbClr val="FFFF00"/>
                  </a:solidFill>
                  <a:latin typeface="Century Gothic"/>
                  <a:ea typeface="+mn-ea"/>
                </a:rPr>
              </a:br>
              <a:r>
                <a:rPr lang="en-US" sz="1400" b="1" dirty="0">
                  <a:solidFill>
                    <a:srgbClr val="FFFF00"/>
                  </a:solidFill>
                  <a:latin typeface="Century Gothic"/>
                  <a:ea typeface="+mn-ea"/>
                </a:rPr>
                <a:t>for &gt; 300 years electric power generation</a:t>
              </a:r>
              <a:endParaRPr lang="en-US" sz="1200" b="1" dirty="0">
                <a:solidFill>
                  <a:srgbClr val="FFFF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32784" name="Oval 35"/>
            <p:cNvSpPr>
              <a:spLocks noChangeArrowheads="1"/>
            </p:cNvSpPr>
            <p:nvPr/>
          </p:nvSpPr>
          <p:spPr bwMode="auto">
            <a:xfrm>
              <a:off x="7154418" y="3200929"/>
              <a:ext cx="177916" cy="1857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78" name="Group 36"/>
          <p:cNvGrpSpPr>
            <a:grpSpLocks/>
          </p:cNvGrpSpPr>
          <p:nvPr/>
        </p:nvGrpSpPr>
        <p:grpSpPr bwMode="auto">
          <a:xfrm>
            <a:off x="271463" y="1701800"/>
            <a:ext cx="2433637" cy="3584575"/>
            <a:chOff x="271463" y="1701800"/>
            <a:chExt cx="2433637" cy="3584575"/>
          </a:xfrm>
        </p:grpSpPr>
        <p:pic>
          <p:nvPicPr>
            <p:cNvPr id="38" name="Picture 37" descr="rgb graph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1701800"/>
              <a:ext cx="2433637" cy="35845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TextBox 38"/>
            <p:cNvSpPr txBox="1">
              <a:spLocks noChangeArrowheads="1"/>
            </p:cNvSpPr>
            <p:nvPr/>
          </p:nvSpPr>
          <p:spPr bwMode="auto">
            <a:xfrm>
              <a:off x="309563" y="1712913"/>
              <a:ext cx="23352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FFFF00"/>
                  </a:solidFill>
                  <a:latin typeface="Century Gothic" charset="0"/>
                </a:rPr>
                <a:t>U.S. Energy Reserves</a:t>
              </a:r>
              <a:endParaRPr lang="en-US" sz="1400" b="1" baseline="-25000">
                <a:solidFill>
                  <a:srgbClr val="FFFF00"/>
                </a:solidFill>
                <a:latin typeface="Century Gothic" charset="0"/>
              </a:endParaRPr>
            </a:p>
            <a:p>
              <a:pPr algn="ctr" eaLnBrk="1" hangingPunct="1">
                <a:spcBef>
                  <a:spcPts val="200"/>
                </a:spcBef>
              </a:pPr>
              <a:r>
                <a:rPr lang="en-US" sz="900" b="1">
                  <a:solidFill>
                    <a:srgbClr val="FFFF00"/>
                  </a:solidFill>
                  <a:latin typeface="Century Gothic" charset="0"/>
                </a:rPr>
                <a:t>(Trillion Bbls Oil Energy Equivalent)</a:t>
              </a: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3" y="2408238"/>
              <a:ext cx="1181100" cy="720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Rectangle 40"/>
            <p:cNvSpPr>
              <a:spLocks noChangeArrowheads="1"/>
            </p:cNvSpPr>
            <p:nvPr/>
          </p:nvSpPr>
          <p:spPr bwMode="auto">
            <a:xfrm>
              <a:off x="1146048" y="4535424"/>
              <a:ext cx="414528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11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Economics</a:t>
            </a:r>
          </a:p>
          <a:p>
            <a:endParaRPr lang="en-US" sz="4000" dirty="0"/>
          </a:p>
          <a:p>
            <a:r>
              <a:rPr lang="en-US" sz="4000" dirty="0" smtClean="0"/>
              <a:t>Safety (“passive”)</a:t>
            </a:r>
          </a:p>
          <a:p>
            <a:endParaRPr lang="en-US" sz="4000" dirty="0"/>
          </a:p>
          <a:p>
            <a:r>
              <a:rPr lang="en-US" sz="4000" dirty="0" smtClean="0"/>
              <a:t>Spent Fuel / Waste disposal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188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1"/>
          <p:cNvGrpSpPr>
            <a:grpSpLocks/>
          </p:cNvGrpSpPr>
          <p:nvPr/>
        </p:nvGrpSpPr>
        <p:grpSpPr bwMode="auto">
          <a:xfrm>
            <a:off x="127000" y="990600"/>
            <a:ext cx="4662488" cy="5175250"/>
            <a:chOff x="127000" y="990600"/>
            <a:chExt cx="4662488" cy="5175250"/>
          </a:xfrm>
        </p:grpSpPr>
        <p:pic>
          <p:nvPicPr>
            <p:cNvPr id="33816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6" t="19176" r="26349" b="10349"/>
            <a:stretch>
              <a:fillRect/>
            </a:stretch>
          </p:blipFill>
          <p:spPr bwMode="auto">
            <a:xfrm>
              <a:off x="1101725" y="1076325"/>
              <a:ext cx="3687763" cy="45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7" name="TextBox 80"/>
            <p:cNvSpPr txBox="1">
              <a:spLocks noChangeArrowheads="1"/>
            </p:cNvSpPr>
            <p:nvPr/>
          </p:nvSpPr>
          <p:spPr bwMode="auto">
            <a:xfrm>
              <a:off x="177800" y="1639888"/>
              <a:ext cx="9810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1A3BB8"/>
                  </a:solidFill>
                  <a:latin typeface="Helvetica" charset="0"/>
                </a:rPr>
                <a:t>Graphite</a:t>
              </a:r>
            </a:p>
            <a:p>
              <a:pPr eaLnBrk="1" hangingPunct="1"/>
              <a:r>
                <a:rPr lang="en-US" sz="1400">
                  <a:solidFill>
                    <a:srgbClr val="1A3BB8"/>
                  </a:solidFill>
                  <a:latin typeface="Helvetica" charset="0"/>
                </a:rPr>
                <a:t>reflector</a:t>
              </a:r>
            </a:p>
          </p:txBody>
        </p:sp>
        <p:cxnSp>
          <p:nvCxnSpPr>
            <p:cNvPr id="82" name="Straight Arrow Connector 81"/>
            <p:cNvCxnSpPr>
              <a:cxnSpLocks noChangeShapeType="1"/>
            </p:cNvCxnSpPr>
            <p:nvPr/>
          </p:nvCxnSpPr>
          <p:spPr bwMode="auto">
            <a:xfrm>
              <a:off x="1108075" y="1822450"/>
              <a:ext cx="642938" cy="215900"/>
            </a:xfrm>
            <a:prstGeom prst="straightConnector1">
              <a:avLst/>
            </a:prstGeom>
            <a:noFill/>
            <a:ln w="19050">
              <a:solidFill>
                <a:srgbClr val="1A3BB8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9" name="TextBox 40"/>
            <p:cNvSpPr txBox="1">
              <a:spLocks noChangeArrowheads="1"/>
            </p:cNvSpPr>
            <p:nvPr/>
          </p:nvSpPr>
          <p:spPr bwMode="auto">
            <a:xfrm>
              <a:off x="152400" y="990600"/>
              <a:ext cx="990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Helvetica" charset="0"/>
                </a:rPr>
                <a:t>BeO</a:t>
              </a:r>
            </a:p>
            <a:p>
              <a:pPr algn="ctr" eaLnBrk="1" hangingPunct="1"/>
              <a:r>
                <a:rPr lang="en-US" sz="1400">
                  <a:latin typeface="Helvetica" charset="0"/>
                </a:rPr>
                <a:t>reflector</a:t>
              </a:r>
            </a:p>
          </p:txBody>
        </p:sp>
        <p:cxnSp>
          <p:nvCxnSpPr>
            <p:cNvPr id="84" name="Straight Arrow Connector 83"/>
            <p:cNvCxnSpPr>
              <a:cxnSpLocks noChangeShapeType="1"/>
              <a:stCxn id="33819" idx="3"/>
            </p:cNvCxnSpPr>
            <p:nvPr/>
          </p:nvCxnSpPr>
          <p:spPr bwMode="auto">
            <a:xfrm>
              <a:off x="1143000" y="1249363"/>
              <a:ext cx="1036638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4"/>
            <p:cNvCxnSpPr>
              <a:cxnSpLocks noChangeShapeType="1"/>
            </p:cNvCxnSpPr>
            <p:nvPr/>
          </p:nvCxnSpPr>
          <p:spPr bwMode="auto">
            <a:xfrm flipV="1">
              <a:off x="2298700" y="2165350"/>
              <a:ext cx="1466850" cy="32861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2" name="TextBox 85"/>
            <p:cNvSpPr txBox="1">
              <a:spLocks noChangeArrowheads="1"/>
            </p:cNvSpPr>
            <p:nvPr/>
          </p:nvSpPr>
          <p:spPr bwMode="auto">
            <a:xfrm>
              <a:off x="223838" y="4521200"/>
              <a:ext cx="9842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Helvetica" charset="0"/>
                </a:rPr>
                <a:t>B</a:t>
              </a:r>
              <a:r>
                <a:rPr lang="en-US" sz="1400" baseline="-25000">
                  <a:latin typeface="Helvetica" charset="0"/>
                </a:rPr>
                <a:t>4</a:t>
              </a:r>
              <a:r>
                <a:rPr lang="en-US" sz="1400">
                  <a:latin typeface="Helvetica" charset="0"/>
                </a:rPr>
                <a:t>C neutron Shield</a:t>
              </a:r>
            </a:p>
          </p:txBody>
        </p:sp>
        <p:cxnSp>
          <p:nvCxnSpPr>
            <p:cNvPr id="33823" name="Straight Arrow Connector 86"/>
            <p:cNvCxnSpPr>
              <a:cxnSpLocks noChangeShapeType="1"/>
            </p:cNvCxnSpPr>
            <p:nvPr/>
          </p:nvCxnSpPr>
          <p:spPr bwMode="auto">
            <a:xfrm flipV="1">
              <a:off x="1066800" y="4662488"/>
              <a:ext cx="333375" cy="138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4" name="TextBox 87"/>
            <p:cNvSpPr txBox="1">
              <a:spLocks noChangeArrowheads="1"/>
            </p:cNvSpPr>
            <p:nvPr/>
          </p:nvSpPr>
          <p:spPr bwMode="auto">
            <a:xfrm>
              <a:off x="127000" y="5435600"/>
              <a:ext cx="115411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Helvetica" charset="0"/>
                </a:rPr>
                <a:t>Core support floor 316L</a:t>
              </a:r>
            </a:p>
          </p:txBody>
        </p:sp>
        <p:cxnSp>
          <p:nvCxnSpPr>
            <p:cNvPr id="33825" name="Straight Arrow Connector 88"/>
            <p:cNvCxnSpPr>
              <a:cxnSpLocks noChangeShapeType="1"/>
            </p:cNvCxnSpPr>
            <p:nvPr/>
          </p:nvCxnSpPr>
          <p:spPr bwMode="auto">
            <a:xfrm flipV="1">
              <a:off x="990600" y="5410200"/>
              <a:ext cx="549275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6" name="Freeform 1"/>
            <p:cNvSpPr>
              <a:spLocks noChangeAspect="1"/>
            </p:cNvSpPr>
            <p:nvPr/>
          </p:nvSpPr>
          <p:spPr bwMode="auto">
            <a:xfrm>
              <a:off x="2543175" y="2814638"/>
              <a:ext cx="1082675" cy="1066800"/>
            </a:xfrm>
            <a:custGeom>
              <a:avLst/>
              <a:gdLst>
                <a:gd name="T0" fmla="*/ 0 w 1080"/>
                <a:gd name="T1" fmla="*/ 237981497 h 1065"/>
                <a:gd name="T2" fmla="*/ 1008331111 w 1080"/>
                <a:gd name="T3" fmla="*/ 0 h 1065"/>
                <a:gd name="T4" fmla="*/ 1008331111 w 1080"/>
                <a:gd name="T5" fmla="*/ 727944169 h 1065"/>
                <a:gd name="T6" fmla="*/ 0 w 1080"/>
                <a:gd name="T7" fmla="*/ 993923832 h 1065"/>
                <a:gd name="T8" fmla="*/ 0 w 1080"/>
                <a:gd name="T9" fmla="*/ 237981497 h 1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0"/>
                <a:gd name="T16" fmla="*/ 0 h 1065"/>
                <a:gd name="T17" fmla="*/ 1080 w 1080"/>
                <a:gd name="T18" fmla="*/ 1065 h 1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0" h="1065">
                  <a:moveTo>
                    <a:pt x="0" y="255"/>
                  </a:moveTo>
                  <a:lnTo>
                    <a:pt x="1080" y="0"/>
                  </a:lnTo>
                  <a:lnTo>
                    <a:pt x="1080" y="780"/>
                  </a:lnTo>
                  <a:lnTo>
                    <a:pt x="0" y="106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Box 90"/>
            <p:cNvSpPr txBox="1">
              <a:spLocks noChangeArrowheads="1"/>
            </p:cNvSpPr>
            <p:nvPr/>
          </p:nvSpPr>
          <p:spPr bwMode="auto">
            <a:xfrm rot="-833147">
              <a:off x="2741613" y="3184525"/>
              <a:ext cx="6508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Starter</a:t>
              </a:r>
            </a:p>
          </p:txBody>
        </p:sp>
        <p:sp>
          <p:nvSpPr>
            <p:cNvPr id="33828" name="TextBox 91"/>
            <p:cNvSpPr txBox="1">
              <a:spLocks noChangeArrowheads="1"/>
            </p:cNvSpPr>
            <p:nvPr/>
          </p:nvSpPr>
          <p:spPr bwMode="auto">
            <a:xfrm rot="-781686">
              <a:off x="2498725" y="2576513"/>
              <a:ext cx="1016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Conversion</a:t>
              </a:r>
            </a:p>
          </p:txBody>
        </p:sp>
        <p:sp>
          <p:nvSpPr>
            <p:cNvPr id="33829" name="Freeform 105"/>
            <p:cNvSpPr>
              <a:spLocks noChangeArrowheads="1"/>
            </p:cNvSpPr>
            <p:nvPr/>
          </p:nvSpPr>
          <p:spPr bwMode="auto">
            <a:xfrm>
              <a:off x="2292350" y="2400300"/>
              <a:ext cx="1504950" cy="1870075"/>
            </a:xfrm>
            <a:custGeom>
              <a:avLst/>
              <a:gdLst>
                <a:gd name="T0" fmla="*/ 0 w 1399823"/>
                <a:gd name="T1" fmla="*/ 340014 h 1738489"/>
                <a:gd name="T2" fmla="*/ 1492813 w 1399823"/>
                <a:gd name="T3" fmla="*/ 0 h 1738489"/>
                <a:gd name="T4" fmla="*/ 1504950 w 1399823"/>
                <a:gd name="T5" fmla="*/ 1530061 h 1738489"/>
                <a:gd name="T6" fmla="*/ 0 w 1399823"/>
                <a:gd name="T7" fmla="*/ 1870075 h 1738489"/>
                <a:gd name="T8" fmla="*/ 0 w 1399823"/>
                <a:gd name="T9" fmla="*/ 340014 h 1738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9823"/>
                <a:gd name="T16" fmla="*/ 0 h 1738489"/>
                <a:gd name="T17" fmla="*/ 1399823 w 1399823"/>
                <a:gd name="T18" fmla="*/ 1738489 h 1738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9823" h="1738489">
                  <a:moveTo>
                    <a:pt x="0" y="316089"/>
                  </a:moveTo>
                  <a:lnTo>
                    <a:pt x="1388534" y="0"/>
                  </a:lnTo>
                  <a:lnTo>
                    <a:pt x="1399823" y="1422400"/>
                  </a:lnTo>
                  <a:lnTo>
                    <a:pt x="0" y="1738489"/>
                  </a:lnTo>
                  <a:lnTo>
                    <a:pt x="0" y="316089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Down Arrow 17"/>
            <p:cNvSpPr>
              <a:spLocks noChangeArrowheads="1"/>
            </p:cNvSpPr>
            <p:nvPr/>
          </p:nvSpPr>
          <p:spPr bwMode="auto">
            <a:xfrm flipV="1">
              <a:off x="2908300" y="4562475"/>
              <a:ext cx="339725" cy="1082675"/>
            </a:xfrm>
            <a:prstGeom prst="downArrow">
              <a:avLst>
                <a:gd name="adj1" fmla="val 50000"/>
                <a:gd name="adj2" fmla="val 49987"/>
              </a:avLst>
            </a:prstGeom>
            <a:solidFill>
              <a:srgbClr val="FFEC06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eaLnBrk="0" hangingPunct="0"/>
              <a:endParaRPr lang="en-US" sz="1400"/>
            </a:p>
          </p:txBody>
        </p:sp>
        <p:sp>
          <p:nvSpPr>
            <p:cNvPr id="33831" name="Down Arrow 17"/>
            <p:cNvSpPr>
              <a:spLocks noChangeArrowheads="1"/>
            </p:cNvSpPr>
            <p:nvPr/>
          </p:nvSpPr>
          <p:spPr bwMode="auto">
            <a:xfrm flipV="1">
              <a:off x="2824163" y="1039813"/>
              <a:ext cx="339725" cy="1474787"/>
            </a:xfrm>
            <a:prstGeom prst="downArrow">
              <a:avLst>
                <a:gd name="adj1" fmla="val 50000"/>
                <a:gd name="adj2" fmla="val 49923"/>
              </a:avLst>
            </a:prstGeom>
            <a:solidFill>
              <a:srgbClr val="FFEC06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eaLnBrk="0" hangingPunct="0"/>
              <a:endParaRPr lang="en-US" sz="1400"/>
            </a:p>
          </p:txBody>
        </p:sp>
        <p:sp>
          <p:nvSpPr>
            <p:cNvPr id="33832" name="TextBox 109"/>
            <p:cNvSpPr txBox="1">
              <a:spLocks noChangeArrowheads="1"/>
            </p:cNvSpPr>
            <p:nvPr/>
          </p:nvSpPr>
          <p:spPr bwMode="auto">
            <a:xfrm>
              <a:off x="219075" y="3041650"/>
              <a:ext cx="9842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Helvetica" charset="0"/>
                </a:rPr>
                <a:t>Control drum location</a:t>
              </a:r>
            </a:p>
          </p:txBody>
        </p:sp>
        <p:cxnSp>
          <p:nvCxnSpPr>
            <p:cNvPr id="111" name="Straight Arrow Connector 110"/>
            <p:cNvCxnSpPr>
              <a:cxnSpLocks noChangeShapeType="1"/>
            </p:cNvCxnSpPr>
            <p:nvPr/>
          </p:nvCxnSpPr>
          <p:spPr bwMode="auto">
            <a:xfrm>
              <a:off x="1066800" y="3352800"/>
              <a:ext cx="920750" cy="29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4091" name="Group 59"/>
          <p:cNvGraphicFramePr>
            <a:graphicFrameLocks noGrp="1"/>
          </p:cNvGraphicFramePr>
          <p:nvPr/>
        </p:nvGraphicFramePr>
        <p:xfrm>
          <a:off x="4827588" y="1755775"/>
          <a:ext cx="4171950" cy="3181351"/>
        </p:xfrm>
        <a:graphic>
          <a:graphicData uri="http://schemas.openxmlformats.org/drawingml/2006/table">
            <a:tbl>
              <a:tblPr/>
              <a:tblGrid>
                <a:gridCol w="2085975"/>
                <a:gridCol w="2085975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Starter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Fertile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812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LEU: ~ 12% Low-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enriched 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uranium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DU: Depleted 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 uranium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TRU:  Transuranics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UNF: Used  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  nuclear fuel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MOX: Mixed 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   U/Pu oxides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NU: Natural </a:t>
                      </a: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</a:b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      uranium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Recycled EM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 discharge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30% 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232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Th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70% 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238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72" charset="0"/>
                          <a:ea typeface="Batang" charset="-127"/>
                          <a:cs typeface="Batang" charset="-127"/>
                        </a:rPr>
                        <a:t>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72" charset="0"/>
                        <a:ea typeface="Batang" charset="-127"/>
                        <a:cs typeface="Batang" charset="-127"/>
                      </a:endParaRPr>
                    </a:p>
                  </a:txBody>
                  <a:tcPr marL="109143" marR="1091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z="2400">
                <a:latin typeface="Arial" charset="0"/>
                <a:cs typeface="ＭＳ Ｐゴシック" charset="0"/>
              </a:rPr>
              <a:t>“</a:t>
            </a:r>
            <a:r>
              <a:rPr lang="en-US" sz="2400">
                <a:latin typeface="Arial" charset="0"/>
                <a:cs typeface="ＭＳ Ｐゴシック" charset="0"/>
              </a:rPr>
              <a:t>Convert &amp; Burn</a:t>
            </a:r>
            <a:r>
              <a:rPr lang="ja-JP" altLang="en-US" sz="2400">
                <a:latin typeface="Arial" charset="0"/>
                <a:cs typeface="ＭＳ Ｐゴシック" charset="0"/>
              </a:rPr>
              <a:t>”</a:t>
            </a:r>
            <a:r>
              <a:rPr lang="en-US" sz="2400">
                <a:latin typeface="Arial" charset="0"/>
                <a:cs typeface="ＭＳ Ｐゴシック" charset="0"/>
              </a:rPr>
              <a:t> reactor achieves a 30-year fuel life by converting </a:t>
            </a:r>
            <a:r>
              <a:rPr lang="en-US" sz="2400" baseline="30000">
                <a:latin typeface="Arial" charset="0"/>
                <a:cs typeface="ＭＳ Ｐゴシック" charset="0"/>
              </a:rPr>
              <a:t>238</a:t>
            </a:r>
            <a:r>
              <a:rPr lang="en-US" sz="2400">
                <a:latin typeface="Arial" charset="0"/>
                <a:cs typeface="ＭＳ Ｐゴシック" charset="0"/>
              </a:rPr>
              <a:t>U to </a:t>
            </a:r>
            <a:r>
              <a:rPr lang="en-US" sz="2400" baseline="30000">
                <a:latin typeface="Arial" charset="0"/>
                <a:cs typeface="ＭＳ Ｐゴシック" charset="0"/>
              </a:rPr>
              <a:t>239</a:t>
            </a:r>
            <a:r>
              <a:rPr lang="en-US" sz="2400">
                <a:latin typeface="Arial" charset="0"/>
                <a:cs typeface="ＭＳ Ｐゴシック" charset="0"/>
              </a:rPr>
              <a:t>Pu and burning </a:t>
            </a:r>
            <a:r>
              <a:rPr lang="en-US" sz="2400" i="1">
                <a:latin typeface="Arial" charset="0"/>
                <a:cs typeface="ＭＳ Ｐゴシック" charset="0"/>
              </a:rPr>
              <a:t>in situ</a:t>
            </a:r>
            <a:endParaRPr lang="en-US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3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0"/>
            <a:ext cx="672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5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64" y="406400"/>
            <a:ext cx="3966036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00520"/>
            <a:ext cx="5501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89" y="263582"/>
            <a:ext cx="7954211" cy="65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81" y="274637"/>
            <a:ext cx="8159857" cy="6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" y="236590"/>
            <a:ext cx="9126977" cy="66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" y="1104231"/>
            <a:ext cx="9061294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85651" cy="914400"/>
          </a:xfrm>
        </p:spPr>
        <p:txBody>
          <a:bodyPr/>
          <a:lstStyle/>
          <a:p>
            <a:r>
              <a:rPr lang="en-US" dirty="0" smtClean="0"/>
              <a:t>Overnight Capital and </a:t>
            </a:r>
            <a:r>
              <a:rPr lang="en-US" dirty="0" err="1" smtClean="0"/>
              <a:t>Levelized</a:t>
            </a:r>
            <a:r>
              <a:rPr lang="en-US" dirty="0" smtClean="0"/>
              <a:t> </a:t>
            </a:r>
            <a:r>
              <a:rPr lang="en-US" dirty="0"/>
              <a:t>Cost of Electricity Generation from Nuclear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8572" y="1042867"/>
            <a:ext cx="6572066" cy="5078321"/>
            <a:chOff x="2167256" y="785929"/>
            <a:chExt cx="7235989" cy="5078321"/>
          </a:xfrm>
        </p:grpSpPr>
        <p:graphicFrame>
          <p:nvGraphicFramePr>
            <p:cNvPr id="11" name="Chart 10"/>
            <p:cNvGraphicFramePr/>
            <p:nvPr/>
          </p:nvGraphicFramePr>
          <p:xfrm>
            <a:off x="2597118" y="785929"/>
            <a:ext cx="6806127" cy="5078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95642" y="5069729"/>
              <a:ext cx="4088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F497D"/>
                  </a:solidFill>
                  <a:latin typeface="Century Gothic"/>
                  <a:ea typeface="ＭＳ Ｐゴシック" charset="0"/>
                  <a:cs typeface="Arial" pitchFamily="34" charset="0"/>
                </a:rPr>
                <a:t>EM</a:t>
              </a:r>
              <a:r>
                <a:rPr lang="en-US" sz="1200" b="1" baseline="30000" dirty="0" smtClean="0">
                  <a:solidFill>
                    <a:srgbClr val="1F497D"/>
                  </a:solidFill>
                  <a:latin typeface="Century Gothic"/>
                  <a:ea typeface="ＭＳ Ｐゴシック" charset="0"/>
                  <a:cs typeface="Arial" pitchFamily="34" charset="0"/>
                </a:rPr>
                <a:t>2</a:t>
              </a:r>
              <a:endParaRPr lang="en-US" sz="1200" b="1" baseline="30000" dirty="0">
                <a:solidFill>
                  <a:srgbClr val="1F497D"/>
                </a:solidFill>
                <a:latin typeface="Century Gothic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9933" y="5112889"/>
              <a:ext cx="38679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F497D"/>
                  </a:solidFill>
                  <a:latin typeface="Century Gothic"/>
                  <a:ea typeface="ＭＳ Ｐゴシック" charset="0"/>
                  <a:cs typeface="Arial" pitchFamily="34" charset="0"/>
                </a:rPr>
                <a:t>EM</a:t>
              </a:r>
              <a:r>
                <a:rPr lang="en-US" sz="1200" b="1" baseline="30000" dirty="0" smtClean="0">
                  <a:solidFill>
                    <a:srgbClr val="1F497D"/>
                  </a:solidFill>
                  <a:latin typeface="Century Gothic"/>
                  <a:ea typeface="ＭＳ Ｐゴシック" charset="0"/>
                  <a:cs typeface="Arial" pitchFamily="34" charset="0"/>
                </a:rPr>
                <a:t>2</a:t>
              </a:r>
              <a:endParaRPr lang="en-US" sz="1200" b="1" baseline="30000" dirty="0">
                <a:solidFill>
                  <a:srgbClr val="1F497D"/>
                </a:solidFill>
                <a:latin typeface="Century Gothic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1877" y="5286231"/>
              <a:ext cx="152400" cy="23083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1F497D"/>
                  </a:solidFill>
                  <a:latin typeface="Century Gothic"/>
                  <a:ea typeface="ＭＳ Ｐゴシック" charset="0"/>
                  <a:cs typeface="Arial" pitchFamily="34" charset="0"/>
                </a:rPr>
                <a:t>*</a:t>
              </a:r>
              <a:endParaRPr lang="en-US" sz="1200" b="1" baseline="30000" dirty="0">
                <a:solidFill>
                  <a:srgbClr val="1F497D"/>
                </a:solidFill>
                <a:latin typeface="Century Gothic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8" name="TextBox 2"/>
            <p:cNvSpPr txBox="1">
              <a:spLocks noChangeAspect="1"/>
            </p:cNvSpPr>
            <p:nvPr/>
          </p:nvSpPr>
          <p:spPr bwMode="auto">
            <a:xfrm rot="16200000" flipH="1">
              <a:off x="1170407" y="2617934"/>
              <a:ext cx="2637548" cy="64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1F497D"/>
                  </a:solidFill>
                </a:rPr>
                <a:t>Cost of electricity</a:t>
              </a:r>
              <a:br>
                <a:rPr lang="en-US" sz="1600" b="1" dirty="0">
                  <a:solidFill>
                    <a:srgbClr val="1F497D"/>
                  </a:solidFill>
                </a:rPr>
              </a:br>
              <a:r>
                <a:rPr lang="en-US" sz="1600" b="1" dirty="0" smtClean="0">
                  <a:solidFill>
                    <a:srgbClr val="1F497D"/>
                  </a:solidFill>
                </a:rPr>
                <a:t>2012 </a:t>
              </a:r>
              <a:r>
                <a:rPr lang="en-US" sz="1600" b="1" dirty="0">
                  <a:solidFill>
                    <a:srgbClr val="1F497D"/>
                  </a:solidFill>
                </a:rPr>
                <a:t>dollars pe</a:t>
              </a:r>
              <a:r>
                <a:rPr lang="en-US" sz="1600" dirty="0">
                  <a:solidFill>
                    <a:srgbClr val="1F497D"/>
                  </a:solidFill>
                </a:rPr>
                <a:t>r</a:t>
              </a:r>
              <a:r>
                <a:rPr lang="en-US" sz="1600" b="1" dirty="0">
                  <a:solidFill>
                    <a:srgbClr val="1F497D"/>
                  </a:solidFill>
                </a:rPr>
                <a:t> </a:t>
              </a:r>
              <a:r>
                <a:rPr lang="en-US" sz="1600" b="1" dirty="0" err="1">
                  <a:solidFill>
                    <a:srgbClr val="1F497D"/>
                  </a:solidFill>
                </a:rPr>
                <a:t>MWh</a:t>
              </a:r>
              <a:endParaRPr lang="en-US" sz="16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5738" y="6050022"/>
            <a:ext cx="8712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* </a:t>
            </a:r>
            <a:r>
              <a:rPr lang="en-US" sz="1100" b="1" dirty="0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11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Chinese vs. U.S. nuclear power cost ratio from “Projected Costs of Generating Electricity” OECD Rev. June 2010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07789" y="1540583"/>
          <a:ext cx="380428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3293"/>
                <a:gridCol w="159099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Overnight Capital Cost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EM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 built in US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$4500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</a:rPr>
                        <a:t>kWe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ALWR built in US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$7700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</a:rPr>
                        <a:t>kWe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EM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 built in China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$3000 / </a:t>
                      </a: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</a:rPr>
                        <a:t>kWe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Economics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rgbClr val="FF0000"/>
                </a:solidFill>
              </a:rPr>
              <a:t>Safety (“passive”)</a:t>
            </a:r>
          </a:p>
          <a:p>
            <a:endParaRPr lang="en-US" sz="4000" dirty="0"/>
          </a:p>
          <a:p>
            <a:r>
              <a:rPr lang="en-US" sz="4000" dirty="0" smtClean="0"/>
              <a:t>Spent Fuel / Waste disposal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188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498</Words>
  <Application>Microsoft Macintosh PowerPoint</Application>
  <PresentationFormat>On-screen Show (4:3)</PresentationFormat>
  <Paragraphs>107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Nuclear Power</vt:lpstr>
      <vt:lpstr>PowerPoint Presentation</vt:lpstr>
      <vt:lpstr>PowerPoint Presentation</vt:lpstr>
      <vt:lpstr>PowerPoint Presentation</vt:lpstr>
      <vt:lpstr>PowerPoint Presentation</vt:lpstr>
      <vt:lpstr>Overnight Capital and Levelized Cost of Electricity Generation from Nuclear</vt:lpstr>
      <vt:lpstr>Nuclear Power</vt:lpstr>
      <vt:lpstr>PowerPoint Presentation</vt:lpstr>
      <vt:lpstr>SiC-SiC Composite Cladding has Potential to Significantly Improve Safety of Light Water Reactors</vt:lpstr>
      <vt:lpstr>PowerPoint Presentation</vt:lpstr>
      <vt:lpstr>Nuclear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Fuel Resources for Electric Power Generation in the U.S.A.</vt:lpstr>
      <vt:lpstr>“Convert &amp; Burn” reactor achieves a 30-year fuel life by converting 238U to 239Pu and burning in situ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Atomics-RSG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Linden Blue</dc:creator>
  <cp:lastModifiedBy>Linden Blue</cp:lastModifiedBy>
  <cp:revision>18</cp:revision>
  <dcterms:created xsi:type="dcterms:W3CDTF">2013-12-09T07:21:26Z</dcterms:created>
  <dcterms:modified xsi:type="dcterms:W3CDTF">2013-12-20T07:44:26Z</dcterms:modified>
</cp:coreProperties>
</file>