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7"/>
  </p:sldMasterIdLst>
  <p:notesMasterIdLst>
    <p:notesMasterId r:id="rId27"/>
  </p:notesMasterIdLst>
  <p:handoutMasterIdLst>
    <p:handoutMasterId r:id="rId28"/>
  </p:handoutMasterIdLst>
  <p:sldIdLst>
    <p:sldId id="266" r:id="rId8"/>
    <p:sldId id="296" r:id="rId9"/>
    <p:sldId id="295" r:id="rId10"/>
    <p:sldId id="287" r:id="rId11"/>
    <p:sldId id="297" r:id="rId12"/>
    <p:sldId id="298" r:id="rId13"/>
    <p:sldId id="299" r:id="rId14"/>
    <p:sldId id="300" r:id="rId15"/>
    <p:sldId id="303" r:id="rId16"/>
    <p:sldId id="304" r:id="rId17"/>
    <p:sldId id="306" r:id="rId18"/>
    <p:sldId id="305" r:id="rId19"/>
    <p:sldId id="301" r:id="rId20"/>
    <p:sldId id="308" r:id="rId21"/>
    <p:sldId id="309" r:id="rId22"/>
    <p:sldId id="310" r:id="rId23"/>
    <p:sldId id="311" r:id="rId24"/>
    <p:sldId id="307" r:id="rId25"/>
    <p:sldId id="302" r:id="rId26"/>
  </p:sldIdLst>
  <p:sldSz cx="12192000" cy="6858000"/>
  <p:notesSz cx="7023100" cy="9309100"/>
  <p:defaultTextStyle>
    <a:defPPr>
      <a:defRPr lang="en-US"/>
    </a:defPPr>
    <a:lvl1pPr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5pPr>
    <a:lvl6pPr marL="2286000" algn="l" defTabSz="457200" rtl="0" eaLnBrk="1" latinLnBrk="0" hangingPunct="1">
      <a:defRPr kern="1200">
        <a:solidFill>
          <a:schemeClr val="tx1"/>
        </a:solidFill>
        <a:latin typeface="Century Gothic" charset="0"/>
        <a:ea typeface="ＭＳ Ｐゴシック" charset="0"/>
        <a:cs typeface="ＭＳ Ｐゴシック" charset="0"/>
      </a:defRPr>
    </a:lvl6pPr>
    <a:lvl7pPr marL="2743200" algn="l" defTabSz="457200" rtl="0" eaLnBrk="1" latinLnBrk="0" hangingPunct="1">
      <a:defRPr kern="1200">
        <a:solidFill>
          <a:schemeClr val="tx1"/>
        </a:solidFill>
        <a:latin typeface="Century Gothic" charset="0"/>
        <a:ea typeface="ＭＳ Ｐゴシック" charset="0"/>
        <a:cs typeface="ＭＳ Ｐゴシック" charset="0"/>
      </a:defRPr>
    </a:lvl7pPr>
    <a:lvl8pPr marL="3200400" algn="l" defTabSz="457200" rtl="0" eaLnBrk="1" latinLnBrk="0" hangingPunct="1">
      <a:defRPr kern="1200">
        <a:solidFill>
          <a:schemeClr val="tx1"/>
        </a:solidFill>
        <a:latin typeface="Century Gothic" charset="0"/>
        <a:ea typeface="ＭＳ Ｐゴシック" charset="0"/>
        <a:cs typeface="ＭＳ Ｐゴシック" charset="0"/>
      </a:defRPr>
    </a:lvl8pPr>
    <a:lvl9pPr marL="3657600" algn="l" defTabSz="457200" rtl="0" eaLnBrk="1" latinLnBrk="0" hangingPunct="1">
      <a:defRPr kern="1200">
        <a:solidFill>
          <a:schemeClr val="tx1"/>
        </a:solidFill>
        <a:latin typeface="Century Gothic"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27" autoAdjust="0"/>
    <p:restoredTop sz="48061" autoAdjust="0"/>
  </p:normalViewPr>
  <p:slideViewPr>
    <p:cSldViewPr snapToGrid="0" snapToObjects="1">
      <p:cViewPr varScale="1">
        <p:scale>
          <a:sx n="63" d="100"/>
          <a:sy n="63" d="100"/>
        </p:scale>
        <p:origin x="2802" y="48"/>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3318"/>
    </p:cViewPr>
  </p:sorterViewPr>
  <p:notesViewPr>
    <p:cSldViewPr snapToGrid="0" snapToObjects="1">
      <p:cViewPr varScale="1">
        <p:scale>
          <a:sx n="83" d="100"/>
          <a:sy n="83" d="100"/>
        </p:scale>
        <p:origin x="924"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82E39171-0374-4528-8245-55AA9B9F7F65}" type="datetimeFigureOut">
              <a:rPr lang="en-US" smtClean="0"/>
              <a:t>3/3/2021</a:t>
            </a:fld>
            <a:endParaRPr lang="en-US" dirty="0"/>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A9C03FD6-E02F-4B07-A796-1E3A6C7AD4BA}" type="slidenum">
              <a:rPr lang="en-US" smtClean="0"/>
              <a:t>‹#›</a:t>
            </a:fld>
            <a:endParaRPr lang="en-US" dirty="0"/>
          </a:p>
        </p:txBody>
      </p:sp>
    </p:spTree>
    <p:extLst>
      <p:ext uri="{BB962C8B-B14F-4D97-AF65-F5344CB8AC3E}">
        <p14:creationId xmlns:p14="http://schemas.microsoft.com/office/powerpoint/2010/main" val="4278678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CFFD4ACC-6262-4BE0-8B59-890E19622584}" type="datetimeFigureOut">
              <a:rPr lang="en-US" smtClean="0"/>
              <a:t>3/3/2021</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FAEE9E9C-B4AC-4D91-8888-01F830F04741}" type="slidenum">
              <a:rPr lang="en-US" smtClean="0"/>
              <a:t>‹#›</a:t>
            </a:fld>
            <a:endParaRPr lang="en-US" dirty="0"/>
          </a:p>
        </p:txBody>
      </p:sp>
    </p:spTree>
    <p:extLst>
      <p:ext uri="{BB962C8B-B14F-4D97-AF65-F5344CB8AC3E}">
        <p14:creationId xmlns:p14="http://schemas.microsoft.com/office/powerpoint/2010/main" val="985286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timegov.nist.gov/?t=24" TargetMode="External"/><Relationship Id="rId3" Type="http://schemas.openxmlformats.org/officeDocument/2006/relationships/hyperlink" Target="https://www.ga.com/" TargetMode="External"/><Relationship Id="rId7" Type="http://schemas.openxmlformats.org/officeDocument/2006/relationships/hyperlink" Target="https://www.cto.mil/"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www.whs.mil/Directorates/Facilities-Services-Directorate-FSD/" TargetMode="External"/><Relationship Id="rId5" Type="http://schemas.openxmlformats.org/officeDocument/2006/relationships/hyperlink" Target="https://www.nspe.org/resources/partners-and-state-societies/engineers-week" TargetMode="External"/><Relationship Id="rId10" Type="http://schemas.openxmlformats.org/officeDocument/2006/relationships/hyperlink" Target="http://www.ga.com/" TargetMode="External"/><Relationship Id="rId4" Type="http://schemas.openxmlformats.org/officeDocument/2006/relationships/hyperlink" Target="https://www.ga-europe.com/en/home__2/" TargetMode="External"/><Relationship Id="rId9" Type="http://schemas.openxmlformats.org/officeDocument/2006/relationships/hyperlink" Target="https://www.dvidshub.net/video/779722/officials-town-hall"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a.com/inertial-fusio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a.com/inertial-fusio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ga.com/space-systems/space-nuclear"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ga.com/magnetic-fusion/"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ga.com/general-atomics-selected-for-the-department-of-energys-advanced-reactor-concepts-20-program" TargetMode="External"/><Relationship Id="rId4" Type="http://schemas.openxmlformats.org/officeDocument/2006/relationships/hyperlink" Target="https://www.ga.com/general-atomics-and-framatome-collaborate-to-develop-a-fast-modular-reactor"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a.com/nuclear-fissio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ga-asi.com/remotely-piloted-aircraft/mq-9b"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ga-asi.com/remotely-piloted-aircraft/mq-9b"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timegov.nist.gov/?t=24" TargetMode="External"/><Relationship Id="rId3" Type="http://schemas.openxmlformats.org/officeDocument/2006/relationships/hyperlink" Target="https://www.ga.com/" TargetMode="External"/><Relationship Id="rId7" Type="http://schemas.openxmlformats.org/officeDocument/2006/relationships/hyperlink" Target="https://www.cto.mil/"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whs.mil/Directorates/Facilities-Services-Directorate-FSD/" TargetMode="External"/><Relationship Id="rId5" Type="http://schemas.openxmlformats.org/officeDocument/2006/relationships/hyperlink" Target="https://www.nspe.org/resources/partners-and-state-societies/engineers-week" TargetMode="External"/><Relationship Id="rId10" Type="http://schemas.openxmlformats.org/officeDocument/2006/relationships/hyperlink" Target="http://www.ga.com/" TargetMode="External"/><Relationship Id="rId4" Type="http://schemas.openxmlformats.org/officeDocument/2006/relationships/hyperlink" Target="https://www.ga-europe.com/en/home__2/" TargetMode="External"/><Relationship Id="rId9" Type="http://schemas.openxmlformats.org/officeDocument/2006/relationships/hyperlink" Target="https://www.dvidshub.net/video/779722/officials-town-hall"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ga.com/"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www.ga.com/about"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ga.com/affiliated-companies" TargetMode="External"/><Relationship Id="rId7" Type="http://schemas.openxmlformats.org/officeDocument/2006/relationships/hyperlink" Target="http://www.ga.com/general-atomics-aeronautical-systems-uk-ltd"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ga-europe.com/en/home__2/" TargetMode="External"/><Relationship Id="rId5" Type="http://schemas.openxmlformats.org/officeDocument/2006/relationships/hyperlink" Target="https://www.ga.com/general-atomics-global-opens-new-delhi-office-announces-indian-executive" TargetMode="External"/><Relationship Id="rId4" Type="http://schemas.openxmlformats.org/officeDocument/2006/relationships/hyperlink" Target="http://www.ga.com/about"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ga.com/https:/www.ga.com/energy-group/"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ga.com/magnetic-fusio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nei.org/news/2020/perfecting-nuclear-fusion-more-carbon-free-energy"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ga.com/energy-group"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ga.com/magnetic-fusion/international-iter-project"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a.com/general-atomics-completes-fabrication-and-testing-of-first-iter-central-solenoid-modul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ga.com/metrology"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ga.com/inertial-fusion/"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a.com/inertial-fusio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58" indent="-174958">
              <a:buFont typeface="Wingdings" panose="05000000000000000000" pitchFamily="2" charset="2"/>
              <a:buChar char="q"/>
            </a:pPr>
            <a:r>
              <a:rPr lang="en-US" b="1" dirty="0" smtClean="0"/>
              <a:t>Dr. Vivek Lall, Chief Executive General Atomics Global Corporation</a:t>
            </a:r>
            <a:r>
              <a:rPr lang="en-US" b="1" baseline="0" dirty="0" smtClean="0"/>
              <a:t>: </a:t>
            </a:r>
            <a:r>
              <a:rPr lang="en-US" b="1" dirty="0" smtClean="0"/>
              <a:t> </a:t>
            </a:r>
          </a:p>
          <a:p>
            <a:pPr marL="174958" indent="-174958">
              <a:buFont typeface="Wingdings" panose="05000000000000000000" pitchFamily="2" charset="2"/>
              <a:buChar char="q"/>
            </a:pPr>
            <a:endParaRPr lang="en-US" b="1" dirty="0" smtClean="0"/>
          </a:p>
          <a:p>
            <a:r>
              <a:rPr lang="en-US" dirty="0" smtClean="0"/>
              <a:t>Dr. Vivek Lall, Chief Executive of General Atomics Global Corporation based at their headquarters in San Diego, California. </a:t>
            </a:r>
          </a:p>
          <a:p>
            <a:endParaRPr lang="en-US" dirty="0" smtClean="0"/>
          </a:p>
          <a:p>
            <a:r>
              <a:rPr lang="en-US" b="1" i="1" dirty="0" smtClean="0"/>
              <a:t>What engineering developments are you most excited to see in the next five years?</a:t>
            </a:r>
          </a:p>
          <a:p>
            <a:endParaRPr lang="en-US" b="1" dirty="0" smtClean="0"/>
          </a:p>
          <a:p>
            <a:pPr marL="174958" indent="-174958">
              <a:buFont typeface="Wingdings" panose="05000000000000000000" pitchFamily="2" charset="2"/>
              <a:buChar char="q"/>
            </a:pPr>
            <a:r>
              <a:rPr lang="en-US" b="0" dirty="0" smtClean="0"/>
              <a:t>Dr. Vivek </a:t>
            </a:r>
            <a:r>
              <a:rPr lang="en-US" sz="1200" u="none" kern="1200" dirty="0" smtClean="0">
                <a:solidFill>
                  <a:schemeClr val="tx1"/>
                </a:solidFill>
                <a:effectLst/>
                <a:latin typeface="Calibri" panose="020F0502020204030204" pitchFamily="34" charset="0"/>
                <a:ea typeface="Calibri" panose="020F0502020204030204" pitchFamily="34" charset="0"/>
                <a:cs typeface="+mn-cs"/>
              </a:rPr>
              <a:t>Lall </a:t>
            </a:r>
            <a:r>
              <a:rPr lang="en-US" sz="1200" u="none" kern="1200" dirty="0" smtClean="0">
                <a:solidFill>
                  <a:schemeClr val="tx1"/>
                </a:solidFill>
                <a:effectLst/>
                <a:latin typeface="Calibri" panose="020F0502020204030204" pitchFamily="34" charset="0"/>
                <a:ea typeface="Calibri" panose="020F0502020204030204" pitchFamily="34" charset="0"/>
                <a:cs typeface="+mn-cs"/>
                <a:hlinkClick r:id="rId3"/>
              </a:rPr>
              <a:t>General Atomics</a:t>
            </a:r>
            <a:r>
              <a:rPr lang="en-US" sz="1200" u="none" kern="1200" dirty="0" smtClean="0">
                <a:solidFill>
                  <a:schemeClr val="tx1"/>
                </a:solidFill>
                <a:effectLst/>
                <a:latin typeface="Calibri" panose="020F0502020204030204" pitchFamily="34" charset="0"/>
                <a:ea typeface="Calibri" panose="020F0502020204030204" pitchFamily="34" charset="0"/>
                <a:cs typeface="+mn-cs"/>
              </a:rPr>
              <a:t> and </a:t>
            </a:r>
            <a:r>
              <a:rPr lang="en-US" sz="1200" u="none" kern="1200" dirty="0" smtClean="0">
                <a:solidFill>
                  <a:schemeClr val="tx1"/>
                </a:solidFill>
                <a:effectLst/>
                <a:latin typeface="Calibri" panose="020F0502020204030204" pitchFamily="34" charset="0"/>
                <a:ea typeface="Calibri" panose="020F0502020204030204" pitchFamily="34" charset="0"/>
                <a:cs typeface="+mn-cs"/>
                <a:hlinkClick r:id="rId4"/>
              </a:rPr>
              <a:t>Affiliated Companies</a:t>
            </a:r>
            <a:r>
              <a:rPr lang="en-US" sz="1200" u="none" kern="1200" dirty="0" smtClean="0">
                <a:solidFill>
                  <a:schemeClr val="tx1"/>
                </a:solidFill>
                <a:effectLst/>
                <a:latin typeface="Calibri" panose="020F0502020204030204" pitchFamily="34" charset="0"/>
                <a:ea typeface="Calibri" panose="020F0502020204030204" pitchFamily="34" charset="0"/>
                <a:cs typeface="+mn-cs"/>
              </a:rPr>
              <a:t> 20 minute </a:t>
            </a:r>
            <a:r>
              <a:rPr lang="en-US" sz="1200" u="none" kern="1200" dirty="0" smtClean="0">
                <a:solidFill>
                  <a:schemeClr val="tx1"/>
                </a:solidFill>
                <a:effectLst/>
                <a:latin typeface="Calibri" panose="020F0502020204030204" pitchFamily="34" charset="0"/>
                <a:ea typeface="Calibri" panose="020F0502020204030204" pitchFamily="34" charset="0"/>
                <a:cs typeface="+mn-cs"/>
                <a:hlinkClick r:id="rId5"/>
              </a:rPr>
              <a:t>Engineers Week 2021 “Imagining Tomorrow”</a:t>
            </a:r>
            <a:r>
              <a:rPr lang="en-US" sz="1200" u="none" kern="1200" dirty="0" smtClean="0">
                <a:solidFill>
                  <a:schemeClr val="tx1"/>
                </a:solidFill>
                <a:effectLst/>
                <a:latin typeface="Calibri" panose="020F0502020204030204" pitchFamily="34" charset="0"/>
                <a:ea typeface="Calibri" panose="020F0502020204030204" pitchFamily="34" charset="0"/>
                <a:cs typeface="+mn-cs"/>
              </a:rPr>
              <a:t> presentation </a:t>
            </a:r>
            <a:r>
              <a:rPr lang="en-US" sz="1200" dirty="0" smtClean="0">
                <a:effectLst/>
                <a:latin typeface="Calibri" panose="020F0502020204030204" pitchFamily="34" charset="0"/>
                <a:ea typeface="Calibri" panose="020F0502020204030204" pitchFamily="34" charset="0"/>
              </a:rPr>
              <a:t>for the 16th annual Engineers Week event at the Pentagon.</a:t>
            </a:r>
          </a:p>
          <a:p>
            <a:pPr marL="0" marR="0">
              <a:spcBef>
                <a:spcPts val="0"/>
              </a:spcBef>
              <a:spcAft>
                <a:spcPts val="0"/>
              </a:spcAft>
            </a:pPr>
            <a:r>
              <a:rPr lang="en-US" sz="1200" dirty="0" smtClean="0">
                <a:effectLst/>
                <a:latin typeface="Calibri" panose="020F0502020204030204" pitchFamily="34" charset="0"/>
                <a:ea typeface="Calibri" panose="020F0502020204030204" pitchFamily="34" charset="0"/>
              </a:rPr>
              <a:t> </a:t>
            </a:r>
          </a:p>
          <a:p>
            <a:pPr marL="0" marR="0">
              <a:spcBef>
                <a:spcPts val="0"/>
              </a:spcBef>
              <a:spcAft>
                <a:spcPts val="0"/>
              </a:spcAft>
            </a:pPr>
            <a:r>
              <a:rPr lang="en-US" sz="1200" dirty="0" smtClean="0">
                <a:effectLst/>
                <a:latin typeface="Calibri" panose="020F0502020204030204" pitchFamily="34" charset="0"/>
                <a:ea typeface="Calibri" panose="020F0502020204030204" pitchFamily="34" charset="0"/>
              </a:rPr>
              <a:t>Pentagon event is co-sponsored by the </a:t>
            </a:r>
            <a:r>
              <a:rPr lang="en-US" sz="1200" u="sng" dirty="0" smtClean="0">
                <a:solidFill>
                  <a:srgbClr val="0563C1"/>
                </a:solidFill>
                <a:effectLst/>
                <a:latin typeface="Calibri" panose="020F0502020204030204" pitchFamily="34" charset="0"/>
                <a:ea typeface="Calibri" panose="020F0502020204030204" pitchFamily="34" charset="0"/>
                <a:hlinkClick r:id="rId6"/>
              </a:rPr>
              <a:t>Washington Headquarters Services Facilities Services Directorate</a:t>
            </a:r>
            <a:r>
              <a:rPr lang="en-US" sz="1200" dirty="0" smtClean="0">
                <a:effectLst/>
                <a:latin typeface="Calibri" panose="020F0502020204030204" pitchFamily="34" charset="0"/>
                <a:ea typeface="Calibri" panose="020F0502020204030204" pitchFamily="34" charset="0"/>
              </a:rPr>
              <a:t> and the </a:t>
            </a:r>
            <a:r>
              <a:rPr lang="en-US" sz="1200" u="sng" dirty="0" smtClean="0">
                <a:solidFill>
                  <a:srgbClr val="0563C1"/>
                </a:solidFill>
                <a:effectLst/>
                <a:latin typeface="Calibri" panose="020F0502020204030204" pitchFamily="34" charset="0"/>
                <a:ea typeface="Calibri" panose="020F0502020204030204" pitchFamily="34" charset="0"/>
                <a:hlinkClick r:id="rId7"/>
              </a:rPr>
              <a:t>Office of the Under Secretary of Defense for Research and Engineering OUSD(R&amp;E)</a:t>
            </a:r>
            <a:r>
              <a:rPr lang="en-US" sz="1200" dirty="0" smtClean="0">
                <a:effectLst/>
                <a:latin typeface="Calibri" panose="020F0502020204030204" pitchFamily="34" charset="0"/>
                <a:ea typeface="Calibri" panose="020F0502020204030204" pitchFamily="34" charset="0"/>
              </a:rPr>
              <a:t>, to be hosted on Wednesday, February 24, 2021, from </a:t>
            </a:r>
            <a:r>
              <a:rPr lang="en-US" sz="1200" u="sng" dirty="0" smtClean="0">
                <a:solidFill>
                  <a:srgbClr val="0563C1"/>
                </a:solidFill>
                <a:effectLst/>
                <a:latin typeface="Calibri" panose="020F0502020204030204" pitchFamily="34" charset="0"/>
                <a:ea typeface="Calibri" panose="020F0502020204030204" pitchFamily="34" charset="0"/>
                <a:hlinkClick r:id="rId8"/>
              </a:rPr>
              <a:t>1330 to 1500 EST</a:t>
            </a:r>
            <a:r>
              <a:rPr lang="en-US" sz="1200" dirty="0" smtClean="0">
                <a:effectLst/>
                <a:latin typeface="Calibri" panose="020F0502020204030204" pitchFamily="34" charset="0"/>
                <a:ea typeface="Calibri" panose="020F0502020204030204" pitchFamily="34" charset="0"/>
              </a:rPr>
              <a:t>, and will be streamed live from the </a:t>
            </a:r>
            <a:r>
              <a:rPr lang="en-US" sz="1200" u="sng" dirty="0" smtClean="0">
                <a:solidFill>
                  <a:srgbClr val="0563C1"/>
                </a:solidFill>
                <a:effectLst/>
                <a:latin typeface="Calibri" panose="020F0502020204030204" pitchFamily="34" charset="0"/>
                <a:ea typeface="Calibri" panose="020F0502020204030204" pitchFamily="34" charset="0"/>
                <a:hlinkClick r:id="rId9"/>
              </a:rPr>
              <a:t>Pentagon Auditorium</a:t>
            </a:r>
            <a:r>
              <a:rPr lang="en-US" sz="1200" dirty="0" smtClean="0">
                <a:effectLst/>
                <a:latin typeface="Calibri" panose="020F0502020204030204" pitchFamily="34" charset="0"/>
                <a:ea typeface="Calibri" panose="020F0502020204030204" pitchFamily="34" charset="0"/>
              </a:rPr>
              <a:t>.</a:t>
            </a:r>
          </a:p>
          <a:p>
            <a:endParaRPr lang="en-US" dirty="0" smtClean="0"/>
          </a:p>
          <a:p>
            <a:pPr marL="174958" indent="-174958" defTabSz="952333" eaLnBrk="0" fontAlgn="base" hangingPunct="0">
              <a:spcBef>
                <a:spcPct val="0"/>
              </a:spcBef>
              <a:spcAft>
                <a:spcPts val="625"/>
              </a:spcAft>
              <a:buFont typeface="Wingdings" panose="05000000000000000000" pitchFamily="2" charset="2"/>
              <a:buChar char="q"/>
              <a:tabLst>
                <a:tab pos="6431551" algn="r"/>
              </a:tabLst>
              <a:defRPr/>
            </a:pPr>
            <a:r>
              <a:rPr lang="en-US" dirty="0" smtClean="0">
                <a:hlinkClick r:id="rId10"/>
              </a:rPr>
              <a:t>http://www.ga.com/</a:t>
            </a:r>
            <a:r>
              <a:rPr lang="en-US" dirty="0" smtClean="0"/>
              <a:t>, https://www.ga-europe.com/en/home__2/, https://www.nspe.org/resources/partners-and-state-societies/engineers-week, https://www.whs.mil/Directorates/Facilities-Services-Directorate-FSD/, https://www.cto.mil/</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AEE9E9C-B4AC-4D91-8888-01F830F04741}" type="slidenum">
              <a:rPr lang="en-US" smtClean="0"/>
              <a:t>1</a:t>
            </a:fld>
            <a:endParaRPr lang="en-US" dirty="0"/>
          </a:p>
        </p:txBody>
      </p:sp>
    </p:spTree>
    <p:extLst>
      <p:ext uri="{BB962C8B-B14F-4D97-AF65-F5344CB8AC3E}">
        <p14:creationId xmlns:p14="http://schemas.microsoft.com/office/powerpoint/2010/main" val="1865853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58" marR="0" lvl="0" indent="-174958"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1" i="0" kern="1200" dirty="0" smtClean="0">
                <a:solidFill>
                  <a:schemeClr val="tx1"/>
                </a:solidFill>
                <a:effectLst/>
                <a:latin typeface="+mn-lt"/>
                <a:ea typeface="+mn-ea"/>
                <a:cs typeface="+mn-cs"/>
              </a:rPr>
              <a:t>General Atomics Electromagnetic Systems Group [GA-EMS]</a:t>
            </a:r>
            <a:r>
              <a:rPr lang="en-US" b="1" baseline="0" dirty="0" smtClean="0"/>
              <a:t>: </a:t>
            </a:r>
            <a:r>
              <a:rPr lang="en-US" b="1" dirty="0" smtClean="0"/>
              <a:t> </a:t>
            </a:r>
          </a:p>
          <a:p>
            <a:pPr marL="174958" indent="-174958">
              <a:buFont typeface="Wingdings" panose="05000000000000000000" pitchFamily="2" charset="2"/>
              <a:buChar char="q"/>
            </a:pPr>
            <a:endParaRPr lang="en-US" b="1" dirty="0" smtClean="0"/>
          </a:p>
          <a:p>
            <a:r>
              <a:rPr lang="en-US" dirty="0" smtClean="0">
                <a:effectLst/>
              </a:rPr>
              <a:t>General Atomics Electromagnetic Systems Group (GA-EMS) is applying its rich heritage in research, science, and technology innovation to develop and deliver multi-mission systems and first-of-kind products to help defend our national interests and support critical commercial enterprises worldwide.</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pPr marL="174958" marR="0" lvl="0" indent="-174958"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1" i="0" kern="1200" dirty="0" smtClean="0">
                <a:solidFill>
                  <a:schemeClr val="tx1"/>
                </a:solidFill>
                <a:effectLst/>
                <a:latin typeface="+mn-lt"/>
                <a:ea typeface="+mn-ea"/>
                <a:cs typeface="+mn-cs"/>
              </a:rPr>
              <a:t>Defense Systems</a:t>
            </a:r>
            <a:r>
              <a:rPr lang="en-US" b="1" baseline="0" dirty="0" smtClean="0"/>
              <a:t>: </a:t>
            </a:r>
            <a:r>
              <a:rPr lang="en-US" b="1" dirty="0" smtClean="0"/>
              <a:t> </a:t>
            </a:r>
          </a:p>
          <a:p>
            <a:pPr marL="174958" indent="-174958">
              <a:buFont typeface="Wingdings" panose="05000000000000000000" pitchFamily="2" charset="2"/>
              <a:buChar char="q"/>
            </a:pPr>
            <a:endParaRPr lang="en-US" b="1" dirty="0" smtClean="0"/>
          </a:p>
          <a:p>
            <a:r>
              <a:rPr lang="en-US" b="0" dirty="0" smtClean="0">
                <a:effectLst/>
              </a:rPr>
              <a:t>Aircraft Launch and Recovery Systems </a:t>
            </a:r>
            <a:r>
              <a:rPr lang="en-US" dirty="0" smtClean="0">
                <a:effectLst/>
              </a:rPr>
              <a:t>GA-EMS’ </a:t>
            </a:r>
            <a:r>
              <a:rPr lang="en-US" b="1" dirty="0" smtClean="0">
                <a:effectLst/>
              </a:rPr>
              <a:t>Electromagnetic Aircraft Launch System (EMALS) </a:t>
            </a:r>
            <a:r>
              <a:rPr lang="en-US" dirty="0" smtClean="0">
                <a:effectLst/>
              </a:rPr>
              <a:t>and </a:t>
            </a:r>
            <a:r>
              <a:rPr lang="en-US" b="1" dirty="0" smtClean="0">
                <a:effectLst/>
              </a:rPr>
              <a:t>Advanced Arresting Gear (AAG) </a:t>
            </a:r>
            <a:r>
              <a:rPr lang="en-US" dirty="0" smtClean="0">
                <a:effectLst/>
              </a:rPr>
              <a:t>are revolutionizing naval aviation. EMALS and AAG provide the range of capabilities necessary to launch and recover the full spectrum of carrier-capable aircraft.</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EMALS</a:t>
            </a:r>
            <a:r>
              <a:rPr lang="en-US" sz="1200" b="0" i="0" kern="1200" dirty="0" smtClean="0">
                <a:solidFill>
                  <a:schemeClr val="tx1"/>
                </a:solidFill>
                <a:effectLst/>
                <a:latin typeface="+mn-lt"/>
                <a:ea typeface="+mn-ea"/>
                <a:cs typeface="+mn-cs"/>
              </a:rPr>
              <a:t> uses electromagnetic technology to launch aircraft from the deck of naval aircraft carriers and offers significant benefits over current launch systems:</a:t>
            </a:r>
          </a:p>
          <a:p>
            <a:r>
              <a:rPr lang="en-US" sz="1200" b="0" i="0" kern="1200" dirty="0" smtClean="0">
                <a:solidFill>
                  <a:schemeClr val="tx1"/>
                </a:solidFill>
                <a:effectLst/>
                <a:latin typeface="+mn-lt"/>
                <a:ea typeface="+mn-ea"/>
                <a:cs typeface="+mn-cs"/>
              </a:rPr>
              <a:t>•Increased launch operational ability</a:t>
            </a:r>
          </a:p>
          <a:p>
            <a:r>
              <a:rPr lang="en-US" sz="1200" b="0" i="0" kern="1200" dirty="0" smtClean="0">
                <a:solidFill>
                  <a:schemeClr val="tx1"/>
                </a:solidFill>
                <a:effectLst/>
                <a:latin typeface="+mn-lt"/>
                <a:ea typeface="+mn-ea"/>
                <a:cs typeface="+mn-cs"/>
              </a:rPr>
              <a:t>•Flexible architecture to suit different platforms</a:t>
            </a:r>
          </a:p>
          <a:p>
            <a:r>
              <a:rPr lang="en-US" sz="1200" b="0" i="0" kern="1200" dirty="0" smtClean="0">
                <a:solidFill>
                  <a:schemeClr val="tx1"/>
                </a:solidFill>
                <a:effectLst/>
                <a:latin typeface="+mn-lt"/>
                <a:ea typeface="+mn-ea"/>
                <a:cs typeface="+mn-cs"/>
              </a:rPr>
              <a:t>•Capable of launching wide range of aircraft weights</a:t>
            </a:r>
          </a:p>
          <a:p>
            <a:r>
              <a:rPr lang="en-US" sz="1200" b="0" i="0" kern="1200" dirty="0" smtClean="0">
                <a:solidFill>
                  <a:schemeClr val="tx1"/>
                </a:solidFill>
                <a:effectLst/>
                <a:latin typeface="+mn-lt"/>
                <a:ea typeface="+mn-ea"/>
                <a:cs typeface="+mn-cs"/>
              </a:rPr>
              <a:t>•Reduced manning and lifecycle cost</a:t>
            </a:r>
          </a:p>
          <a:p>
            <a:r>
              <a:rPr lang="en-US" sz="1200" b="0" i="0" kern="1200" dirty="0" smtClean="0">
                <a:solidFill>
                  <a:schemeClr val="tx1"/>
                </a:solidFill>
                <a:effectLst/>
                <a:latin typeface="+mn-lt"/>
                <a:ea typeface="+mn-ea"/>
                <a:cs typeface="+mn-cs"/>
              </a:rPr>
              <a:t>•Reduced thermal signature</a:t>
            </a:r>
          </a:p>
          <a:p>
            <a:r>
              <a:rPr lang="en-US" sz="1200" b="0" i="0" kern="1200" dirty="0" smtClean="0">
                <a:solidFill>
                  <a:schemeClr val="tx1"/>
                </a:solidFill>
                <a:effectLst/>
                <a:latin typeface="+mn-lt"/>
                <a:ea typeface="+mn-ea"/>
                <a:cs typeface="+mn-cs"/>
              </a:rPr>
              <a:t>•Reduced topside weight and installed volume</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AAG</a:t>
            </a:r>
            <a:r>
              <a:rPr lang="en-US" sz="1200" b="0" i="0" kern="1200" dirty="0" smtClean="0">
                <a:solidFill>
                  <a:schemeClr val="tx1"/>
                </a:solidFill>
                <a:effectLst/>
                <a:latin typeface="+mn-lt"/>
                <a:ea typeface="+mn-ea"/>
                <a:cs typeface="+mn-cs"/>
              </a:rPr>
              <a:t> is a turbo-electric system designed for controlled and reliable deceleration of aircraft. The AAG system provides significant benefits over current recovery systems:</a:t>
            </a:r>
          </a:p>
          <a:p>
            <a:r>
              <a:rPr lang="en-US" sz="1200" b="0" i="0" kern="1200" dirty="0" smtClean="0">
                <a:solidFill>
                  <a:schemeClr val="tx1"/>
                </a:solidFill>
                <a:effectLst/>
                <a:latin typeface="+mn-lt"/>
                <a:ea typeface="+mn-ea"/>
                <a:cs typeface="+mn-cs"/>
              </a:rPr>
              <a:t>•Higher availability and safety margins</a:t>
            </a:r>
          </a:p>
          <a:p>
            <a:r>
              <a:rPr lang="en-US" sz="1200" b="0" i="0" kern="1200" dirty="0" smtClean="0">
                <a:solidFill>
                  <a:schemeClr val="tx1"/>
                </a:solidFill>
                <a:effectLst/>
                <a:latin typeface="+mn-lt"/>
                <a:ea typeface="+mn-ea"/>
                <a:cs typeface="+mn-cs"/>
              </a:rPr>
              <a:t>•Operational capability to recover projected air wing</a:t>
            </a:r>
          </a:p>
          <a:p>
            <a:r>
              <a:rPr lang="en-US" sz="1200" b="0" i="0" kern="1200" dirty="0" smtClean="0">
                <a:solidFill>
                  <a:schemeClr val="tx1"/>
                </a:solidFill>
                <a:effectLst/>
                <a:latin typeface="+mn-lt"/>
                <a:ea typeface="+mn-ea"/>
                <a:cs typeface="+mn-cs"/>
              </a:rPr>
              <a:t>•Reduced manning and maintenance</a:t>
            </a:r>
          </a:p>
          <a:p>
            <a:r>
              <a:rPr lang="en-US" sz="1200" b="0" i="0" kern="1200" dirty="0" smtClean="0">
                <a:solidFill>
                  <a:schemeClr val="tx1"/>
                </a:solidFill>
                <a:effectLst/>
                <a:latin typeface="+mn-lt"/>
                <a:ea typeface="+mn-ea"/>
                <a:cs typeface="+mn-cs"/>
              </a:rPr>
              <a:t>•Self-diagnosis and maintenance alerts</a:t>
            </a:r>
          </a:p>
          <a:p>
            <a:endParaRPr lang="en-US" sz="1200" b="0" i="0" kern="1200" dirty="0" smtClean="0">
              <a:solidFill>
                <a:schemeClr val="tx1"/>
              </a:solidFill>
              <a:effectLst/>
              <a:latin typeface="+mn-lt"/>
              <a:ea typeface="+mn-ea"/>
              <a:cs typeface="+mn-cs"/>
            </a:endParaRPr>
          </a:p>
          <a:p>
            <a:pPr marL="0" indent="0">
              <a:buFont typeface="Wingdings" panose="05000000000000000000" pitchFamily="2" charset="2"/>
              <a:buNone/>
            </a:pPr>
            <a:r>
              <a:rPr lang="en-US" b="1" dirty="0" smtClean="0"/>
              <a:t>Satellites, &amp; Space Systems &amp; Space Technologies:</a:t>
            </a:r>
          </a:p>
          <a:p>
            <a:pPr marL="174958" indent="-174958">
              <a:buFont typeface="Wingdings" panose="05000000000000000000" pitchFamily="2" charset="2"/>
              <a:buChar char="q"/>
            </a:pPr>
            <a:endParaRPr lang="en-US" b="1" dirty="0" smtClean="0"/>
          </a:p>
          <a:p>
            <a:pPr marL="0" indent="0">
              <a:buFont typeface="Wingdings" panose="05000000000000000000" pitchFamily="2" charset="2"/>
              <a:buNone/>
            </a:pPr>
            <a:r>
              <a:rPr lang="en-US" sz="1200" b="0" i="0" kern="1200" dirty="0" smtClean="0">
                <a:solidFill>
                  <a:schemeClr val="tx1"/>
                </a:solidFill>
                <a:effectLst/>
                <a:latin typeface="+mn-lt"/>
                <a:ea typeface="+mn-ea"/>
                <a:cs typeface="+mn-cs"/>
              </a:rPr>
              <a:t>Whether a specific satellite for a specific mission or a constellation of interconnected spacecraft, GA-EMS is re-defining how customers can access the possibilities of space. GA-EMS offers modular and scalable satellite platforms backed with a history of operational flight experience to support defense, civil, commercial, and academic mission requirements. </a:t>
            </a:r>
          </a:p>
          <a:p>
            <a:pPr marL="0" indent="0">
              <a:buFont typeface="Wingdings" panose="05000000000000000000" pitchFamily="2" charset="2"/>
              <a:buNone/>
            </a:pPr>
            <a:endParaRPr lang="en-US" sz="1200" b="0" i="0" kern="1200" dirty="0" smtClean="0">
              <a:solidFill>
                <a:schemeClr val="tx1"/>
              </a:solidFill>
              <a:effectLst/>
              <a:latin typeface="+mn-lt"/>
              <a:ea typeface="+mn-ea"/>
              <a:cs typeface="+mn-cs"/>
            </a:endParaRPr>
          </a:p>
          <a:p>
            <a:pPr marL="0" indent="0">
              <a:buFont typeface="Wingdings" panose="05000000000000000000" pitchFamily="2" charset="2"/>
              <a:buNone/>
            </a:pPr>
            <a:r>
              <a:rPr lang="en-US" sz="1200" b="0" i="0" kern="1200" dirty="0" smtClean="0">
                <a:solidFill>
                  <a:schemeClr val="tx1"/>
                </a:solidFill>
                <a:effectLst/>
                <a:latin typeface="+mn-lt"/>
                <a:ea typeface="+mn-ea"/>
                <a:cs typeface="+mn-cs"/>
              </a:rPr>
              <a:t>GA-EMS' Laser Communication Terminals (LCTs) are enabling faster, higher fidelity communication transmissions. LCTs support vast networking of satellites, the sharing of data and information, and collective on-orbit computing resources in space. GA-EMS' LCTs are facilitating the evolution of modular, space-based communications services, providing a more resilient architecture to ensure 24/7 total connectivity from earth, to space, and beyond by enhancing its laser and sensor capabilities with advanced Adaptive Optics technology for use in space-to-ground laser communication, weapons systems, and Intelligence Surveillance and Reconnaissance (ISR). </a:t>
            </a:r>
          </a:p>
          <a:p>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1" i="0" kern="1200" dirty="0" smtClean="0">
                <a:solidFill>
                  <a:schemeClr val="tx1"/>
                </a:solidFill>
                <a:effectLst/>
                <a:latin typeface="+mn-lt"/>
                <a:ea typeface="+mn-ea"/>
                <a:cs typeface="+mn-cs"/>
              </a:rPr>
              <a:t>Laser Weapons Systems</a:t>
            </a:r>
            <a:r>
              <a:rPr lang="en-US" b="1" dirty="0" smtClean="0"/>
              <a:t>:</a:t>
            </a:r>
          </a:p>
          <a:p>
            <a:pPr marL="174958" indent="-174958">
              <a:buFont typeface="Wingdings" panose="05000000000000000000" pitchFamily="2" charset="2"/>
              <a:buChar char="q"/>
            </a:pPr>
            <a:endParaRPr lang="en-US" b="1" dirty="0" smtClean="0"/>
          </a:p>
          <a:p>
            <a:pPr marL="0" indent="0">
              <a:buFont typeface="Wingdings" panose="05000000000000000000" pitchFamily="2" charset="2"/>
              <a:buNone/>
            </a:pPr>
            <a:r>
              <a:rPr lang="en-US" dirty="0" smtClean="0">
                <a:effectLst/>
              </a:rPr>
              <a:t>The GA-EMS advanced solid state High Energy Laser (HEL) weapon system provides proven laser technologies to enable the detection and defeat of an expanding range of targets, including unmanned vehicles, missile threats, ISR systems, rockets, artillery, and mortars. The system’s modular, scalable design offers significant reductions in size, weight, and power consumption to suit air, land, and sea-based platforms. </a:t>
            </a:r>
          </a:p>
          <a:p>
            <a:pPr marL="0" indent="0">
              <a:buFont typeface="Wingdings" panose="05000000000000000000" pitchFamily="2" charset="2"/>
              <a:buNone/>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smtClean="0">
                <a:effectLst/>
              </a:rPr>
              <a:t>Demilitarization and Hazardous Waste Destruction</a:t>
            </a:r>
            <a:r>
              <a:rPr lang="en-US" b="1" dirty="0" smtClean="0"/>
              <a:t>:</a:t>
            </a:r>
          </a:p>
          <a:p>
            <a:pPr marL="174958" indent="-174958">
              <a:buFont typeface="Wingdings" panose="05000000000000000000" pitchFamily="2" charset="2"/>
              <a:buChar char="q"/>
            </a:pPr>
            <a:endParaRPr lang="en-US" b="1" dirty="0" smtClean="0"/>
          </a:p>
          <a:p>
            <a:pPr marL="0" indent="0">
              <a:buFont typeface="Wingdings" panose="05000000000000000000" pitchFamily="2" charset="2"/>
              <a:buNone/>
            </a:pPr>
            <a:r>
              <a:rPr lang="en-US" dirty="0" smtClean="0">
                <a:effectLst/>
              </a:rPr>
              <a:t>GA-EMS’ unique demilitarization - cryofracture systems safely and efficiently dispose of conventional munitions and complex chemical munitions. GA-EMS is the only single source cryofracture system provider that offers a cost effective and environmentally safe alternative to traditional incineration systems and hazardous open pit munitions destruction.</a:t>
            </a:r>
          </a:p>
          <a:p>
            <a:pPr marL="0" indent="0">
              <a:buFont typeface="Wingdings" panose="05000000000000000000" pitchFamily="2" charset="2"/>
              <a:buNone/>
            </a:pPr>
            <a:endParaRPr lang="en-US" dirty="0" smtClean="0">
              <a:effectLst/>
            </a:endParaRPr>
          </a:p>
          <a:p>
            <a:pPr marL="0" indent="0">
              <a:buFont typeface="Wingdings" panose="05000000000000000000" pitchFamily="2" charset="2"/>
              <a:buNone/>
            </a:pPr>
            <a:r>
              <a:rPr lang="en-US" dirty="0" smtClean="0">
                <a:effectLst/>
              </a:rPr>
              <a:t>industrial Supercritical Water Oxidation (iSCWO) systems successfully treat a broad range of pumpable hazardous and non-hazardous waste, with 99.99% destruction removal efficiency. GA-EMS’ iSCWO solution replaces other technologies that have high emission rates, post treatment requirements, and substantial installation and operation costs.</a:t>
            </a:r>
          </a:p>
          <a:p>
            <a:pPr marL="0" indent="0">
              <a:buFont typeface="Wingdings" panose="05000000000000000000" pitchFamily="2" charset="2"/>
              <a:buNone/>
            </a:pPr>
            <a:endParaRPr lang="en-US" dirty="0" smtClean="0">
              <a:effectLst/>
            </a:endParaRPr>
          </a:p>
          <a:p>
            <a:pPr marL="0" indent="0">
              <a:buFont typeface="Wingdings" panose="05000000000000000000" pitchFamily="2" charset="2"/>
              <a:buNone/>
            </a:pPr>
            <a:r>
              <a:rPr lang="en-US" dirty="0" smtClean="0">
                <a:effectLst/>
              </a:rPr>
              <a:t>GA-EMS’ demilitarization - neutralization process, when used in conjunction with the industrial Supercritical Water Oxidation (iSCWO) system, is an effective solution for the destruction of more complex munitions and chemical weapon stockpiles managed and stored by the U.S. Army.</a:t>
            </a:r>
          </a:p>
          <a:p>
            <a:pPr marL="0" indent="0">
              <a:buFont typeface="Wingdings" panose="05000000000000000000" pitchFamily="2" charset="2"/>
              <a:buNone/>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smtClean="0">
                <a:effectLst/>
              </a:rPr>
              <a:t>Batteries, Power and Energy Systems</a:t>
            </a:r>
            <a:r>
              <a:rPr lang="en-US" b="1" dirty="0" smtClean="0"/>
              <a:t>:</a:t>
            </a:r>
          </a:p>
          <a:p>
            <a:pPr marL="174958" indent="-174958">
              <a:buFont typeface="Wingdings" panose="05000000000000000000" pitchFamily="2" charset="2"/>
              <a:buChar char="q"/>
            </a:pPr>
            <a:endParaRPr lang="en-US" b="1" dirty="0" smtClean="0"/>
          </a:p>
          <a:p>
            <a:pPr marL="0" indent="0">
              <a:buFont typeface="Wingdings" panose="05000000000000000000" pitchFamily="2" charset="2"/>
              <a:buNone/>
            </a:pPr>
            <a:r>
              <a:rPr lang="en-US" dirty="0" smtClean="0">
                <a:effectLst/>
              </a:rPr>
              <a:t>GA-EMS is finding more efficient ways to power today’s complex, energy-hungry systems by specializing in creating power and energy systems designed to meet that challenge and support a wide range of land, sea, and air applications.</a:t>
            </a:r>
          </a:p>
          <a:p>
            <a:pPr marL="0" indent="0">
              <a:buFont typeface="Wingdings" panose="05000000000000000000" pitchFamily="2" charset="2"/>
              <a:buNone/>
            </a:pPr>
            <a:endParaRPr lang="en-US" dirty="0" smtClean="0">
              <a:effectLst/>
            </a:endParaRPr>
          </a:p>
          <a:p>
            <a:pPr marL="0" indent="0">
              <a:buFont typeface="Wingdings" panose="05000000000000000000" pitchFamily="2" charset="2"/>
              <a:buNone/>
            </a:pPr>
            <a:r>
              <a:rPr lang="en-US" sz="1200" b="0" i="0" kern="1200" dirty="0" smtClean="0">
                <a:solidFill>
                  <a:schemeClr val="tx1"/>
                </a:solidFill>
                <a:effectLst/>
                <a:latin typeface="+mn-lt"/>
                <a:ea typeface="+mn-ea"/>
                <a:cs typeface="+mn-cs"/>
              </a:rPr>
              <a:t>Lithium-ion Fault Tolerant (LiFT) Battery Systems </a:t>
            </a:r>
            <a:r>
              <a:rPr lang="en-US" dirty="0" smtClean="0">
                <a:effectLst/>
              </a:rPr>
              <a:t>are modular, high energy density solutions for manned and unmanned submersibles, surface vessels, land vehicles, and airborne platforms. LiFT’s single cell fault tolerance prevents uncontrolled and catastrophic cascading cell failure. This ensures the safety of personnel and equipment, and keeps systems operating through faults to enable mission completion.</a:t>
            </a:r>
          </a:p>
          <a:p>
            <a:pPr marL="0" indent="0">
              <a:buFont typeface="Wingdings" panose="05000000000000000000" pitchFamily="2" charset="2"/>
              <a:buNone/>
            </a:pPr>
            <a:endParaRPr lang="en-US" sz="1200" b="0" i="0" kern="1200" dirty="0" smtClean="0">
              <a:solidFill>
                <a:schemeClr val="tx1"/>
              </a:solidFill>
              <a:effectLst/>
              <a:latin typeface="+mn-lt"/>
              <a:ea typeface="+mn-ea"/>
              <a:cs typeface="+mn-cs"/>
            </a:endParaRPr>
          </a:p>
          <a:p>
            <a:pPr marL="0" indent="0">
              <a:buFont typeface="Wingdings" panose="05000000000000000000" pitchFamily="2" charset="2"/>
              <a:buNone/>
            </a:pPr>
            <a:r>
              <a:rPr lang="en-US" sz="1200" b="0" i="0" kern="1200" dirty="0" smtClean="0">
                <a:solidFill>
                  <a:schemeClr val="tx1"/>
                </a:solidFill>
                <a:effectLst/>
                <a:latin typeface="+mn-lt"/>
                <a:ea typeface="+mn-ea"/>
                <a:cs typeface="+mn-cs"/>
              </a:rPr>
              <a:t>Aluminum Power System (ALPS) is d</a:t>
            </a:r>
            <a:r>
              <a:rPr lang="en-US" dirty="0" smtClean="0">
                <a:effectLst/>
              </a:rPr>
              <a:t>esigned to provide long endurance capabilities to support underwater vehicles, nodes, and platforms. ALPS utilizes a custom aluminum alloy to provide an energy dense, cost efficient alternative to rechargeable Lithium-ion battery power systems. ALPS’ modular design individually isolates each major component to improve reliability, safety, and ease of refueling.</a:t>
            </a:r>
            <a:endParaRPr lang="en-US" sz="1200" b="0" i="0" kern="1200" dirty="0" smtClean="0">
              <a:solidFill>
                <a:schemeClr val="tx1"/>
              </a:solidFill>
              <a:effectLst/>
              <a:latin typeface="+mn-lt"/>
              <a:ea typeface="+mn-ea"/>
              <a:cs typeface="+mn-cs"/>
            </a:endParaRPr>
          </a:p>
          <a:p>
            <a:pPr marL="0" indent="0">
              <a:buFont typeface="Wingdings" panose="05000000000000000000" pitchFamily="2" charset="2"/>
              <a:buNone/>
            </a:pPr>
            <a:endParaRPr lang="en-US" sz="1200" b="0" i="0" kern="1200" dirty="0" smtClean="0">
              <a:solidFill>
                <a:schemeClr val="tx1"/>
              </a:solidFill>
              <a:effectLst/>
              <a:latin typeface="+mn-lt"/>
              <a:ea typeface="+mn-ea"/>
              <a:cs typeface="+mn-cs"/>
            </a:endParaRPr>
          </a:p>
          <a:p>
            <a:pPr marL="0" indent="0">
              <a:buFont typeface="Wingdings" panose="05000000000000000000" pitchFamily="2" charset="2"/>
              <a:buNone/>
            </a:pPr>
            <a:r>
              <a:rPr lang="en-US" sz="1200" b="0" i="0" kern="1200" dirty="0" smtClean="0">
                <a:solidFill>
                  <a:schemeClr val="tx1"/>
                </a:solidFill>
                <a:effectLst/>
                <a:latin typeface="+mn-lt"/>
                <a:ea typeface="+mn-ea"/>
                <a:cs typeface="+mn-cs"/>
              </a:rPr>
              <a:t>High Speed Power Generation Systems, Electric Motors &amp; Drives - High Speed Power Generation (HSPG) systems, including permanent magnet motors, generators, and modular drives, to meet the escalating power demand to support ship services and systems. </a:t>
            </a:r>
          </a:p>
          <a:p>
            <a:pPr marL="0" indent="0">
              <a:buFont typeface="Wingdings" panose="05000000000000000000" pitchFamily="2" charset="2"/>
              <a:buNone/>
            </a:pPr>
            <a:endParaRPr lang="en-US" sz="1200" b="0" i="0" kern="1200" dirty="0" smtClean="0">
              <a:solidFill>
                <a:schemeClr val="tx1"/>
              </a:solidFill>
              <a:effectLst/>
              <a:latin typeface="+mn-lt"/>
              <a:ea typeface="+mn-ea"/>
              <a:cs typeface="+mn-cs"/>
            </a:endParaRPr>
          </a:p>
          <a:p>
            <a:pPr marL="0" indent="0">
              <a:buFont typeface="Wingdings" panose="05000000000000000000" pitchFamily="2" charset="2"/>
              <a:buNone/>
            </a:pPr>
            <a:r>
              <a:rPr lang="en-US" sz="1200" b="0" i="0" kern="1200" dirty="0" smtClean="0">
                <a:solidFill>
                  <a:schemeClr val="tx1"/>
                </a:solidFill>
                <a:effectLst/>
                <a:latin typeface="+mn-lt"/>
                <a:ea typeface="+mn-ea"/>
                <a:cs typeface="+mn-cs"/>
              </a:rPr>
              <a:t>High Voltage Capacitors - </a:t>
            </a:r>
            <a:r>
              <a:rPr lang="en-US" dirty="0" smtClean="0">
                <a:effectLst/>
              </a:rPr>
              <a:t>GA-EMS is globally recognized as the leading U.S. developer and manufacturer of advanced high voltage capacitors to meet demanding requirements, specifications, and extreme operating environments.</a:t>
            </a:r>
          </a:p>
          <a:p>
            <a:pPr marL="0" indent="0">
              <a:buFont typeface="Wingdings" panose="05000000000000000000" pitchFamily="2" charset="2"/>
              <a:buNone/>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smtClean="0">
                <a:effectLst/>
              </a:rPr>
              <a:t>Railgun Weapon Systems</a:t>
            </a:r>
            <a:r>
              <a:rPr lang="en-US" b="1" dirty="0" smtClean="0"/>
              <a:t>:</a:t>
            </a:r>
          </a:p>
          <a:p>
            <a:pPr marL="174958" indent="-174958">
              <a:buFont typeface="Wingdings" panose="05000000000000000000" pitchFamily="2" charset="2"/>
              <a:buChar char="q"/>
            </a:pPr>
            <a:endParaRPr lang="en-US" b="1" dirty="0" smtClean="0"/>
          </a:p>
          <a:p>
            <a:pPr marL="0" indent="0">
              <a:buFont typeface="Wingdings" panose="05000000000000000000" pitchFamily="2" charset="2"/>
              <a:buNone/>
            </a:pPr>
            <a:r>
              <a:rPr lang="en-US" dirty="0" smtClean="0">
                <a:effectLst/>
              </a:rPr>
              <a:t>GA-EMS is maturing railgun weapon systems to support air and missile defense, counter battery fire, and precision indirect fire. GA-EMS railgun weapon systems feature electromagnetic launchers that use electricity instead of chemical propellants to fire projectiles at high speeds. The high muzzle velocity can be twice that of conventional guns leading to shorter engagement times, extended keep-out, and longer range.</a:t>
            </a:r>
          </a:p>
          <a:p>
            <a:pPr marL="174958" indent="-174958">
              <a:buFont typeface="Wingdings" panose="05000000000000000000" pitchFamily="2" charset="2"/>
              <a:buChar char="q"/>
            </a:pPr>
            <a:endParaRPr lang="en-US" b="1" dirty="0" smtClean="0"/>
          </a:p>
          <a:p>
            <a:pPr marL="174958" indent="-174958" defTabSz="952333" eaLnBrk="0" fontAlgn="base" hangingPunct="0">
              <a:spcBef>
                <a:spcPct val="0"/>
              </a:spcBef>
              <a:spcAft>
                <a:spcPts val="625"/>
              </a:spcAft>
              <a:buFont typeface="Wingdings" panose="05000000000000000000" pitchFamily="2" charset="2"/>
              <a:buChar char="q"/>
              <a:tabLst>
                <a:tab pos="6431551" algn="r"/>
              </a:tabLst>
              <a:defRPr/>
            </a:pPr>
            <a:r>
              <a:rPr lang="en-US" dirty="0" smtClean="0">
                <a:hlinkClick r:id="rId3"/>
              </a:rPr>
              <a:t>https://www.ga.com/defense</a:t>
            </a:r>
            <a:r>
              <a:rPr lang="en-US" baseline="0" dirty="0" smtClean="0"/>
              <a:t>, </a:t>
            </a:r>
            <a:r>
              <a:rPr lang="en-US" b="0" dirty="0" smtClean="0">
                <a:effectLst/>
              </a:rPr>
              <a:t>Video linked in the slide &amp; </a:t>
            </a:r>
            <a:r>
              <a:rPr lang="en-US" b="1" dirty="0" smtClean="0">
                <a:effectLst/>
              </a:rPr>
              <a:t>r</a:t>
            </a:r>
            <a:r>
              <a:rPr lang="en-US" sz="1200" b="1" i="0" kern="1200" dirty="0" smtClean="0">
                <a:solidFill>
                  <a:schemeClr val="tx1"/>
                </a:solidFill>
                <a:effectLst/>
                <a:latin typeface="+mn-lt"/>
                <a:ea typeface="+mn-ea"/>
                <a:cs typeface="+mn-cs"/>
              </a:rPr>
              <a:t>ecommended video</a:t>
            </a:r>
            <a:r>
              <a:rPr lang="en-US" sz="1200" b="0" i="0" kern="1200" baseline="0" dirty="0" smtClean="0">
                <a:solidFill>
                  <a:schemeClr val="tx1"/>
                </a:solidFill>
                <a:effectLst/>
                <a:latin typeface="+mn-lt"/>
                <a:ea typeface="+mn-ea"/>
                <a:cs typeface="+mn-cs"/>
              </a:rPr>
              <a:t> for production </a:t>
            </a:r>
            <a:r>
              <a:rPr lang="en-US" sz="1200" b="1" i="0" kern="1200" baseline="0" dirty="0" smtClean="0">
                <a:solidFill>
                  <a:schemeClr val="tx1"/>
                </a:solidFill>
                <a:effectLst/>
                <a:latin typeface="+mn-lt"/>
                <a:ea typeface="+mn-ea"/>
                <a:cs typeface="+mn-cs"/>
              </a:rPr>
              <a:t>EMALS &amp; AAG: Proven and Mission Ready </a:t>
            </a:r>
            <a:r>
              <a:rPr lang="en-US" b="0" dirty="0" smtClean="0">
                <a:effectLst/>
              </a:rPr>
              <a:t>https://vimeo.com/457921781. </a:t>
            </a:r>
            <a:endParaRPr lang="en-US" dirty="0"/>
          </a:p>
        </p:txBody>
      </p:sp>
      <p:sp>
        <p:nvSpPr>
          <p:cNvPr id="4" name="Slide Number Placeholder 3"/>
          <p:cNvSpPr>
            <a:spLocks noGrp="1"/>
          </p:cNvSpPr>
          <p:nvPr>
            <p:ph type="sldNum" sz="quarter" idx="10"/>
          </p:nvPr>
        </p:nvSpPr>
        <p:spPr/>
        <p:txBody>
          <a:bodyPr/>
          <a:lstStyle/>
          <a:p>
            <a:fld id="{FAEE9E9C-B4AC-4D91-8888-01F830F04741}" type="slidenum">
              <a:rPr lang="en-US" smtClean="0"/>
              <a:t>10</a:t>
            </a:fld>
            <a:endParaRPr lang="en-US" dirty="0"/>
          </a:p>
        </p:txBody>
      </p:sp>
    </p:spTree>
    <p:extLst>
      <p:ext uri="{BB962C8B-B14F-4D97-AF65-F5344CB8AC3E}">
        <p14:creationId xmlns:p14="http://schemas.microsoft.com/office/powerpoint/2010/main" val="736681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58" marR="0" lvl="0" indent="-174958"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1" i="0" kern="1200" dirty="0" smtClean="0">
                <a:solidFill>
                  <a:schemeClr val="tx1"/>
                </a:solidFill>
                <a:effectLst/>
                <a:latin typeface="+mn-lt"/>
                <a:ea typeface="+mn-ea"/>
                <a:cs typeface="+mn-cs"/>
              </a:rPr>
              <a:t>GA-EMS Precision Manufacturing</a:t>
            </a:r>
            <a:r>
              <a:rPr lang="en-US" b="1" baseline="0" dirty="0" smtClean="0"/>
              <a:t>: </a:t>
            </a:r>
            <a:r>
              <a:rPr lang="en-US" b="1" dirty="0" smtClean="0"/>
              <a:t> </a:t>
            </a:r>
          </a:p>
          <a:p>
            <a:pPr marL="174958" indent="-174958">
              <a:buFont typeface="Wingdings" panose="05000000000000000000" pitchFamily="2" charset="2"/>
              <a:buChar char="q"/>
            </a:pPr>
            <a:endParaRPr lang="en-US" b="1" dirty="0" smtClean="0"/>
          </a:p>
          <a:p>
            <a:r>
              <a:rPr lang="en-US" dirty="0" smtClean="0">
                <a:effectLst/>
              </a:rPr>
              <a:t>GA-EMS provides convenient, on-shore manufacturing services for fabricating, assembling, testing, and finishing specialized components for aerospace and defense, industrial, energy, and commercial applications. </a:t>
            </a:r>
          </a:p>
          <a:p>
            <a:endParaRPr lang="en-US" dirty="0" smtClean="0">
              <a:effectLst/>
            </a:endParaRPr>
          </a:p>
          <a:p>
            <a:r>
              <a:rPr lang="en-US" dirty="0" smtClean="0">
                <a:effectLst/>
              </a:rPr>
              <a:t>We machine, assemble, and test components to meet tight tolerances, and measure each product against the highest quality, compliance, and safety standards in the industry. State-of-the-art manufacturing equipment includes large robotics, a wide range of electrical motor winding equipment, vacuum-pressure resin impregnation tanks, a full range of computer numerical controlled (CNC) machining and milling equipment, and multi-megawatt test capabilities.</a:t>
            </a:r>
          </a:p>
          <a:p>
            <a:endParaRPr lang="en-US" dirty="0" smtClean="0">
              <a:effectLst/>
            </a:endParaRPr>
          </a:p>
          <a:p>
            <a:r>
              <a:rPr lang="en-US" dirty="0" smtClean="0">
                <a:effectLst/>
              </a:rPr>
              <a:t>GA-EMS offers a depth of design and manufacturing experience to address complex electronics, precision metal components and turnkey assemblies. Our manufacturing portfolio includes expertise in permanent magnet motors and generators, high voltage capacitors, and energy conversion and high voltage power distribution systems. We also design, manufacture and test unique electromagnetic railgun and aircraft launch and recovery systems, electrostatic oil separators, and radiation monitoring systems.</a:t>
            </a:r>
          </a:p>
          <a:p>
            <a:pPr marL="174958" indent="-174958">
              <a:buFont typeface="Wingdings" panose="05000000000000000000" pitchFamily="2" charset="2"/>
              <a:buChar char="q"/>
            </a:pPr>
            <a:endParaRPr lang="en-US" b="1" dirty="0" smtClean="0"/>
          </a:p>
          <a:p>
            <a:pPr marL="174958" indent="-174958" defTabSz="952333" eaLnBrk="0" fontAlgn="base" hangingPunct="0">
              <a:spcBef>
                <a:spcPct val="0"/>
              </a:spcBef>
              <a:spcAft>
                <a:spcPts val="625"/>
              </a:spcAft>
              <a:buFont typeface="Wingdings" panose="05000000000000000000" pitchFamily="2" charset="2"/>
              <a:buChar char="q"/>
              <a:tabLst>
                <a:tab pos="6431551" algn="r"/>
              </a:tabLst>
              <a:defRPr/>
            </a:pPr>
            <a:r>
              <a:rPr lang="en-US" dirty="0" smtClean="0">
                <a:hlinkClick r:id="rId3"/>
              </a:rPr>
              <a:t>https://www.ga.com/ems-manufacturing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AEE9E9C-B4AC-4D91-8888-01F830F04741}" type="slidenum">
              <a:rPr lang="en-US" smtClean="0"/>
              <a:t>11</a:t>
            </a:fld>
            <a:endParaRPr lang="en-US" dirty="0"/>
          </a:p>
        </p:txBody>
      </p:sp>
    </p:spTree>
    <p:extLst>
      <p:ext uri="{BB962C8B-B14F-4D97-AF65-F5344CB8AC3E}">
        <p14:creationId xmlns:p14="http://schemas.microsoft.com/office/powerpoint/2010/main" val="1548233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58" marR="0" lvl="0" indent="-174958"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1" i="0" kern="1200" dirty="0" smtClean="0">
                <a:solidFill>
                  <a:schemeClr val="tx1"/>
                </a:solidFill>
                <a:effectLst/>
                <a:latin typeface="+mn-lt"/>
                <a:ea typeface="+mn-ea"/>
                <a:cs typeface="+mn-cs"/>
              </a:rPr>
              <a:t>Space Nuclear</a:t>
            </a:r>
            <a:r>
              <a:rPr lang="en-US" b="1" baseline="0" dirty="0" smtClean="0"/>
              <a:t>: </a:t>
            </a:r>
            <a:r>
              <a:rPr lang="en-US" b="1" dirty="0" smtClean="0"/>
              <a:t> </a:t>
            </a:r>
          </a:p>
          <a:p>
            <a:pPr marL="174958" indent="-174958">
              <a:buFont typeface="Wingdings" panose="05000000000000000000" pitchFamily="2" charset="2"/>
              <a:buChar char="q"/>
            </a:pPr>
            <a:endParaRPr lang="en-US" b="1" dirty="0" smtClean="0"/>
          </a:p>
          <a:p>
            <a:r>
              <a:rPr lang="en-US" dirty="0" smtClean="0">
                <a:effectLst/>
              </a:rPr>
              <a:t>General Atomics Electromagnetic Systems (GA-EMS) is expanding our space systems expertise by leveraging our 60+ year history of nuclear innovation to demonstrate safe, robust, and scalable space-nuclear energy systems and deliver them on orbit, on time.</a:t>
            </a:r>
          </a:p>
          <a:p>
            <a:endParaRPr lang="en-US" dirty="0" smtClean="0">
              <a:effectLst/>
            </a:endParaRPr>
          </a:p>
          <a:p>
            <a:r>
              <a:rPr lang="en-US" dirty="0" smtClean="0">
                <a:effectLst/>
              </a:rPr>
              <a:t>Whether its designing safer, more efficient nuclear reactors for use on land, pushing the limits to where we can go in space with nuclear thermal propulsion, or developing future nuclear power for use on the surface of the moon, Mars, and beyond, our goal is the same—Innovation Made Real.</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pPr marL="174958" marR="0" lvl="0" indent="-174958"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1" i="0" kern="1200" dirty="0" smtClean="0">
                <a:solidFill>
                  <a:schemeClr val="tx1"/>
                </a:solidFill>
                <a:effectLst/>
                <a:latin typeface="+mn-lt"/>
                <a:ea typeface="+mn-ea"/>
                <a:cs typeface="+mn-cs"/>
              </a:rPr>
              <a:t>Nuclear Thermal Propulsion</a:t>
            </a:r>
            <a:r>
              <a:rPr lang="en-US" b="1" baseline="0" dirty="0" smtClean="0"/>
              <a:t>: </a:t>
            </a:r>
            <a:r>
              <a:rPr lang="en-US" b="1" dirty="0" smtClean="0"/>
              <a:t> </a:t>
            </a:r>
          </a:p>
          <a:p>
            <a:pPr marL="174958" indent="-174958">
              <a:buFont typeface="Wingdings" panose="05000000000000000000" pitchFamily="2" charset="2"/>
              <a:buChar char="q"/>
            </a:pPr>
            <a:endParaRPr lang="en-US" b="1" dirty="0" smtClean="0"/>
          </a:p>
          <a:p>
            <a:r>
              <a:rPr lang="en-US" dirty="0" smtClean="0">
                <a:effectLst/>
              </a:rPr>
              <a:t>Since the 1950's, GA-EMS has been unlocking the possibilities of Space Nuclear Thermal Propulsion (NTP). GA-EMS' NTP reactor concept leverages advancements in modern nuclear materials and manufacturing methods with valuable experience from the company's involvement on NASA Atomic Energy Commission (AEC) Project Rover in the 1960s; one of the first programs to demonstrate the feasibility of space-based NTP. GA fabricated approximately 6 metric tons of the nuclear fuel kernels for the project. In 1965, the company was also directly involved in nuclear fuel testing and characterization for the SNAP-10A reactor, the only U.S. nuclear power reactor launched into space.</a:t>
            </a:r>
          </a:p>
          <a:p>
            <a:endParaRPr lang="en-US" dirty="0" smtClean="0">
              <a:effectLst/>
            </a:endParaRPr>
          </a:p>
          <a:p>
            <a:r>
              <a:rPr lang="en-US" dirty="0" smtClean="0">
                <a:effectLst/>
              </a:rPr>
              <a:t>Now, GA-EMS' NTP design proposes new features that address issues observed in historical designs, such as fuel element corrosion, and achieves a compact core using High-Assay Low-Enriched Uranium (HALEU) instead of High-Enriched Uranium (HEU). GA-EMS' advancements in state-of-the-art nuclear fuel and high temperature ceramic matrix composite materials are key components to the NTP design to create a highly efficient and exceptionally safe propulsion system. Combined with exceptional in-house capabilities to fabricate these components and others, GA-EMS is enabling the future of space exploration.</a:t>
            </a:r>
          </a:p>
          <a:p>
            <a:pPr marL="174958" indent="-174958">
              <a:buFont typeface="Wingdings" panose="05000000000000000000" pitchFamily="2" charset="2"/>
              <a:buChar char="q"/>
            </a:pPr>
            <a:endParaRPr lang="en-US" b="1" dirty="0" smtClean="0"/>
          </a:p>
          <a:p>
            <a:pPr marL="174958" indent="-174958">
              <a:buFont typeface="Wingdings" panose="05000000000000000000" pitchFamily="2" charset="2"/>
              <a:buChar char="q"/>
            </a:pPr>
            <a:r>
              <a:rPr lang="en-US" b="1" dirty="0" smtClean="0"/>
              <a:t>General Atomics Delivers Nuclear Thermal Propulsion Concept to NASA:</a:t>
            </a:r>
          </a:p>
          <a:p>
            <a:pPr marL="174958" indent="-174958">
              <a:buFont typeface="Wingdings" panose="05000000000000000000" pitchFamily="2" charset="2"/>
              <a:buChar char="q"/>
            </a:pPr>
            <a:endParaRPr lang="en-US" b="1" dirty="0" smtClean="0"/>
          </a:p>
          <a:p>
            <a:pPr marL="0" indent="0">
              <a:buFont typeface="Wingdings" panose="05000000000000000000" pitchFamily="2" charset="2"/>
              <a:buNone/>
            </a:pPr>
            <a:r>
              <a:rPr lang="en-US" b="0" dirty="0" smtClean="0"/>
              <a:t>SAN DIEGO, CA, (Sept. 9, 2020) – GA-EMS has delivered a design concept of a Nuclear Thermal Propulsion (NTP) reactor to power future astronaut missions to Mars for a NASA-funded study. The study, managed by Analytical Mechanics Associates (AMA), explored a design space defined by key performance parameters as well as figures of merit. The GA-EMS design exceeded the key performance parameters and optimized the NTP reactor for manufacturability, the highest ranked figure of merit. </a:t>
            </a:r>
          </a:p>
          <a:p>
            <a:pPr marL="174958" indent="-174958">
              <a:buFont typeface="Wingdings" panose="05000000000000000000" pitchFamily="2" charset="2"/>
              <a:buChar char="q"/>
            </a:pPr>
            <a:endParaRPr lang="en-US" b="1" dirty="0" smtClean="0"/>
          </a:p>
          <a:p>
            <a:pPr marL="174958" indent="-174958" defTabSz="952333" eaLnBrk="0" fontAlgn="base" hangingPunct="0">
              <a:spcBef>
                <a:spcPct val="0"/>
              </a:spcBef>
              <a:spcAft>
                <a:spcPts val="625"/>
              </a:spcAft>
              <a:buFont typeface="Wingdings" panose="05000000000000000000" pitchFamily="2" charset="2"/>
              <a:buChar char="q"/>
              <a:tabLst>
                <a:tab pos="6431551" algn="r"/>
              </a:tabLst>
              <a:defRPr/>
            </a:pPr>
            <a:r>
              <a:rPr lang="en-US" dirty="0" smtClean="0">
                <a:hlinkClick r:id="rId3"/>
              </a:rPr>
              <a:t>https://www.ga.com/space-systems/space-nuclear</a:t>
            </a:r>
            <a:r>
              <a:rPr lang="en-US" dirty="0" smtClean="0"/>
              <a:t>, https://www.ga.com/general-atomics-delivers-nuclear-thermal-propulsion-concept-to-nasa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AEE9E9C-B4AC-4D91-8888-01F830F04741}" type="slidenum">
              <a:rPr lang="en-US" smtClean="0"/>
              <a:t>12</a:t>
            </a:fld>
            <a:endParaRPr lang="en-US" dirty="0"/>
          </a:p>
        </p:txBody>
      </p:sp>
    </p:spTree>
    <p:extLst>
      <p:ext uri="{BB962C8B-B14F-4D97-AF65-F5344CB8AC3E}">
        <p14:creationId xmlns:p14="http://schemas.microsoft.com/office/powerpoint/2010/main" val="386563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58" marR="0" lvl="0" indent="-174958"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1" i="0" kern="1200" dirty="0" smtClean="0">
                <a:solidFill>
                  <a:schemeClr val="tx1"/>
                </a:solidFill>
                <a:effectLst/>
                <a:latin typeface="+mn-lt"/>
                <a:ea typeface="+mn-ea"/>
                <a:cs typeface="+mn-cs"/>
              </a:rPr>
              <a:t>GA-EMS Nuclear Technology &amp; Materials (NTM)</a:t>
            </a:r>
            <a:r>
              <a:rPr lang="en-US" b="1" baseline="0" dirty="0" smtClean="0"/>
              <a:t>: </a:t>
            </a:r>
            <a:r>
              <a:rPr lang="en-US" b="1" dirty="0" smtClean="0"/>
              <a:t> </a:t>
            </a:r>
          </a:p>
          <a:p>
            <a:pPr marL="174958" indent="-174958">
              <a:buFont typeface="Wingdings" panose="05000000000000000000" pitchFamily="2" charset="2"/>
              <a:buChar char="q"/>
            </a:pPr>
            <a:endParaRPr lang="en-US" b="1" dirty="0" smtClean="0"/>
          </a:p>
          <a:p>
            <a:r>
              <a:rPr lang="en-US" dirty="0" smtClean="0">
                <a:effectLst/>
              </a:rPr>
              <a:t>The long-term focus of the Nuclear Technologies &amp; Materials (NTM) division is on the innovative </a:t>
            </a:r>
            <a:r>
              <a:rPr lang="en-US" b="1" dirty="0" smtClean="0">
                <a:effectLst/>
              </a:rPr>
              <a:t>Energy Multiplier Module (EM2)</a:t>
            </a:r>
            <a:r>
              <a:rPr lang="en-US" dirty="0" smtClean="0">
                <a:effectLst/>
              </a:rPr>
              <a:t>, an advanced, helium gas-cooled design that addresses the four core challenges facing nuclear energy – safety, waste, cost, and non-proliferation. EM2 can be powered by spent nuclear fuel and operates up to 30 years without refueling.</a:t>
            </a:r>
          </a:p>
          <a:p>
            <a:endParaRPr lang="en-US" dirty="0" smtClean="0">
              <a:effectLst/>
            </a:endParaRPr>
          </a:p>
          <a:p>
            <a:r>
              <a:rPr lang="en-US" dirty="0" smtClean="0">
                <a:effectLst/>
              </a:rPr>
              <a:t>To support the existing reactor fleet, GA-EMS is also leveraging EM2 research for DOE's Accident Tolerant Fuel (ATF) program, which is developing composite cladding materials that offer a significantly higher safety margin compared to current metal alloys.</a:t>
            </a:r>
          </a:p>
          <a:p>
            <a:pPr marL="0" indent="0">
              <a:buFont typeface="Wingdings" panose="05000000000000000000" pitchFamily="2" charset="2"/>
              <a:buNone/>
            </a:pPr>
            <a:endParaRPr lang="en-US" b="1" dirty="0" smtClean="0"/>
          </a:p>
          <a:p>
            <a:r>
              <a:rPr lang="en-US" b="1" dirty="0" smtClean="0">
                <a:effectLst/>
              </a:rPr>
              <a:t>GA-EMS is collaborating with Framatome Inc. </a:t>
            </a:r>
            <a:r>
              <a:rPr lang="en-US" dirty="0" smtClean="0">
                <a:effectLst/>
              </a:rPr>
              <a:t>to develop a new helium-cooled 50-Megawatt electric (MWe) </a:t>
            </a:r>
            <a:r>
              <a:rPr lang="en-US" b="1" dirty="0" smtClean="0">
                <a:effectLst/>
              </a:rPr>
              <a:t>Fast Modular Reactor (FMR) concept </a:t>
            </a:r>
            <a:r>
              <a:rPr lang="en-US" dirty="0" smtClean="0">
                <a:effectLst/>
              </a:rPr>
              <a:t>that will produce safe, carbon-free electricity and can be factory built and assembled on-site, which will reduce costs and enable incremental capacity additions. The GA-EMS led team will be able to demonstrate the FMR design as early as 2030 and anticipates it being ready for commercial use by the mid-2030s.</a:t>
            </a:r>
          </a:p>
          <a:p>
            <a:pPr marL="0" indent="0">
              <a:buFont typeface="Wingdings" panose="05000000000000000000" pitchFamily="2" charset="2"/>
              <a:buNone/>
            </a:pPr>
            <a:endParaRPr lang="en-US" b="1" dirty="0" smtClean="0"/>
          </a:p>
          <a:p>
            <a:pPr marL="0" indent="0">
              <a:buFont typeface="Wingdings" panose="05000000000000000000" pitchFamily="2" charset="2"/>
              <a:buNone/>
            </a:pPr>
            <a:r>
              <a:rPr lang="en-US" dirty="0" smtClean="0">
                <a:effectLst/>
              </a:rPr>
              <a:t>GA-EMS has been selected for the </a:t>
            </a:r>
            <a:r>
              <a:rPr lang="en-US" b="1" dirty="0" smtClean="0">
                <a:effectLst/>
              </a:rPr>
              <a:t>Advanced Reactor Concepts-20 (ARC-20) program</a:t>
            </a:r>
            <a:r>
              <a:rPr lang="en-US" dirty="0" smtClean="0">
                <a:effectLst/>
              </a:rPr>
              <a:t>, one of three programs supported under the U.S. Department of Energy’s (DOE) Advanced Reactor Demonstration (ARD) Funding Opportunity Announcement (FOA). GA-EMS will develop a conceptual design of a new 50-megawatt electric (MWe) Fast Modular Reactor (FMR) that provides safe, carbon free electricity, and has the capability of incremental capacity additions. The FMR will provide rapid load-following capabilities for seamless integration with renewables and other intermittent power sources, on and off the electric grid.</a:t>
            </a:r>
            <a:endParaRPr lang="en-US" b="1" dirty="0" smtClean="0"/>
          </a:p>
          <a:p>
            <a:pPr marL="174958" indent="-174958">
              <a:buFont typeface="Wingdings" panose="05000000000000000000" pitchFamily="2" charset="2"/>
              <a:buChar char="q"/>
            </a:pPr>
            <a:endParaRPr lang="en-US" b="1" dirty="0" smtClean="0"/>
          </a:p>
          <a:p>
            <a:pPr marL="174958" indent="-174958" defTabSz="952333" eaLnBrk="0" fontAlgn="base" hangingPunct="0">
              <a:spcBef>
                <a:spcPct val="0"/>
              </a:spcBef>
              <a:spcAft>
                <a:spcPts val="625"/>
              </a:spcAft>
              <a:buFont typeface="Wingdings" panose="05000000000000000000" pitchFamily="2" charset="2"/>
              <a:buChar char="q"/>
              <a:tabLst>
                <a:tab pos="6431551" algn="r"/>
              </a:tabLst>
              <a:defRPr/>
            </a:pPr>
            <a:r>
              <a:rPr lang="en-US" dirty="0" smtClean="0">
                <a:hlinkClick r:id="rId3"/>
              </a:rPr>
              <a:t>https://www.ga.com/nuclear-fission/</a:t>
            </a:r>
            <a:r>
              <a:rPr lang="en-US" dirty="0" smtClean="0"/>
              <a:t>, </a:t>
            </a:r>
            <a:r>
              <a:rPr lang="en-US" dirty="0" smtClean="0">
                <a:hlinkClick r:id="rId4"/>
              </a:rPr>
              <a:t>https://www.ga.com/general-atomics-and-framatome-collaborate-to-develop-a-fast-modular-reactor</a:t>
            </a:r>
            <a:r>
              <a:rPr lang="en-US" dirty="0" smtClean="0"/>
              <a:t>, </a:t>
            </a:r>
            <a:r>
              <a:rPr lang="en-US" dirty="0" smtClean="0">
                <a:hlinkClick r:id="rId5"/>
              </a:rPr>
              <a:t>https://www.ga.com/general-atomics-selected-for-the-department-of-energys-advanced-reactor-concepts-20-program</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AEE9E9C-B4AC-4D91-8888-01F830F04741}" type="slidenum">
              <a:rPr lang="en-US" smtClean="0"/>
              <a:t>13</a:t>
            </a:fld>
            <a:endParaRPr lang="en-US" dirty="0"/>
          </a:p>
        </p:txBody>
      </p:sp>
    </p:spTree>
    <p:extLst>
      <p:ext uri="{BB962C8B-B14F-4D97-AF65-F5344CB8AC3E}">
        <p14:creationId xmlns:p14="http://schemas.microsoft.com/office/powerpoint/2010/main" val="1547612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58" marR="0" lvl="0" indent="-174958"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1" i="0" kern="1200" dirty="0" smtClean="0">
                <a:solidFill>
                  <a:schemeClr val="tx1"/>
                </a:solidFill>
                <a:effectLst/>
                <a:latin typeface="+mn-lt"/>
                <a:ea typeface="+mn-ea"/>
                <a:cs typeface="+mn-cs"/>
              </a:rPr>
              <a:t>MQ-9B SkyGuardian</a:t>
            </a:r>
            <a:r>
              <a:rPr lang="en-US" sz="1200" b="1" i="0" kern="1200" baseline="30000" dirty="0" smtClean="0">
                <a:solidFill>
                  <a:schemeClr val="tx1"/>
                </a:solidFill>
                <a:effectLst/>
                <a:latin typeface="+mn-lt"/>
                <a:ea typeface="+mn-ea"/>
                <a:cs typeface="+mn-cs"/>
              </a:rPr>
              <a:t>®</a:t>
            </a:r>
            <a:r>
              <a:rPr lang="en-US" sz="1200" b="1" i="0" kern="1200" dirty="0" smtClean="0">
                <a:solidFill>
                  <a:schemeClr val="tx1"/>
                </a:solidFill>
                <a:effectLst/>
                <a:latin typeface="+mn-lt"/>
                <a:ea typeface="+mn-ea"/>
                <a:cs typeface="+mn-cs"/>
              </a:rPr>
              <a:t> / SeaGuardian</a:t>
            </a:r>
            <a:r>
              <a:rPr lang="en-US" sz="1200" b="1" i="0" kern="1200" baseline="30000" dirty="0" smtClean="0">
                <a:solidFill>
                  <a:schemeClr val="tx1"/>
                </a:solidFill>
                <a:effectLst/>
                <a:latin typeface="+mn-lt"/>
                <a:ea typeface="+mn-ea"/>
                <a:cs typeface="+mn-cs"/>
              </a:rPr>
              <a:t>®</a:t>
            </a:r>
            <a:r>
              <a:rPr lang="en-US" b="1" baseline="0" dirty="0" smtClean="0"/>
              <a:t>: </a:t>
            </a:r>
            <a:r>
              <a:rPr lang="en-US" b="1" dirty="0" smtClean="0"/>
              <a:t> </a:t>
            </a:r>
          </a:p>
          <a:p>
            <a:pPr marL="174958" indent="-174958">
              <a:buFont typeface="Wingdings" panose="05000000000000000000" pitchFamily="2" charset="2"/>
              <a:buChar char="q"/>
            </a:pPr>
            <a:endParaRPr lang="en-US" b="1" dirty="0" smtClean="0"/>
          </a:p>
          <a:p>
            <a:r>
              <a:rPr lang="en-US" b="1" dirty="0" smtClean="0">
                <a:effectLst/>
              </a:rPr>
              <a:t>Delivering unmatched agility and superior persistent situational awareness over land or sea. Perform over-the-horizon long-endurance, medium-altitude Intelligence, Surveillance and Reconnaissance (ISR) missions.</a:t>
            </a:r>
          </a:p>
          <a:p>
            <a:endParaRPr lang="en-US" dirty="0" smtClean="0">
              <a:effectLst/>
            </a:endParaRPr>
          </a:p>
          <a:p>
            <a:r>
              <a:rPr lang="en-US" dirty="0" smtClean="0">
                <a:effectLst/>
              </a:rPr>
              <a:t>General Atomics Aeronautical Systems,</a:t>
            </a:r>
            <a:r>
              <a:rPr lang="en-US" baseline="0" dirty="0" smtClean="0">
                <a:effectLst/>
              </a:rPr>
              <a:t> Inc. (</a:t>
            </a:r>
            <a:r>
              <a:rPr lang="en-US" dirty="0" smtClean="0">
                <a:effectLst/>
              </a:rPr>
              <a:t>GA-ASI) with nearly</a:t>
            </a:r>
            <a:r>
              <a:rPr lang="en-US" baseline="0" dirty="0" smtClean="0">
                <a:effectLst/>
              </a:rPr>
              <a:t> 7 million flight hours flown by the Remotely Piloted Aircraft (RPA) fleet,</a:t>
            </a:r>
            <a:r>
              <a:rPr lang="en-US" dirty="0" smtClean="0">
                <a:effectLst/>
              </a:rPr>
              <a:t> has developed a variant of the Predator® B RPA series that meets NATO standards (STANAG-4671), and in cooperation with the FAA, will subsequently meet airworthiness certification standards domestically and around the world. It leverages both the Predator B RPA and Certifiable Ground Control Station (CGCS) as points-of-departure systems and identifies and incorporates the changes needed to achieve a "Type-Certifiable" system. The Royal Air Force was the very first to capture the SkyGuardian, referred to as PROTECTOR by the British acquisition program, as a replacement for its Reaper fleet.</a:t>
            </a:r>
          </a:p>
          <a:p>
            <a:endParaRPr lang="en-US" dirty="0" smtClean="0">
              <a:effectLst/>
            </a:endParaRPr>
          </a:p>
          <a:p>
            <a:r>
              <a:rPr lang="en-US" dirty="0" smtClean="0">
                <a:effectLst/>
              </a:rPr>
              <a:t>The MQ-9B is a 12,500</a:t>
            </a:r>
            <a:r>
              <a:rPr lang="en-US" baseline="0" dirty="0" smtClean="0">
                <a:effectLst/>
              </a:rPr>
              <a:t> pound maximum takeoff weight remotely piloted aircraft </a:t>
            </a:r>
            <a:r>
              <a:rPr lang="en-US" dirty="0" smtClean="0">
                <a:effectLst/>
              </a:rPr>
              <a:t>containing both hardware and software upgrades, such as improved structural fatigue and damage tolerance and more robust flight control software, as well as enhancements allowing operations in adverse weather including icing conditions. Additionally, the aircraft will be designed to survive bird and lightning strikes.</a:t>
            </a:r>
          </a:p>
          <a:p>
            <a:endParaRPr lang="en-US" dirty="0" smtClean="0">
              <a:effectLst/>
            </a:endParaRPr>
          </a:p>
          <a:p>
            <a:r>
              <a:rPr lang="en-US" dirty="0" smtClean="0">
                <a:effectLst/>
              </a:rPr>
              <a:t>A highly modular and is easily configured platform with a variety of payloads to meet mission requirements. The aircraft is capable of carrying multiple mission payloads and includes a state-of-the art Detect and Avoid (DAA) system including space, weight, and power provisions to enable the retrofitting of an airborne Due Regard Radar (DRR) for operation in non-cooperative airspace.</a:t>
            </a:r>
          </a:p>
          <a:p>
            <a:endParaRPr lang="en-US" dirty="0" smtClean="0">
              <a:effectLst/>
            </a:endParaRPr>
          </a:p>
          <a:p>
            <a:r>
              <a:rPr lang="en-US" dirty="0" smtClean="0">
                <a:effectLst/>
              </a:rPr>
              <a:t>The maritime variant of MQ-9B, SeaGuardian, can be configured with cross-domain capabilities for a vast range of maritime surveillance operations.</a:t>
            </a:r>
          </a:p>
          <a:p>
            <a:endParaRPr lang="en-US" b="1" dirty="0" smtClean="0"/>
          </a:p>
          <a:p>
            <a:pPr marL="174958" indent="-174958" defTabSz="952333" eaLnBrk="0" fontAlgn="base" hangingPunct="0">
              <a:spcBef>
                <a:spcPct val="0"/>
              </a:spcBef>
              <a:spcAft>
                <a:spcPts val="625"/>
              </a:spcAft>
              <a:buFont typeface="Wingdings" panose="05000000000000000000" pitchFamily="2" charset="2"/>
              <a:buChar char="q"/>
              <a:tabLst>
                <a:tab pos="6431551" algn="r"/>
              </a:tabLst>
              <a:defRPr/>
            </a:pPr>
            <a:r>
              <a:rPr lang="en-US" dirty="0" smtClean="0">
                <a:hlinkClick r:id="rId3"/>
              </a:rPr>
              <a:t>https://www.ga-asi.com/remotely-piloted-aircraft/mq-9b</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AEE9E9C-B4AC-4D91-8888-01F830F04741}" type="slidenum">
              <a:rPr lang="en-US" smtClean="0"/>
              <a:t>14</a:t>
            </a:fld>
            <a:endParaRPr lang="en-US" dirty="0"/>
          </a:p>
        </p:txBody>
      </p:sp>
    </p:spTree>
    <p:extLst>
      <p:ext uri="{BB962C8B-B14F-4D97-AF65-F5344CB8AC3E}">
        <p14:creationId xmlns:p14="http://schemas.microsoft.com/office/powerpoint/2010/main" val="2283915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58" marR="0" lvl="0" indent="-174958"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1" i="0" kern="1200" dirty="0" smtClean="0">
                <a:solidFill>
                  <a:schemeClr val="tx1"/>
                </a:solidFill>
                <a:effectLst/>
                <a:latin typeface="+mn-lt"/>
                <a:ea typeface="+mn-ea"/>
                <a:cs typeface="+mn-cs"/>
              </a:rPr>
              <a:t>GA-ASI Flies SkyGuardian</a:t>
            </a:r>
            <a:r>
              <a:rPr lang="en-US" sz="1200" b="1" i="0" kern="1200" baseline="30000" dirty="0" smtClean="0">
                <a:solidFill>
                  <a:schemeClr val="tx1"/>
                </a:solidFill>
                <a:effectLst/>
                <a:latin typeface="+mn-lt"/>
                <a:ea typeface="+mn-ea"/>
                <a:cs typeface="+mn-cs"/>
              </a:rPr>
              <a:t>®</a:t>
            </a:r>
            <a:r>
              <a:rPr lang="en-US" sz="1200" b="1" i="0" kern="1200" dirty="0" smtClean="0">
                <a:solidFill>
                  <a:schemeClr val="tx1"/>
                </a:solidFill>
                <a:effectLst/>
                <a:latin typeface="+mn-lt"/>
                <a:ea typeface="+mn-ea"/>
                <a:cs typeface="+mn-cs"/>
              </a:rPr>
              <a:t> in SoCal National Airspace System</a:t>
            </a:r>
            <a:r>
              <a:rPr lang="en-US" sz="1200" b="1" i="0" kern="1200" baseline="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as Part of NASA Demonstration: </a:t>
            </a:r>
            <a:endParaRPr lang="en-US" b="1" dirty="0" smtClean="0"/>
          </a:p>
          <a:p>
            <a:pPr marL="174958" indent="-174958">
              <a:buFont typeface="Wingdings" panose="05000000000000000000" pitchFamily="2" charset="2"/>
              <a:buChar char="q"/>
            </a:pPr>
            <a:endParaRPr lang="en-US" b="1" dirty="0" smtClean="0"/>
          </a:p>
          <a:p>
            <a:r>
              <a:rPr lang="en-US" b="1" dirty="0" smtClean="0">
                <a:effectLst/>
              </a:rPr>
              <a:t>Partnership Demonstrates Safety and Utility of Unmanned Aircraft for Commercial Uses.</a:t>
            </a:r>
          </a:p>
          <a:p>
            <a:endParaRPr lang="en-US" dirty="0" smtClean="0">
              <a:effectLst/>
            </a:endParaRPr>
          </a:p>
          <a:p>
            <a:r>
              <a:rPr lang="en-US" dirty="0" smtClean="0">
                <a:effectLst/>
              </a:rPr>
              <a:t>SAN DIEGO – 06 April 2020 – On April 3rd, GA‑ASI flew its SkyGuardian Remotely Piloted Aircraft (RPA) in the skies above Southern California as part of a joint flight demonstration with NASA. GA-ASI was selected to participate in NASA’s Systems Integration and Operationalization (SIO) activity, which includes multiple flight demonstrations focusing on different types of Unmanned Aircraft Systems (UAS) and their respective flight environments. GA-ASI and NASA have worked collaboratively since 2014 to prove the safety of flying large UAS in the National Airspace System (NAS).</a:t>
            </a:r>
          </a:p>
          <a:p>
            <a:endParaRPr lang="en-US" dirty="0" smtClean="0">
              <a:effectLst/>
            </a:endParaRPr>
          </a:p>
          <a:p>
            <a:r>
              <a:rPr lang="en-US" dirty="0" smtClean="0">
                <a:effectLst/>
              </a:rPr>
              <a:t>GA-ASI demonstrated ways in which SkyGuardian can be used for a variety of commercial and public services applications, using its onboard sensors. Services featured in the demo included inspections of hundreds of miles of rail, power line, communication and canal infrastructure, agriculture monitoring and topological surveys, as well as wildfire and flood monitoring.</a:t>
            </a:r>
          </a:p>
          <a:p>
            <a:endParaRPr lang="en-US" dirty="0" smtClean="0">
              <a:effectLst/>
            </a:endParaRPr>
          </a:p>
          <a:p>
            <a:r>
              <a:rPr lang="en-US" dirty="0" smtClean="0">
                <a:effectLst/>
              </a:rPr>
              <a:t>“Our work with NASA is opening the eyes of regulators to the safety and utility of unmanned aircraft systems in the performance of certain tasks for public and commercial good,” said Linden Blue, CEO, GA-ASI. “Our aircraft have already played important roles during crisis management events such as wildfire containment. Our airborne sensors can see through thick smoke, enabling us to inform ground personnel about the locations of fire lines so they can deploy resources efficiently. The SIO demonstration highlighted how the aircraft can be used for many other civilian and commercial missions.”</a:t>
            </a:r>
          </a:p>
          <a:p>
            <a:endParaRPr lang="en-US" dirty="0" smtClean="0">
              <a:effectLst/>
            </a:endParaRPr>
          </a:p>
          <a:p>
            <a:r>
              <a:rPr lang="en-US" dirty="0" smtClean="0">
                <a:effectLst/>
              </a:rPr>
              <a:t>“NASA’s goal to help accelerate routine UAS operations into the national airspace has moved one step closer with this successful flight demo,” said Mauricio Rivas, UAS integration in the NAS project manager at NASA’s Armstrong Flight Research Center. “Our efforts with General Atomics and our other SIO industry partners will help commercial UAS move closer towards certification.”</a:t>
            </a:r>
          </a:p>
          <a:p>
            <a:endParaRPr lang="en-US"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Potential SkyGuardian civil missions: Traffic Observation, Accident Awareness, Traffic Re-Routing and Recovery to Normal Flow; News Gathering &amp; Videography; Electrical Power Transmission Line &amp; Infrastructure Monitoring; Oil, Natural Gas, &amp; Hydrogen Pipeline Monitoring; Water Reservoir and Fresh Water Canal, Aqueduct &amp; Pipeline Monitoring; Hydrology &amp; Hydrography; Fire &amp; Natural Disaster Management; Disaster Help – Civil Support; Fire Response &amp; Damage Assessment; Flood Response &amp; Damage Assessment; Storm &amp; Hail Damage Assessment; Earthquake Response &amp; Damage Assessment; Tsunami Warning, Response, Assessment, and Recovery; Airborne Data Acquisition; Pollution Monitoring – Air, Sea, &amp; Land; Seaport Monitoring; Maritime/Coastal Patrol;  Exclusive Economic Zone [EEZ] Patrolling, Monitoring &amp; Management…</a:t>
            </a:r>
          </a:p>
          <a:p>
            <a:endParaRPr lang="en-US" b="1" dirty="0" smtClean="0"/>
          </a:p>
          <a:p>
            <a:pPr marL="174958" indent="-174958" defTabSz="952333" eaLnBrk="0" fontAlgn="base" hangingPunct="0">
              <a:spcBef>
                <a:spcPct val="0"/>
              </a:spcBef>
              <a:spcAft>
                <a:spcPts val="625"/>
              </a:spcAft>
              <a:buFont typeface="Wingdings" panose="05000000000000000000" pitchFamily="2" charset="2"/>
              <a:buChar char="q"/>
              <a:tabLst>
                <a:tab pos="6431551" algn="r"/>
              </a:tabLst>
              <a:defRPr/>
            </a:pPr>
            <a:r>
              <a:rPr lang="en-US" dirty="0" smtClean="0">
                <a:hlinkClick r:id="rId3"/>
              </a:rPr>
              <a:t>https://www.ga.com/ga-asi-flies-skyguardian-in-so-cal-nas-as-part-of-nasa-demonstration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AEE9E9C-B4AC-4D91-8888-01F830F04741}" type="slidenum">
              <a:rPr lang="en-US" smtClean="0"/>
              <a:t>15</a:t>
            </a:fld>
            <a:endParaRPr lang="en-US" dirty="0"/>
          </a:p>
        </p:txBody>
      </p:sp>
    </p:spTree>
    <p:extLst>
      <p:ext uri="{BB962C8B-B14F-4D97-AF65-F5344CB8AC3E}">
        <p14:creationId xmlns:p14="http://schemas.microsoft.com/office/powerpoint/2010/main" val="1891912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a:p>
            <a:pPr marL="174958" indent="-174958" defTabSz="952333" eaLnBrk="0" fontAlgn="base" hangingPunct="0">
              <a:spcBef>
                <a:spcPct val="0"/>
              </a:spcBef>
              <a:spcAft>
                <a:spcPts val="625"/>
              </a:spcAft>
              <a:buFont typeface="Wingdings" panose="05000000000000000000" pitchFamily="2" charset="2"/>
              <a:buChar char="q"/>
              <a:tabLst>
                <a:tab pos="6431551" algn="r"/>
              </a:tabLst>
              <a:defRPr/>
            </a:pPr>
            <a:r>
              <a:rPr lang="en-US" dirty="0" smtClean="0">
                <a:hlinkClick r:id="rId3"/>
              </a:rPr>
              <a:t>https://www.ga-asi.com/remotely-piloted-aircraft/mq-9b</a:t>
            </a:r>
            <a:r>
              <a:rPr lang="en-US" dirty="0" smtClean="0"/>
              <a:t>, embedded </a:t>
            </a:r>
            <a:r>
              <a:rPr lang="en-US" baseline="0" dirty="0" smtClean="0"/>
              <a:t>video </a:t>
            </a:r>
            <a:r>
              <a:rPr lang="en-US" b="1" dirty="0" smtClean="0"/>
              <a:t>MQ-9B</a:t>
            </a:r>
            <a:r>
              <a:rPr lang="en-US" b="1" baseline="0" dirty="0" smtClean="0"/>
              <a:t> SkyGuardian </a:t>
            </a:r>
            <a:r>
              <a:rPr lang="en-US" sz="1200" kern="1200" dirty="0" smtClean="0">
                <a:solidFill>
                  <a:schemeClr val="tx1"/>
                </a:solidFill>
                <a:latin typeface="+mn-lt"/>
                <a:ea typeface="+mn-ea"/>
                <a:cs typeface="+mn-cs"/>
              </a:rPr>
              <a:t>https://vimeo.com/403835602 recommended for product</a:t>
            </a:r>
            <a:r>
              <a:rPr lang="en-US" sz="1200" kern="1200" baseline="0" dirty="0" smtClean="0">
                <a:solidFill>
                  <a:schemeClr val="tx1"/>
                </a:solidFill>
                <a:latin typeface="+mn-lt"/>
                <a:ea typeface="+mn-ea"/>
                <a:cs typeface="+mn-cs"/>
              </a:rPr>
              <a:t>ion to use in videotaped presentation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AEE9E9C-B4AC-4D91-8888-01F830F04741}" type="slidenum">
              <a:rPr lang="en-US" smtClean="0"/>
              <a:t>16</a:t>
            </a:fld>
            <a:endParaRPr lang="en-US" dirty="0"/>
          </a:p>
        </p:txBody>
      </p:sp>
    </p:spTree>
    <p:extLst>
      <p:ext uri="{BB962C8B-B14F-4D97-AF65-F5344CB8AC3E}">
        <p14:creationId xmlns:p14="http://schemas.microsoft.com/office/powerpoint/2010/main" val="998415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58" marR="0" lvl="0" indent="-174958"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1" i="0" kern="1200" dirty="0" smtClean="0">
                <a:solidFill>
                  <a:schemeClr val="tx1"/>
                </a:solidFill>
                <a:effectLst/>
                <a:latin typeface="+mn-lt"/>
                <a:ea typeface="+mn-ea"/>
                <a:cs typeface="+mn-cs"/>
              </a:rPr>
              <a:t>Disaster Response, Wildfire Video Imagery, Landing Zone Mapping, and Firefighter Support: </a:t>
            </a:r>
            <a:endParaRPr lang="en-US" b="1" dirty="0" smtClean="0"/>
          </a:p>
          <a:p>
            <a:pPr marL="174958" indent="-174958">
              <a:buFont typeface="Wingdings" panose="05000000000000000000" pitchFamily="2" charset="2"/>
              <a:buChar char="q"/>
            </a:pP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General Atomics Aeronautical Systems started working with NASA to provide life-saving images and maps of wildfires to firefighters in 2001 with the First Response Experiment. Today, fourteen of our fifty States operate the MQ-9 in their Air National Guard Wings and Squadrons beaming disaster video images and information via satellite to operations teams, firefighters, and first responders. In September 2020 the Creek fire in the California's Sierra National Forest cut off the escape of hundreds of campers enjoying the Labor Day weekend at the Mammoth Pool Reservoir. A call came in to the California National Guard at 3:15 p.m. Saturday, September 5th 2020 and the Guard launched a CH-47 Chinook and a UH-60 Blackhawk from about 60 kilometers away in Northern California. A remotely piloted MQ-9 aircraft operated by the California Air National Guard’s 163rd Wing based at March Air Reserve Base maintained watch above the site providing real-time video imagery of conditions and precise location of suitable landing zones. The California Guard MQ-9 pilot, sensor operator, and operations team identified a small clearing alongside a boat launch road that could be used as an emergency landing zone to rescue those trapped by the encircling fire. When the missions were completed on September 8th about 400 people and 27 pets had been rescued with about 21 people taken to hospitals. The Cal Guard CH-47 Chinook and UH-60 Blackhawk aviators were each awarded the Distinguished Flying Cross for the rescues.</a:t>
            </a:r>
          </a:p>
          <a:p>
            <a:endParaRPr lang="en-US" b="1" dirty="0" smtClean="0"/>
          </a:p>
          <a:p>
            <a:pPr marL="174958" indent="-174958" defTabSz="952333" eaLnBrk="0" fontAlgn="base" hangingPunct="0">
              <a:spcBef>
                <a:spcPct val="0"/>
              </a:spcBef>
              <a:spcAft>
                <a:spcPts val="625"/>
              </a:spcAft>
              <a:buFont typeface="Wingdings" panose="05000000000000000000" pitchFamily="2" charset="2"/>
              <a:buChar char="q"/>
              <a:tabLst>
                <a:tab pos="6431551" algn="r"/>
              </a:tabLst>
              <a:defRPr/>
            </a:pPr>
            <a:r>
              <a:rPr lang="en-US" dirty="0" smtClean="0"/>
              <a:t>As fire ‘engulfed everything’ around campers, an air rescue like no other in the Sierra </a:t>
            </a:r>
          </a:p>
          <a:p>
            <a:pPr marL="457200" lvl="1" indent="0" defTabSz="952333" eaLnBrk="0" fontAlgn="base" hangingPunct="0">
              <a:spcBef>
                <a:spcPct val="0"/>
              </a:spcBef>
              <a:spcAft>
                <a:spcPts val="625"/>
              </a:spcAft>
              <a:buFont typeface="Wingdings" panose="05000000000000000000" pitchFamily="2" charset="2"/>
              <a:buNone/>
              <a:tabLst>
                <a:tab pos="6431551" algn="r"/>
              </a:tabLst>
              <a:defRPr/>
            </a:pPr>
            <a:r>
              <a:rPr lang="en-US" dirty="0" smtClean="0"/>
              <a:t>- https://www.latimes.com/california/story/2020-09-06/dramatic-night-airlift-rescues-scores-of-victims-trapped-by-creek-fire-at-mammoth-pool</a:t>
            </a:r>
          </a:p>
          <a:p>
            <a:pPr marL="174958" indent="-174958" defTabSz="952333" eaLnBrk="0" fontAlgn="base" hangingPunct="0">
              <a:spcBef>
                <a:spcPct val="0"/>
              </a:spcBef>
              <a:spcAft>
                <a:spcPts val="625"/>
              </a:spcAft>
              <a:buFont typeface="Wingdings" panose="05000000000000000000" pitchFamily="2" charset="2"/>
              <a:buChar char="q"/>
              <a:tabLst>
                <a:tab pos="6431551" algn="r"/>
              </a:tabLst>
              <a:defRPr/>
            </a:pPr>
            <a:r>
              <a:rPr lang="en-US" dirty="0" smtClean="0"/>
              <a:t>40th Combat Aviation Brigade, Fresno, CA rescues nearly 400 stranded by Creek Fire https://www.dvidshub.net/news/379034/40th-cab-rescues-nearly-400-stranded-creek-fire</a:t>
            </a:r>
          </a:p>
          <a:p>
            <a:pPr marL="174958" indent="-174958" defTabSz="952333" eaLnBrk="0" fontAlgn="base" hangingPunct="0">
              <a:spcBef>
                <a:spcPct val="0"/>
              </a:spcBef>
              <a:spcAft>
                <a:spcPts val="625"/>
              </a:spcAft>
              <a:buFont typeface="Wingdings" panose="05000000000000000000" pitchFamily="2" charset="2"/>
              <a:buChar char="q"/>
              <a:tabLst>
                <a:tab pos="6431551" algn="r"/>
              </a:tabLst>
              <a:defRPr/>
            </a:pPr>
            <a:r>
              <a:rPr lang="en-US" dirty="0" smtClean="0"/>
              <a:t>California Air National Guard’s 163rd Wing https://www.163atkw.ang.af.mil/</a:t>
            </a:r>
          </a:p>
          <a:p>
            <a:pPr marL="174958" indent="-174958" defTabSz="952333" eaLnBrk="0" fontAlgn="base" hangingPunct="0">
              <a:spcBef>
                <a:spcPct val="0"/>
              </a:spcBef>
              <a:spcAft>
                <a:spcPts val="625"/>
              </a:spcAft>
              <a:buFont typeface="Wingdings" panose="05000000000000000000" pitchFamily="2" charset="2"/>
              <a:buChar char="q"/>
              <a:tabLst>
                <a:tab pos="6431551" algn="r"/>
              </a:tabLst>
              <a:defRPr/>
            </a:pPr>
            <a:r>
              <a:rPr lang="en-US" dirty="0" smtClean="0"/>
              <a:t>The story behind The Story https://www.dvidshub.net/image/6367823/story-behind-story</a:t>
            </a:r>
            <a:endParaRPr lang="en-US" dirty="0"/>
          </a:p>
        </p:txBody>
      </p:sp>
      <p:sp>
        <p:nvSpPr>
          <p:cNvPr id="4" name="Slide Number Placeholder 3"/>
          <p:cNvSpPr>
            <a:spLocks noGrp="1"/>
          </p:cNvSpPr>
          <p:nvPr>
            <p:ph type="sldNum" sz="quarter" idx="10"/>
          </p:nvPr>
        </p:nvSpPr>
        <p:spPr/>
        <p:txBody>
          <a:bodyPr/>
          <a:lstStyle/>
          <a:p>
            <a:fld id="{FAEE9E9C-B4AC-4D91-8888-01F830F04741}" type="slidenum">
              <a:rPr lang="en-US" smtClean="0"/>
              <a:t>17</a:t>
            </a:fld>
            <a:endParaRPr lang="en-US" dirty="0"/>
          </a:p>
        </p:txBody>
      </p:sp>
    </p:spTree>
    <p:extLst>
      <p:ext uri="{BB962C8B-B14F-4D97-AF65-F5344CB8AC3E}">
        <p14:creationId xmlns:p14="http://schemas.microsoft.com/office/powerpoint/2010/main" val="1721297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58" indent="-174958">
              <a:buFont typeface="Wingdings" panose="05000000000000000000" pitchFamily="2" charset="2"/>
              <a:buChar char="q"/>
            </a:pPr>
            <a:r>
              <a:rPr lang="en-US" b="0" dirty="0" smtClean="0"/>
              <a:t>Dr. Vivek Lall</a:t>
            </a:r>
            <a:r>
              <a:rPr lang="en-US" sz="1200" dirty="0" smtClean="0">
                <a:effectLst/>
                <a:latin typeface="Calibri" panose="020F0502020204030204" pitchFamily="34" charset="0"/>
                <a:ea typeface="Calibri" panose="020F0502020204030204" pitchFamily="34" charset="0"/>
              </a:rPr>
              <a:t> </a:t>
            </a:r>
            <a:r>
              <a:rPr lang="en-US" sz="1200" u="sng" dirty="0" smtClean="0">
                <a:solidFill>
                  <a:srgbClr val="0563C1"/>
                </a:solidFill>
                <a:effectLst/>
                <a:latin typeface="Calibri" panose="020F0502020204030204" pitchFamily="34" charset="0"/>
                <a:ea typeface="Calibri" panose="020F0502020204030204" pitchFamily="34" charset="0"/>
                <a:hlinkClick r:id="rId3"/>
              </a:rPr>
              <a:t>General Atomics</a:t>
            </a:r>
            <a:r>
              <a:rPr lang="en-US" sz="1200" dirty="0" smtClean="0">
                <a:effectLst/>
                <a:latin typeface="Calibri" panose="020F0502020204030204" pitchFamily="34" charset="0"/>
                <a:ea typeface="Calibri" panose="020F0502020204030204" pitchFamily="34" charset="0"/>
              </a:rPr>
              <a:t> and </a:t>
            </a:r>
            <a:r>
              <a:rPr lang="en-US" sz="1200" u="sng" dirty="0" smtClean="0">
                <a:solidFill>
                  <a:srgbClr val="0563C1"/>
                </a:solidFill>
                <a:effectLst/>
                <a:latin typeface="Calibri" panose="020F0502020204030204" pitchFamily="34" charset="0"/>
                <a:ea typeface="Calibri" panose="020F0502020204030204" pitchFamily="34" charset="0"/>
                <a:hlinkClick r:id="rId4"/>
              </a:rPr>
              <a:t>Affiliated Companies</a:t>
            </a:r>
            <a:r>
              <a:rPr lang="en-US" sz="1200" dirty="0" smtClean="0">
                <a:effectLst/>
                <a:latin typeface="Calibri" panose="020F0502020204030204" pitchFamily="34" charset="0"/>
                <a:ea typeface="Calibri" panose="020F0502020204030204" pitchFamily="34" charset="0"/>
              </a:rPr>
              <a:t> 20 minute </a:t>
            </a:r>
            <a:r>
              <a:rPr lang="en-US" sz="1200" u="sng" dirty="0" smtClean="0">
                <a:solidFill>
                  <a:srgbClr val="0563C1"/>
                </a:solidFill>
                <a:effectLst/>
                <a:latin typeface="Calibri" panose="020F0502020204030204" pitchFamily="34" charset="0"/>
                <a:ea typeface="Calibri" panose="020F0502020204030204" pitchFamily="34" charset="0"/>
                <a:hlinkClick r:id="rId5"/>
              </a:rPr>
              <a:t>Engineers Week 2021 “</a:t>
            </a:r>
            <a:r>
              <a:rPr lang="en-US" sz="1200" i="1" u="sng" dirty="0" smtClean="0">
                <a:solidFill>
                  <a:srgbClr val="0563C1"/>
                </a:solidFill>
                <a:effectLst/>
                <a:latin typeface="Calibri" panose="020F0502020204030204" pitchFamily="34" charset="0"/>
                <a:ea typeface="Calibri" panose="020F0502020204030204" pitchFamily="34" charset="0"/>
                <a:hlinkClick r:id="rId5"/>
              </a:rPr>
              <a:t>Imagining Tomorrow</a:t>
            </a:r>
            <a:r>
              <a:rPr lang="en-US" sz="1200" u="sng" dirty="0" smtClean="0">
                <a:solidFill>
                  <a:srgbClr val="0563C1"/>
                </a:solidFill>
                <a:effectLst/>
                <a:latin typeface="Calibri" panose="020F0502020204030204" pitchFamily="34" charset="0"/>
                <a:ea typeface="Calibri" panose="020F0502020204030204" pitchFamily="34" charset="0"/>
                <a:hlinkClick r:id="rId5"/>
              </a:rPr>
              <a:t>”</a:t>
            </a:r>
            <a:r>
              <a:rPr lang="en-US" sz="1200" dirty="0" smtClean="0">
                <a:effectLst/>
                <a:latin typeface="Calibri" panose="020F0502020204030204" pitchFamily="34" charset="0"/>
                <a:ea typeface="Calibri" panose="020F0502020204030204" pitchFamily="34" charset="0"/>
              </a:rPr>
              <a:t> presentation for the 16th annual Engineers Week event at the Pentagon.</a:t>
            </a:r>
          </a:p>
          <a:p>
            <a:pPr marL="0" marR="0">
              <a:spcBef>
                <a:spcPts val="0"/>
              </a:spcBef>
              <a:spcAft>
                <a:spcPts val="0"/>
              </a:spcAft>
            </a:pPr>
            <a:r>
              <a:rPr lang="en-US" sz="1200" dirty="0" smtClean="0">
                <a:effectLst/>
                <a:latin typeface="Calibri" panose="020F0502020204030204" pitchFamily="34" charset="0"/>
                <a:ea typeface="Calibri" panose="020F0502020204030204" pitchFamily="34" charset="0"/>
              </a:rPr>
              <a:t> </a:t>
            </a:r>
          </a:p>
          <a:p>
            <a:pPr marL="0" marR="0">
              <a:spcBef>
                <a:spcPts val="0"/>
              </a:spcBef>
              <a:spcAft>
                <a:spcPts val="0"/>
              </a:spcAft>
            </a:pPr>
            <a:r>
              <a:rPr lang="en-US" sz="1200" dirty="0" smtClean="0">
                <a:effectLst/>
                <a:latin typeface="Calibri" panose="020F0502020204030204" pitchFamily="34" charset="0"/>
                <a:ea typeface="Calibri" panose="020F0502020204030204" pitchFamily="34" charset="0"/>
              </a:rPr>
              <a:t>Pentagon event is co-sponsored by the </a:t>
            </a:r>
            <a:r>
              <a:rPr lang="en-US" sz="1200" u="sng" dirty="0" smtClean="0">
                <a:solidFill>
                  <a:srgbClr val="0563C1"/>
                </a:solidFill>
                <a:effectLst/>
                <a:latin typeface="Calibri" panose="020F0502020204030204" pitchFamily="34" charset="0"/>
                <a:ea typeface="Calibri" panose="020F0502020204030204" pitchFamily="34" charset="0"/>
                <a:hlinkClick r:id="rId6"/>
              </a:rPr>
              <a:t>Washington Headquarters Services Facilities Services Directorate</a:t>
            </a:r>
            <a:r>
              <a:rPr lang="en-US" sz="1200" dirty="0" smtClean="0">
                <a:effectLst/>
                <a:latin typeface="Calibri" panose="020F0502020204030204" pitchFamily="34" charset="0"/>
                <a:ea typeface="Calibri" panose="020F0502020204030204" pitchFamily="34" charset="0"/>
              </a:rPr>
              <a:t> and the </a:t>
            </a:r>
            <a:r>
              <a:rPr lang="en-US" sz="1200" u="sng" dirty="0" smtClean="0">
                <a:solidFill>
                  <a:srgbClr val="0563C1"/>
                </a:solidFill>
                <a:effectLst/>
                <a:latin typeface="Calibri" panose="020F0502020204030204" pitchFamily="34" charset="0"/>
                <a:ea typeface="Calibri" panose="020F0502020204030204" pitchFamily="34" charset="0"/>
                <a:hlinkClick r:id="rId7"/>
              </a:rPr>
              <a:t>Office of the Under Secretary of Defense for Research and Engineering OUSD(R&amp;E)</a:t>
            </a:r>
            <a:r>
              <a:rPr lang="en-US" sz="1200" dirty="0" smtClean="0">
                <a:effectLst/>
                <a:latin typeface="Calibri" panose="020F0502020204030204" pitchFamily="34" charset="0"/>
                <a:ea typeface="Calibri" panose="020F0502020204030204" pitchFamily="34" charset="0"/>
              </a:rPr>
              <a:t>, to be hosted on Wednesday, February 24, 2021, from </a:t>
            </a:r>
            <a:r>
              <a:rPr lang="en-US" sz="1200" u="sng" dirty="0" smtClean="0">
                <a:solidFill>
                  <a:srgbClr val="0563C1"/>
                </a:solidFill>
                <a:effectLst/>
                <a:latin typeface="Calibri" panose="020F0502020204030204" pitchFamily="34" charset="0"/>
                <a:ea typeface="Calibri" panose="020F0502020204030204" pitchFamily="34" charset="0"/>
                <a:hlinkClick r:id="rId8"/>
              </a:rPr>
              <a:t>1330 to 1500 EST</a:t>
            </a:r>
            <a:r>
              <a:rPr lang="en-US" sz="1200" dirty="0" smtClean="0">
                <a:effectLst/>
                <a:latin typeface="Calibri" panose="020F0502020204030204" pitchFamily="34" charset="0"/>
                <a:ea typeface="Calibri" panose="020F0502020204030204" pitchFamily="34" charset="0"/>
              </a:rPr>
              <a:t>, and will be streamed live from the </a:t>
            </a:r>
            <a:r>
              <a:rPr lang="en-US" sz="1200" u="sng" dirty="0" smtClean="0">
                <a:solidFill>
                  <a:srgbClr val="0563C1"/>
                </a:solidFill>
                <a:effectLst/>
                <a:latin typeface="Calibri" panose="020F0502020204030204" pitchFamily="34" charset="0"/>
                <a:ea typeface="Calibri" panose="020F0502020204030204" pitchFamily="34" charset="0"/>
                <a:hlinkClick r:id="rId9"/>
              </a:rPr>
              <a:t>Pentagon Auditorium</a:t>
            </a:r>
            <a:r>
              <a:rPr lang="en-US" sz="1200" dirty="0" smtClean="0">
                <a:effectLst/>
                <a:latin typeface="Calibri" panose="020F0502020204030204" pitchFamily="34" charset="0"/>
                <a:ea typeface="Calibri" panose="020F0502020204030204" pitchFamily="34" charset="0"/>
              </a:rPr>
              <a:t>.</a:t>
            </a:r>
          </a:p>
          <a:p>
            <a:endParaRPr lang="en-US" dirty="0" smtClean="0"/>
          </a:p>
          <a:p>
            <a:pPr marL="174958" indent="-174958" defTabSz="952333" eaLnBrk="0" fontAlgn="base" hangingPunct="0">
              <a:spcBef>
                <a:spcPct val="0"/>
              </a:spcBef>
              <a:spcAft>
                <a:spcPts val="625"/>
              </a:spcAft>
              <a:buFont typeface="Wingdings" panose="05000000000000000000" pitchFamily="2" charset="2"/>
              <a:buChar char="q"/>
              <a:tabLst>
                <a:tab pos="6431551" algn="r"/>
              </a:tabLst>
              <a:defRPr/>
            </a:pPr>
            <a:r>
              <a:rPr lang="en-US" dirty="0" smtClean="0">
                <a:hlinkClick r:id="rId10"/>
              </a:rPr>
              <a:t>http://www.ga.com/</a:t>
            </a:r>
            <a:r>
              <a:rPr lang="en-US" dirty="0" smtClean="0"/>
              <a:t>, https://www.ga-europe.com/en/home__2/, https://www.nspe.org/resources/partners-and-state-societies/engineers-week, https://www.whs.mil/Directorates/Facilities-Services-Directorate-FSD/, https://www.cto.mil/</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FAEE9E9C-B4AC-4D91-8888-01F830F04741}" type="slidenum">
              <a:rPr lang="en-US" smtClean="0"/>
              <a:t>18</a:t>
            </a:fld>
            <a:endParaRPr lang="en-US" dirty="0"/>
          </a:p>
        </p:txBody>
      </p:sp>
    </p:spTree>
    <p:extLst>
      <p:ext uri="{BB962C8B-B14F-4D97-AF65-F5344CB8AC3E}">
        <p14:creationId xmlns:p14="http://schemas.microsoft.com/office/powerpoint/2010/main" val="3535419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EE9E9C-B4AC-4D91-8888-01F830F04741}" type="slidenum">
              <a:rPr lang="en-US" smtClean="0"/>
              <a:t>19</a:t>
            </a:fld>
            <a:endParaRPr lang="en-US" dirty="0"/>
          </a:p>
        </p:txBody>
      </p:sp>
    </p:spTree>
    <p:extLst>
      <p:ext uri="{BB962C8B-B14F-4D97-AF65-F5344CB8AC3E}">
        <p14:creationId xmlns:p14="http://schemas.microsoft.com/office/powerpoint/2010/main" val="808106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58" indent="-174958">
              <a:buFont typeface="Wingdings" panose="05000000000000000000" pitchFamily="2" charset="2"/>
              <a:buChar char="q"/>
            </a:pPr>
            <a:r>
              <a:rPr lang="en-US" b="1" dirty="0" smtClean="0"/>
              <a:t>Global Progress Through Technology</a:t>
            </a:r>
            <a:r>
              <a:rPr lang="en-US" b="1" baseline="0" dirty="0" smtClean="0"/>
              <a:t>: </a:t>
            </a:r>
            <a:r>
              <a:rPr lang="en-US" b="1" dirty="0" smtClean="0"/>
              <a:t> </a:t>
            </a:r>
          </a:p>
          <a:p>
            <a:pPr marL="174958" indent="-174958">
              <a:buFont typeface="Wingdings" panose="05000000000000000000" pitchFamily="2" charset="2"/>
              <a:buChar char="q"/>
            </a:pPr>
            <a:endParaRPr lang="en-US" b="1" dirty="0" smtClean="0"/>
          </a:p>
          <a:p>
            <a:r>
              <a:rPr lang="en-US" dirty="0" smtClean="0"/>
              <a:t>General Atomics is a defense and diversified technologies company, founded in 1955 as a Division of General Dynamics and acquired by the Blue family in 1986. GA and affiliated companies operate on five continents and include GA Aeronautical Systems, Inc. (GA-ASI).</a:t>
            </a:r>
          </a:p>
          <a:p>
            <a:endParaRPr lang="en-US" dirty="0" smtClean="0"/>
          </a:p>
          <a:p>
            <a:r>
              <a:rPr lang="en-US" dirty="0" smtClean="0"/>
              <a:t>GA-ASI produces a series of unmanned aircraft and provides electro-optical, radar, signals intelligence, and automated airborne surveillance systems. GA’s Electromagnetic Systems Division produces electro-magnetic aircraft launch and recovery systems for the US Navy, satellite surveillance, electro-magnetic rail gun, high power laser, hypervelocity projectile, and power conversion systems.</a:t>
            </a:r>
          </a:p>
          <a:p>
            <a:endParaRPr lang="en-US" dirty="0" smtClean="0"/>
          </a:p>
          <a:p>
            <a:r>
              <a:rPr lang="en-US" dirty="0" smtClean="0"/>
              <a:t>GA is the principal private sector participant in thermonuclear fusion research through its internationally recognized DIII-D and inertial confinement programs for the US Department of Energy. GA developed the University of California</a:t>
            </a:r>
            <a:r>
              <a:rPr lang="en-US" baseline="0" dirty="0" smtClean="0"/>
              <a:t> </a:t>
            </a:r>
            <a:r>
              <a:rPr lang="en-US" dirty="0" smtClean="0"/>
              <a:t>San Diego</a:t>
            </a:r>
            <a:r>
              <a:rPr lang="en-US" baseline="0" dirty="0" smtClean="0"/>
              <a:t> [UCSD]</a:t>
            </a:r>
            <a:r>
              <a:rPr lang="en-US" dirty="0" smtClean="0"/>
              <a:t> Supercomputer Center and has constructed more than 60 Training Research Isotopes General Atomics [TRIGA] nuclear research reactors in 24 countries. GA is a leader in development of next-generation nuclear fission and high-temperature materials technologies.</a:t>
            </a:r>
          </a:p>
          <a:p>
            <a:endParaRPr lang="en-US" dirty="0" smtClean="0"/>
          </a:p>
          <a:p>
            <a:r>
              <a:rPr lang="en-US" dirty="0" smtClean="0"/>
              <a:t>Other GA affiliates include General Atomics Europe, Heathgate Resources Pty Ltd (South Australia), GA Uranium Resources Group, Diazyme Laboratories Inc., and the GA-Honeywell uranium conversion partnership.</a:t>
            </a:r>
          </a:p>
          <a:p>
            <a:endParaRPr lang="en-US" dirty="0" smtClean="0"/>
          </a:p>
          <a:p>
            <a:r>
              <a:rPr lang="en-US" dirty="0" smtClean="0"/>
              <a:t>The group occupies 8+ million square feet of engineering, laboratory and manufacturing facilities and comprises over 15,000 employees.</a:t>
            </a:r>
          </a:p>
          <a:p>
            <a:endParaRPr lang="en-US" b="1" dirty="0" smtClean="0"/>
          </a:p>
          <a:p>
            <a:pPr marL="174958" indent="-174958" defTabSz="952333" eaLnBrk="0" fontAlgn="base" hangingPunct="0">
              <a:spcBef>
                <a:spcPct val="0"/>
              </a:spcBef>
              <a:spcAft>
                <a:spcPts val="625"/>
              </a:spcAft>
              <a:buFont typeface="Wingdings" panose="05000000000000000000" pitchFamily="2" charset="2"/>
              <a:buChar char="q"/>
              <a:tabLst>
                <a:tab pos="6431551" algn="r"/>
              </a:tabLst>
              <a:defRPr/>
            </a:pPr>
            <a:r>
              <a:rPr lang="en-US" dirty="0" smtClean="0">
                <a:hlinkClick r:id="rId3"/>
              </a:rPr>
              <a:t>http://www.ga.com</a:t>
            </a:r>
            <a:r>
              <a:rPr lang="en-US" dirty="0" smtClean="0"/>
              <a:t>, </a:t>
            </a:r>
            <a:r>
              <a:rPr lang="en-US" dirty="0" smtClean="0">
                <a:hlinkClick r:id="rId4"/>
              </a:rPr>
              <a:t>http://www.ga.com/about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AEE9E9C-B4AC-4D91-8888-01F830F04741}" type="slidenum">
              <a:rPr lang="en-US" smtClean="0"/>
              <a:t>2</a:t>
            </a:fld>
            <a:endParaRPr lang="en-US" dirty="0"/>
          </a:p>
        </p:txBody>
      </p:sp>
    </p:spTree>
    <p:extLst>
      <p:ext uri="{BB962C8B-B14F-4D97-AF65-F5344CB8AC3E}">
        <p14:creationId xmlns:p14="http://schemas.microsoft.com/office/powerpoint/2010/main" val="2056940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58" indent="-174958">
              <a:buFont typeface="Wingdings" panose="05000000000000000000" pitchFamily="2" charset="2"/>
              <a:buChar char="q"/>
            </a:pPr>
            <a:r>
              <a:rPr lang="en-US" b="1" dirty="0" smtClean="0"/>
              <a:t>The global network of General Atomics has a presence in multiple countries in addition</a:t>
            </a:r>
            <a:r>
              <a:rPr lang="en-US" b="1" baseline="0" dirty="0" smtClean="0"/>
              <a:t> to operating and deployed locations: </a:t>
            </a:r>
            <a:r>
              <a:rPr lang="en-US" b="1" dirty="0" smtClean="0"/>
              <a:t> </a:t>
            </a:r>
          </a:p>
          <a:p>
            <a:pPr marL="174958" indent="-174958">
              <a:buFont typeface="Wingdings" panose="05000000000000000000" pitchFamily="2" charset="2"/>
              <a:buChar char="q"/>
            </a:pPr>
            <a:endParaRPr lang="en-US" b="1" dirty="0" smtClean="0"/>
          </a:p>
          <a:p>
            <a:r>
              <a:rPr lang="en-US" dirty="0" smtClean="0"/>
              <a:t>General Atomics Headquarters, San Diego, California, United States of</a:t>
            </a:r>
            <a:r>
              <a:rPr lang="en-US" baseline="0" dirty="0" smtClean="0"/>
              <a:t> America</a:t>
            </a:r>
            <a:endParaRPr lang="en-US" dirty="0" smtClean="0"/>
          </a:p>
          <a:p>
            <a:r>
              <a:rPr lang="en-US" dirty="0" smtClean="0"/>
              <a:t>Canberra and Adelaide, Australia</a:t>
            </a:r>
          </a:p>
          <a:p>
            <a:r>
              <a:rPr lang="en-US" dirty="0" smtClean="0"/>
              <a:t>London, England [General Atomics Aeronautical Systems UK Ltd (GA-UK)] </a:t>
            </a:r>
          </a:p>
          <a:p>
            <a:pPr defTabSz="933111">
              <a:defRPr/>
            </a:pPr>
            <a:r>
              <a:rPr lang="en-US" dirty="0" smtClean="0"/>
              <a:t>Shanghai, China</a:t>
            </a:r>
          </a:p>
          <a:p>
            <a:r>
              <a:rPr lang="en-US" dirty="0" smtClean="0"/>
              <a:t>Paris, France [TRIGA International, a joint venture company with CERCA of France]</a:t>
            </a:r>
          </a:p>
          <a:p>
            <a:r>
              <a:rPr lang="en-US" dirty="0" smtClean="0"/>
              <a:t>Dresden, Germany</a:t>
            </a:r>
          </a:p>
          <a:p>
            <a:r>
              <a:rPr lang="en-US" dirty="0" smtClean="0"/>
              <a:t>New Delhi, India [General Atomics Global Corporation Office]</a:t>
            </a:r>
          </a:p>
          <a:p>
            <a:r>
              <a:rPr lang="en-US" dirty="0" smtClean="0"/>
              <a:t>Tokyo, Japan</a:t>
            </a:r>
          </a:p>
          <a:p>
            <a:pPr defTabSz="933111">
              <a:defRPr/>
            </a:pPr>
            <a:r>
              <a:rPr lang="en-US" dirty="0" smtClean="0"/>
              <a:t>Rabat, Morocco</a:t>
            </a:r>
          </a:p>
          <a:p>
            <a:r>
              <a:rPr lang="en-US" dirty="0" smtClean="0"/>
              <a:t>Abu Dhabi, UAE</a:t>
            </a:r>
          </a:p>
          <a:p>
            <a:r>
              <a:rPr lang="en-US" dirty="0" smtClean="0"/>
              <a:t>Bangkok, Thailand</a:t>
            </a:r>
          </a:p>
          <a:p>
            <a:pPr marL="174958" indent="-174958">
              <a:buFont typeface="Wingdings" panose="05000000000000000000" pitchFamily="2" charset="2"/>
              <a:buChar char="q"/>
            </a:pPr>
            <a:endParaRPr lang="en-US" b="1" dirty="0" smtClean="0"/>
          </a:p>
          <a:p>
            <a:pPr marL="174958" indent="-174958" defTabSz="952333" eaLnBrk="0" fontAlgn="base" hangingPunct="0">
              <a:spcBef>
                <a:spcPct val="0"/>
              </a:spcBef>
              <a:spcAft>
                <a:spcPts val="625"/>
              </a:spcAft>
              <a:buFont typeface="Wingdings" panose="05000000000000000000" pitchFamily="2" charset="2"/>
              <a:buChar char="q"/>
              <a:tabLst>
                <a:tab pos="6431551" algn="r"/>
              </a:tabLst>
              <a:defRPr/>
            </a:pPr>
            <a:r>
              <a:rPr lang="en-US" dirty="0" smtClean="0">
                <a:hlinkClick r:id="rId3"/>
              </a:rPr>
              <a:t>http://www.ga.com/affiliated-companies</a:t>
            </a:r>
            <a:r>
              <a:rPr lang="en-US" dirty="0" smtClean="0"/>
              <a:t>,  </a:t>
            </a:r>
            <a:r>
              <a:rPr lang="en-US" dirty="0" smtClean="0">
                <a:hlinkClick r:id="rId4"/>
              </a:rPr>
              <a:t>http://www.ga.com/about</a:t>
            </a:r>
            <a:r>
              <a:rPr lang="en-US" dirty="0" smtClean="0"/>
              <a:t>, </a:t>
            </a:r>
            <a:r>
              <a:rPr lang="en-US" sz="1200" u="sng" kern="1200" dirty="0" smtClean="0">
                <a:solidFill>
                  <a:schemeClr val="tx1"/>
                </a:solidFill>
                <a:effectLst/>
                <a:latin typeface="+mn-lt"/>
                <a:ea typeface="+mn-ea"/>
                <a:cs typeface="+mn-cs"/>
                <a:hlinkClick r:id="rId5"/>
              </a:rPr>
              <a:t>General Atomics Global Opens New Delhi Office</a:t>
            </a:r>
            <a:r>
              <a:rPr lang="en-US" sz="1200" u="sng" kern="1200" dirty="0" smtClean="0">
                <a:solidFill>
                  <a:schemeClr val="tx1"/>
                </a:solidFill>
                <a:effectLst/>
                <a:latin typeface="+mn-lt"/>
                <a:ea typeface="+mn-ea"/>
                <a:cs typeface="+mn-cs"/>
              </a:rPr>
              <a:t>,</a:t>
            </a:r>
            <a:r>
              <a:rPr lang="en-US" dirty="0" smtClean="0"/>
              <a:t> </a:t>
            </a:r>
            <a:r>
              <a:rPr lang="en-US" baseline="0" dirty="0" smtClean="0">
                <a:hlinkClick r:id="rId6"/>
              </a:rPr>
              <a:t>https://www.ga-europe.com/en/home__2/</a:t>
            </a:r>
            <a:r>
              <a:rPr lang="en-US" baseline="0" dirty="0" smtClean="0"/>
              <a:t>, </a:t>
            </a:r>
            <a:r>
              <a:rPr lang="en-US" baseline="0" dirty="0" smtClean="0">
                <a:hlinkClick r:id="rId7"/>
              </a:rPr>
              <a:t>http://www.ga.com/general-atomics-aeronautical-systems-uk-ltd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AEE9E9C-B4AC-4D91-8888-01F830F04741}" type="slidenum">
              <a:rPr lang="en-US" smtClean="0"/>
              <a:t>3</a:t>
            </a:fld>
            <a:endParaRPr lang="en-US" dirty="0"/>
          </a:p>
        </p:txBody>
      </p:sp>
    </p:spTree>
    <p:extLst>
      <p:ext uri="{BB962C8B-B14F-4D97-AF65-F5344CB8AC3E}">
        <p14:creationId xmlns:p14="http://schemas.microsoft.com/office/powerpoint/2010/main" val="3309505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58" indent="-174958">
              <a:buFont typeface="Wingdings" panose="05000000000000000000" pitchFamily="2" charset="2"/>
              <a:buChar char="q"/>
            </a:pPr>
            <a:r>
              <a:rPr lang="en-US" b="1" dirty="0" smtClean="0"/>
              <a:t>General Atomics Energy Group</a:t>
            </a:r>
            <a:r>
              <a:rPr lang="en-US" b="1" baseline="0" dirty="0" smtClean="0"/>
              <a:t>: </a:t>
            </a:r>
            <a:r>
              <a:rPr lang="en-US" b="1" dirty="0" smtClean="0"/>
              <a:t> </a:t>
            </a:r>
          </a:p>
          <a:p>
            <a:pPr marL="174958" indent="-174958">
              <a:buFont typeface="Wingdings" panose="05000000000000000000" pitchFamily="2" charset="2"/>
              <a:buChar char="q"/>
            </a:pPr>
            <a:endParaRPr lang="en-US" b="1" dirty="0" smtClean="0"/>
          </a:p>
          <a:p>
            <a:r>
              <a:rPr lang="en-US" sz="1200" b="0" i="0" kern="1200" dirty="0" smtClean="0">
                <a:solidFill>
                  <a:schemeClr val="tx1"/>
                </a:solidFill>
                <a:effectLst/>
                <a:latin typeface="+mn-lt"/>
                <a:ea typeface="+mn-ea"/>
                <a:cs typeface="+mn-cs"/>
              </a:rPr>
              <a:t>Behind a talented global team of scientists, engineers, and professionals, GA's unique experience and capabilities continue to deliver safe, sustainable, economical, and innovative solutions to meet growing global demands. </a:t>
            </a:r>
            <a:r>
              <a:rPr lang="en-US" dirty="0" smtClean="0"/>
              <a:t>Our research and development portfolio includes:</a:t>
            </a:r>
          </a:p>
          <a:p>
            <a:endParaRPr lang="en-US" dirty="0" smtClean="0"/>
          </a:p>
          <a:p>
            <a:r>
              <a:rPr lang="en-US" dirty="0" smtClean="0"/>
              <a:t>Fusion: As a world leader in fusion energy research, GA scientists and engineers are engaged in developing both magnetic and inertial confinement fusion as a safe, clean and virtually unlimited energy source for the future.</a:t>
            </a:r>
          </a:p>
          <a:p>
            <a:endParaRPr lang="en-US" dirty="0" smtClean="0"/>
          </a:p>
          <a:p>
            <a:r>
              <a:rPr lang="en-US" dirty="0" smtClean="0"/>
              <a:t>Fission: Pioneering energy systems from the world's most widely used test reactor, TRIGA®, to developing next generation advanced reactors for economic sustainable energy.</a:t>
            </a:r>
          </a:p>
          <a:p>
            <a:pPr marL="0" indent="0">
              <a:buFont typeface="Wingdings" panose="05000000000000000000" pitchFamily="2" charset="2"/>
              <a:buNone/>
            </a:pPr>
            <a:endParaRPr lang="en-US" b="1" dirty="0" smtClean="0"/>
          </a:p>
          <a:p>
            <a:pPr marL="174958" indent="-174958" defTabSz="952333" eaLnBrk="0" fontAlgn="base" hangingPunct="0">
              <a:spcBef>
                <a:spcPct val="0"/>
              </a:spcBef>
              <a:spcAft>
                <a:spcPts val="625"/>
              </a:spcAft>
              <a:buFont typeface="Wingdings" panose="05000000000000000000" pitchFamily="2" charset="2"/>
              <a:buChar char="q"/>
              <a:tabLst>
                <a:tab pos="6431551" algn="r"/>
              </a:tabLst>
              <a:defRPr/>
            </a:pPr>
            <a:r>
              <a:rPr lang="en-US" dirty="0" smtClean="0">
                <a:hlinkClick r:id="rId3"/>
              </a:rPr>
              <a:t>https://www.ga.com/energy-group/</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AEE9E9C-B4AC-4D91-8888-01F830F04741}" type="slidenum">
              <a:rPr lang="en-US" smtClean="0"/>
              <a:t>4</a:t>
            </a:fld>
            <a:endParaRPr lang="en-US" dirty="0"/>
          </a:p>
        </p:txBody>
      </p:sp>
    </p:spTree>
    <p:extLst>
      <p:ext uri="{BB962C8B-B14F-4D97-AF65-F5344CB8AC3E}">
        <p14:creationId xmlns:p14="http://schemas.microsoft.com/office/powerpoint/2010/main" val="997763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58" indent="-174958">
              <a:buFont typeface="Wingdings" panose="05000000000000000000" pitchFamily="2" charset="2"/>
              <a:buChar char="q"/>
            </a:pPr>
            <a:r>
              <a:rPr lang="en-US" b="1" dirty="0" smtClean="0"/>
              <a:t>General Atomics </a:t>
            </a:r>
            <a:r>
              <a:rPr lang="en-US" b="1" dirty="0" smtClean="0">
                <a:effectLst/>
              </a:rPr>
              <a:t>Magnetic Fusion</a:t>
            </a:r>
            <a:r>
              <a:rPr lang="en-US" b="1" baseline="0" dirty="0" smtClean="0"/>
              <a:t>: </a:t>
            </a:r>
            <a:r>
              <a:rPr lang="en-US" b="1" dirty="0" smtClean="0"/>
              <a:t> </a:t>
            </a:r>
          </a:p>
          <a:p>
            <a:pPr marL="174958" indent="-174958">
              <a:buFont typeface="Wingdings" panose="05000000000000000000" pitchFamily="2" charset="2"/>
              <a:buChar char="q"/>
            </a:pPr>
            <a:endParaRPr lang="en-US" b="1" dirty="0" smtClean="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0" dirty="0" smtClean="0"/>
              <a:t>Perfecting Nuclear Fusion in this lab could mean more carbon-free energy for millions of people. </a:t>
            </a:r>
            <a:r>
              <a:rPr lang="en-US" sz="1200" b="0" i="0" kern="1200" dirty="0" smtClean="0">
                <a:solidFill>
                  <a:schemeClr val="tx1"/>
                </a:solidFill>
                <a:effectLst/>
                <a:latin typeface="+mn-lt"/>
                <a:ea typeface="+mn-ea"/>
                <a:cs typeface="+mn-cs"/>
              </a:rPr>
              <a:t>General Atomics (GA) operates a tokamak, a large, donut-shaped device that creates conditions favorable for fusion. In it, particles are heated so hot that they lose their electrons and become electrically charged ions. But the ions have to be squeezed together in a cloud of a particular shape, speed and density for fusion to happen. At these temperatures, no steel or ceramic could hold them.</a:t>
            </a:r>
            <a:r>
              <a:rPr lang="en-US" b="0" dirty="0" smtClean="0"/>
              <a:t>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i="0" kern="1200" dirty="0" smtClean="0">
                <a:solidFill>
                  <a:schemeClr val="tx1"/>
                </a:solidFill>
                <a:effectLst/>
                <a:latin typeface="+mn-lt"/>
                <a:ea typeface="+mn-ea"/>
                <a:cs typeface="+mn-cs"/>
              </a:rPr>
              <a:t>The solution is to confine the ions with magnetism, in much the same way scattered iron particles can be organized by a magnet. A tokamak is surrounded by powerful magnets to contain and shape the blob of plasma. Lasers are pumped in from four points to help steer the plasma, and microwaves are forced in to heat it. One device spits pellets of fuel into the machine at 200 miles per hour.</a:t>
            </a:r>
            <a:endParaRPr lang="en-US" b="0" dirty="0" smtClean="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b="1" dirty="0" smtClean="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i="0" kern="1200" dirty="0" smtClean="0">
                <a:solidFill>
                  <a:schemeClr val="tx1"/>
                </a:solidFill>
                <a:effectLst/>
                <a:latin typeface="+mn-lt"/>
                <a:ea typeface="+mn-ea"/>
                <a:cs typeface="+mn-cs"/>
              </a:rPr>
              <a:t>To be viable for commercial use, the machine must produce more energy than it takes to operate. When achieved, the payoff will be huge: two pounds of fusion fuel has around the same energy content as 60 railroad cars full of coal, about 18 million pounds. And instead of tens of millions of pounds of carbon dioxide and other pollutants, the only byproduct is helium, an inert gas, enough to fill about 400 party balloons.</a:t>
            </a:r>
            <a:endParaRPr lang="en-US" b="1" dirty="0" smtClean="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b="1" dirty="0" smtClean="0"/>
          </a:p>
          <a:p>
            <a:r>
              <a:rPr lang="en-US" dirty="0" smtClean="0"/>
              <a:t>General Atomics (GA) has been an international leader in magnetic fusion research since the 1950s. The DIII-D National Fusion Facility, operated by GA for the U.S. Department of Energy (DOE), is the largest magnetic fusion research facility in the US. DIII-D research has delivered multiple innovations and scientific discoveries that have transformed the prospects for fusion energy. DIII-D researchers have won numerous awards, including a record seven instances of the prestigious American Physical Society Excellence in Plasma Physics Prize.</a:t>
            </a:r>
          </a:p>
          <a:p>
            <a:endParaRPr lang="en-US" dirty="0" smtClean="0"/>
          </a:p>
          <a:p>
            <a:r>
              <a:rPr lang="en-US" dirty="0" smtClean="0"/>
              <a:t>GA's Theory and Computational Science program advances the fundamental theoretical understanding of fusion plasmas through development and application of innovative theoretical approaches to challenging physics issues as well as industry-leading computer simulations. The theory program works with DIII-D to validate models and simulations against robust experimental data.</a:t>
            </a:r>
          </a:p>
          <a:p>
            <a:endParaRPr lang="en-US" dirty="0" smtClean="0"/>
          </a:p>
          <a:p>
            <a:r>
              <a:rPr lang="en-US" dirty="0" smtClean="0"/>
              <a:t>This research has also delivered the basis for several spinoff technologies that have advanced the state of the art in medical diagnostics, transportation, semiconductors, electronics, and defense applications, including the Electromagnetic Aircraft Launch System (EMALS) being deployed on the next generation of U.S. Navy aircraft carriers.</a:t>
            </a:r>
          </a:p>
          <a:p>
            <a:pPr marL="174958" indent="-174958">
              <a:buFont typeface="Wingdings" panose="05000000000000000000" pitchFamily="2" charset="2"/>
              <a:buChar char="q"/>
            </a:pPr>
            <a:endParaRPr lang="en-US" b="1" dirty="0" smtClean="0"/>
          </a:p>
          <a:p>
            <a:pPr marL="174958" indent="-174958" defTabSz="952333" eaLnBrk="0" fontAlgn="base" hangingPunct="0">
              <a:spcBef>
                <a:spcPct val="0"/>
              </a:spcBef>
              <a:spcAft>
                <a:spcPts val="625"/>
              </a:spcAft>
              <a:buFont typeface="Wingdings" panose="05000000000000000000" pitchFamily="2" charset="2"/>
              <a:buChar char="q"/>
              <a:tabLst>
                <a:tab pos="6431551" algn="r"/>
              </a:tabLst>
              <a:defRPr/>
            </a:pPr>
            <a:r>
              <a:rPr lang="en-US" dirty="0" smtClean="0">
                <a:hlinkClick r:id="rId3"/>
              </a:rPr>
              <a:t>www.ga.com/magnetic-fusion/</a:t>
            </a:r>
            <a:r>
              <a:rPr lang="en-US" dirty="0" smtClean="0"/>
              <a:t>, </a:t>
            </a:r>
            <a:r>
              <a:rPr lang="en-US" dirty="0" smtClean="0">
                <a:hlinkClick r:id="rId4"/>
              </a:rPr>
              <a:t>https://www.nei.org/news/2020/perfecting-nuclear-fusion-more-carbon-free-energy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AEE9E9C-B4AC-4D91-8888-01F830F04741}" type="slidenum">
              <a:rPr lang="en-US" smtClean="0"/>
              <a:t>5</a:t>
            </a:fld>
            <a:endParaRPr lang="en-US" dirty="0"/>
          </a:p>
        </p:txBody>
      </p:sp>
    </p:spTree>
    <p:extLst>
      <p:ext uri="{BB962C8B-B14F-4D97-AF65-F5344CB8AC3E}">
        <p14:creationId xmlns:p14="http://schemas.microsoft.com/office/powerpoint/2010/main" val="2520417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58" indent="-174958">
              <a:buFont typeface="Wingdings" panose="05000000000000000000" pitchFamily="2" charset="2"/>
              <a:buChar char="q"/>
            </a:pPr>
            <a:r>
              <a:rPr lang="en-US" b="1" dirty="0" smtClean="0"/>
              <a:t>ITER ("The Way" in Latin) is one of the most ambitious energy projects in the world today.</a:t>
            </a:r>
          </a:p>
          <a:p>
            <a:pPr marL="174958" indent="-174958">
              <a:buFont typeface="Wingdings" panose="05000000000000000000" pitchFamily="2" charset="2"/>
              <a:buChar char="q"/>
            </a:pPr>
            <a:endParaRPr lang="en-US" b="1" dirty="0" smtClean="0"/>
          </a:p>
          <a:p>
            <a:r>
              <a:rPr lang="en-US" dirty="0" smtClean="0"/>
              <a:t>GA is a key partner in ITER — one of the largest scientific programs in history — which seeks to demonstrate the scientific and technological feasibility of fusion power, a potentially limitless source of clean energy. The ITER facility is currently being constructed in France by a consortium of 35 nations. GA is manufacturing major components for this worldwide initiative, including the Central Solenoid - the world's largest pulsed superconducting electromagnet – and several key diagnostics systems.</a:t>
            </a:r>
          </a:p>
          <a:p>
            <a:endParaRPr lang="en-US" dirty="0" smtClean="0"/>
          </a:p>
          <a:p>
            <a:r>
              <a:rPr lang="en-US" dirty="0" smtClean="0"/>
              <a:t>ITER is the world-wide collaboration to build the world's largest tokamak, a magnetic fusion device that has been designed to prove the feasibility of fusion as a large-scale and carbon-free source of energy based on the same principle that powers our Sun and stars.</a:t>
            </a:r>
          </a:p>
          <a:p>
            <a:endParaRPr lang="en-US" dirty="0" smtClean="0"/>
          </a:p>
          <a:p>
            <a:r>
              <a:rPr lang="en-US" dirty="0" smtClean="0"/>
              <a:t>The experimental campaign that will be carried out at ITER is crucial to advancing fusion science and preparing the way for the fusion power plants of tomorrow.</a:t>
            </a:r>
          </a:p>
          <a:p>
            <a:endParaRPr lang="en-US" dirty="0" smtClean="0"/>
          </a:p>
          <a:p>
            <a:r>
              <a:rPr lang="en-US" dirty="0" smtClean="0"/>
              <a:t>ITER will be the first fusion device to produce net energy – the point when the total power produced during a fusion plasma pulse surpasses the thermal power injected to heat the plasma. ITER will also be the first fusion device to demonstrate many of the integrated technologies, materials, and physics regimes necessary for the next step, commercial production of fusion-based electricity.</a:t>
            </a:r>
          </a:p>
          <a:p>
            <a:endParaRPr lang="en-US" dirty="0" smtClean="0"/>
          </a:p>
          <a:p>
            <a:r>
              <a:rPr lang="en-US" dirty="0" smtClean="0"/>
              <a:t>ITER’s First Plasma is scheduled for December 2025.</a:t>
            </a:r>
          </a:p>
          <a:p>
            <a:pPr marL="0" indent="0">
              <a:buFont typeface="Wingdings" panose="05000000000000000000" pitchFamily="2" charset="2"/>
              <a:buNone/>
            </a:pPr>
            <a:endParaRPr lang="en-US" b="1" dirty="0" smtClean="0"/>
          </a:p>
          <a:p>
            <a:pPr marL="174958" indent="-174958" defTabSz="952333" eaLnBrk="0" fontAlgn="base" hangingPunct="0">
              <a:spcBef>
                <a:spcPct val="0"/>
              </a:spcBef>
              <a:spcAft>
                <a:spcPts val="625"/>
              </a:spcAft>
              <a:buFont typeface="Wingdings" panose="05000000000000000000" pitchFamily="2" charset="2"/>
              <a:buChar char="q"/>
              <a:tabLst>
                <a:tab pos="6431551" algn="r"/>
              </a:tabLst>
              <a:defRPr/>
            </a:pPr>
            <a:r>
              <a:rPr lang="en-US" dirty="0" smtClean="0">
                <a:hlinkClick r:id="rId3"/>
              </a:rPr>
              <a:t>http://www.ga.com/energy-group</a:t>
            </a:r>
            <a:r>
              <a:rPr lang="en-US" dirty="0" smtClean="0"/>
              <a:t>, </a:t>
            </a:r>
            <a:r>
              <a:rPr lang="en-US" dirty="0" smtClean="0">
                <a:hlinkClick r:id="rId4"/>
              </a:rPr>
              <a:t>https://www.ga.com/magnetic-fusion/international-iter-project</a:t>
            </a:r>
            <a:r>
              <a:rPr lang="en-US" dirty="0" smtClean="0"/>
              <a:t>, </a:t>
            </a:r>
            <a:r>
              <a:rPr lang="en-US" dirty="0" smtClean="0">
                <a:hlinkClick r:id="rId4"/>
              </a:rPr>
              <a:t>https://www.iter.org/proj/inafewlines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AEE9E9C-B4AC-4D91-8888-01F830F04741}" type="slidenum">
              <a:rPr lang="en-US" smtClean="0"/>
              <a:t>6</a:t>
            </a:fld>
            <a:endParaRPr lang="en-US" dirty="0"/>
          </a:p>
        </p:txBody>
      </p:sp>
    </p:spTree>
    <p:extLst>
      <p:ext uri="{BB962C8B-B14F-4D97-AF65-F5344CB8AC3E}">
        <p14:creationId xmlns:p14="http://schemas.microsoft.com/office/powerpoint/2010/main" val="1300424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58" indent="-174958">
              <a:buFont typeface="Wingdings" panose="05000000000000000000" pitchFamily="2" charset="2"/>
              <a:buChar char="q"/>
            </a:pPr>
            <a:r>
              <a:rPr lang="en-US" b="1" dirty="0" smtClean="0"/>
              <a:t>4 February 2021 General Atomics Completes Fabrication and Testing of First ITER Central Solenoid Module</a:t>
            </a:r>
            <a:r>
              <a:rPr lang="en-US" b="1" baseline="0" dirty="0" smtClean="0"/>
              <a:t>: </a:t>
            </a:r>
            <a:r>
              <a:rPr lang="en-US" b="1" dirty="0" smtClean="0"/>
              <a:t> </a:t>
            </a:r>
          </a:p>
          <a:p>
            <a:pPr marL="174958" indent="-174958">
              <a:buFont typeface="Wingdings" panose="05000000000000000000" pitchFamily="2" charset="2"/>
              <a:buChar char="q"/>
            </a:pPr>
            <a:endParaRPr lang="en-US" b="1" dirty="0" smtClean="0"/>
          </a:p>
          <a:p>
            <a:r>
              <a:rPr lang="en-US" sz="1200" b="0" i="0" kern="1200" dirty="0" smtClean="0">
                <a:solidFill>
                  <a:schemeClr val="tx1"/>
                </a:solidFill>
                <a:effectLst/>
                <a:latin typeface="+mn-lt"/>
                <a:ea typeface="+mn-ea"/>
                <a:cs typeface="+mn-cs"/>
              </a:rPr>
              <a:t>After nearly five years of fabrication and a battery of rigorous testing and troubleshooting, General Atomics (GA) has completed the first major milestone in one of the United States’ largest contributions to the ITER fusion project in France. The first module of the ITER Central Solenoid will join others still in fabrication to make up the largest pulsed superconducting magnet in the world. The Central Solenoid will play a critical role in ITER’s mission to establish fusion as a practical, safe and nearly inexhaustible source of clean, abundant and carbon-free electricity.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first module of the Central Solenoid was built at GA’s Magnet Technologies Center in Poway, Calif., under the direction of the US ITER project, managed by Oak Ridge National Laboratory (ORNL). It will be shipped to France later this year, where ITER construction is more than 70 percent complete. When completed, the 1,000-ton, 59-foot-tall Central Solenoid will sit in the heart of the fusion device, driving 15 million amperes of current through ITER’s plasma to heat and stabilize the fusion reaction. ITER is on schedule to begin first plasma operations in 2025.</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Fabrication of the first module began in 2015, preceded by almost four years of collaboration with experts at US ITER to design the process and tools for fabricating the modules. Each 14-foot-diameter, 250,000-pound module requires more than two years of precision fabrication and is composed of more than three miles of niobium-tin superconducting cable.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module was subjected to a series of demanding tests during and after its production, placing it in extreme conditions similar to what it will experience during ITER operation, including near-complete vacuum and cryogenic temperatures required for the magnet to become superconducting (4.5 Kelvin, about -450 degrees Fahrenheit or -270 degrees Celsius).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Central Solenoid is one of the most important U.S. contributions to ITER. Like the 34 other nations involved in the project, the U.S. is making much of its initial contribution in the form of components that are manufactured here and shipped to France. This allows member countries to support domestic manufacturing, create high-tech jobs and develop new capabilities in private industry.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U.S. is contributing about nine percent of the construction costs for ITER, but it will have access to 100 percent of the data and intellectual property from the massive experiment. That data will be critical for the U.S. fusion program, which last month unified behind a strategic plan that calls for capitalizing on ITER’s knowledge to build a fusion pilot plant in the 2040s.</a:t>
            </a:r>
          </a:p>
          <a:p>
            <a:endParaRPr lang="en-US" b="1" dirty="0" smtClean="0"/>
          </a:p>
          <a:p>
            <a:pPr marL="174958" marR="0" lvl="0" indent="-174958" algn="l" defTabSz="952333" rtl="0" eaLnBrk="0" fontAlgn="base" latinLnBrk="0" hangingPunct="0">
              <a:lnSpc>
                <a:spcPct val="100000"/>
              </a:lnSpc>
              <a:spcBef>
                <a:spcPct val="0"/>
              </a:spcBef>
              <a:spcAft>
                <a:spcPts val="625"/>
              </a:spcAft>
              <a:buClrTx/>
              <a:buSzTx/>
              <a:buFont typeface="Wingdings" panose="05000000000000000000" pitchFamily="2" charset="2"/>
              <a:buChar char="q"/>
              <a:tabLst>
                <a:tab pos="6431551" algn="r"/>
              </a:tabLst>
              <a:defRPr/>
            </a:pPr>
            <a:r>
              <a:rPr lang="en-US" b="1" dirty="0" smtClean="0"/>
              <a:t>February</a:t>
            </a:r>
            <a:r>
              <a:rPr lang="en-US" b="1" baseline="0" dirty="0" smtClean="0"/>
              <a:t> 2021 </a:t>
            </a:r>
            <a:r>
              <a:rPr lang="en-US" dirty="0" smtClean="0">
                <a:hlinkClick r:id="rId3"/>
              </a:rPr>
              <a:t>https://www.ga.com/general-atomics-completes-fabrication-and-testing-of-first-iter-central-solenoid-module</a:t>
            </a:r>
            <a:r>
              <a:rPr lang="en-US" dirty="0" smtClean="0"/>
              <a:t> </a:t>
            </a:r>
            <a:endParaRPr lang="en-US" baseline="0" dirty="0" smtClean="0"/>
          </a:p>
          <a:p>
            <a:pPr marL="174958" marR="0" lvl="0" indent="-174958" algn="l" defTabSz="952333" rtl="0" eaLnBrk="0" fontAlgn="base" latinLnBrk="0" hangingPunct="0">
              <a:lnSpc>
                <a:spcPct val="100000"/>
              </a:lnSpc>
              <a:spcBef>
                <a:spcPct val="0"/>
              </a:spcBef>
              <a:spcAft>
                <a:spcPts val="625"/>
              </a:spcAft>
              <a:buClrTx/>
              <a:buSzTx/>
              <a:buFont typeface="Wingdings" panose="05000000000000000000" pitchFamily="2" charset="2"/>
              <a:buChar char="q"/>
              <a:tabLst>
                <a:tab pos="6431551" algn="r"/>
              </a:tabLst>
              <a:defRPr/>
            </a:pPr>
            <a:r>
              <a:rPr lang="en-US" sz="1200" b="1" i="0" kern="1200" dirty="0" smtClean="0">
                <a:solidFill>
                  <a:schemeClr val="tx1"/>
                </a:solidFill>
                <a:effectLst/>
                <a:latin typeface="+mn-lt"/>
                <a:ea typeface="+mn-ea"/>
                <a:cs typeface="+mn-cs"/>
              </a:rPr>
              <a:t>May 2019</a:t>
            </a:r>
            <a:r>
              <a:rPr lang="en-US" sz="1200" b="1" i="0" kern="1200" baseline="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General Atomics Completes Fabrication of First ITER Central Solenoid Module </a:t>
            </a:r>
            <a:r>
              <a:rPr lang="en-US" sz="1200" b="0" i="0" kern="1200" dirty="0" smtClean="0">
                <a:solidFill>
                  <a:schemeClr val="tx1"/>
                </a:solidFill>
                <a:effectLst/>
                <a:latin typeface="+mn-lt"/>
                <a:ea typeface="+mn-ea"/>
                <a:cs typeface="+mn-cs"/>
              </a:rPr>
              <a:t>https://www.ga.com/general-atomics-completes-fabrication-of-first-iter-central-solenoid-module</a:t>
            </a:r>
          </a:p>
          <a:p>
            <a:pPr marL="174958" marR="0" lvl="0" indent="-174958" algn="l" defTabSz="952333" rtl="0" eaLnBrk="0" fontAlgn="base" latinLnBrk="0" hangingPunct="0">
              <a:lnSpc>
                <a:spcPct val="100000"/>
              </a:lnSpc>
              <a:spcBef>
                <a:spcPct val="0"/>
              </a:spcBef>
              <a:spcAft>
                <a:spcPts val="625"/>
              </a:spcAft>
              <a:buClrTx/>
              <a:buSzTx/>
              <a:buFont typeface="Wingdings" panose="05000000000000000000" pitchFamily="2" charset="2"/>
              <a:buChar char="q"/>
              <a:tabLst>
                <a:tab pos="6431551" algn="r"/>
              </a:tabLst>
              <a:defRPr/>
            </a:pPr>
            <a:r>
              <a:rPr lang="en-US" sz="1200" b="1" i="0" kern="1200" dirty="0" smtClean="0">
                <a:solidFill>
                  <a:schemeClr val="tx1"/>
                </a:solidFill>
                <a:effectLst/>
                <a:latin typeface="+mn-lt"/>
                <a:ea typeface="+mn-ea"/>
                <a:cs typeface="+mn-cs"/>
              </a:rPr>
              <a:t>US ITER News Fabrication complete on 1st of 7 central solenoid modules </a:t>
            </a:r>
            <a:r>
              <a:rPr lang="en-US" sz="1200" b="0" i="0" kern="1200" dirty="0" smtClean="0">
                <a:solidFill>
                  <a:schemeClr val="tx1"/>
                </a:solidFill>
                <a:effectLst/>
                <a:latin typeface="+mn-lt"/>
                <a:ea typeface="+mn-ea"/>
                <a:cs typeface="+mn-cs"/>
              </a:rPr>
              <a:t>https://usiter.org/news/fabrication-complete-1st-7-central-solenoid-modules</a:t>
            </a:r>
          </a:p>
          <a:p>
            <a:pPr marL="174958" marR="0" lvl="0" indent="-174958" algn="l" defTabSz="952333" rtl="0" eaLnBrk="0" fontAlgn="base" latinLnBrk="0" hangingPunct="0">
              <a:lnSpc>
                <a:spcPct val="100000"/>
              </a:lnSpc>
              <a:spcBef>
                <a:spcPct val="0"/>
              </a:spcBef>
              <a:spcAft>
                <a:spcPts val="625"/>
              </a:spcAft>
              <a:buClrTx/>
              <a:buSzTx/>
              <a:buFont typeface="Wingdings" panose="05000000000000000000" pitchFamily="2" charset="2"/>
              <a:buChar char="q"/>
              <a:tabLst>
                <a:tab pos="6431551" algn="r"/>
              </a:tabLst>
              <a:defRPr/>
            </a:pPr>
            <a:r>
              <a:rPr lang="en-US" sz="1200" b="1" i="0" kern="1200" baseline="0" dirty="0" smtClean="0">
                <a:solidFill>
                  <a:schemeClr val="tx1"/>
                </a:solidFill>
                <a:effectLst/>
                <a:latin typeface="+mn-lt"/>
                <a:ea typeface="+mn-ea"/>
                <a:cs typeface="+mn-cs"/>
              </a:rPr>
              <a:t>Oak Ridge National Laboratory (ORNL) </a:t>
            </a:r>
            <a:r>
              <a:rPr lang="en-US" sz="1200" b="0" i="0" kern="1200" baseline="0" dirty="0" smtClean="0">
                <a:solidFill>
                  <a:schemeClr val="tx1"/>
                </a:solidFill>
                <a:effectLst/>
                <a:latin typeface="+mn-lt"/>
                <a:ea typeface="+mn-ea"/>
                <a:cs typeface="+mn-cs"/>
              </a:rPr>
              <a:t>YouTube channel </a:t>
            </a:r>
            <a:r>
              <a:rPr lang="en-US" sz="1200" b="1" i="0" kern="1200" baseline="0" dirty="0" smtClean="0">
                <a:solidFill>
                  <a:schemeClr val="tx1"/>
                </a:solidFill>
                <a:effectLst/>
                <a:latin typeface="+mn-lt"/>
                <a:ea typeface="+mn-ea"/>
                <a:cs typeface="+mn-cs"/>
              </a:rPr>
              <a:t>Building the Heart of ITER </a:t>
            </a:r>
            <a:r>
              <a:rPr lang="en-US" sz="1200" b="0" i="0" kern="1200" baseline="0" dirty="0" smtClean="0">
                <a:solidFill>
                  <a:schemeClr val="tx1"/>
                </a:solidFill>
                <a:effectLst/>
                <a:latin typeface="+mn-lt"/>
                <a:ea typeface="+mn-ea"/>
                <a:cs typeface="+mn-cs"/>
              </a:rPr>
              <a:t>https://www.youtube.com/watch?v=sChKik55EmY&amp;t=75s</a:t>
            </a:r>
          </a:p>
          <a:p>
            <a:pPr marL="174958" marR="0" lvl="0" indent="-174958" algn="l" defTabSz="952333" rtl="0" eaLnBrk="0" fontAlgn="base" latinLnBrk="0" hangingPunct="0">
              <a:lnSpc>
                <a:spcPct val="100000"/>
              </a:lnSpc>
              <a:spcBef>
                <a:spcPct val="0"/>
              </a:spcBef>
              <a:spcAft>
                <a:spcPts val="625"/>
              </a:spcAft>
              <a:buClrTx/>
              <a:buSzTx/>
              <a:buFont typeface="Wingdings" panose="05000000000000000000" pitchFamily="2" charset="2"/>
              <a:buChar char="q"/>
              <a:tabLst>
                <a:tab pos="6431551" algn="r"/>
              </a:tabLst>
              <a:defRPr/>
            </a:pPr>
            <a:r>
              <a:rPr lang="en-US" sz="1200" b="1" i="0" kern="1200" dirty="0" smtClean="0">
                <a:solidFill>
                  <a:schemeClr val="tx1"/>
                </a:solidFill>
                <a:effectLst/>
                <a:latin typeface="+mn-lt"/>
                <a:ea typeface="+mn-ea"/>
                <a:cs typeface="+mn-cs"/>
              </a:rPr>
              <a:t>Recommended video</a:t>
            </a:r>
            <a:r>
              <a:rPr lang="en-US" sz="1200" b="0" i="0" kern="1200" baseline="0" dirty="0" smtClean="0">
                <a:solidFill>
                  <a:schemeClr val="tx1"/>
                </a:solidFill>
                <a:effectLst/>
                <a:latin typeface="+mn-lt"/>
                <a:ea typeface="+mn-ea"/>
                <a:cs typeface="+mn-cs"/>
              </a:rPr>
              <a:t> ITER Central Solenoid Fabrication Facility https://vimeo.com/469106753</a:t>
            </a:r>
          </a:p>
          <a:p>
            <a:pPr marL="174958" marR="0" lvl="0" indent="-174958" algn="l" defTabSz="952333" rtl="0" eaLnBrk="0" fontAlgn="base" latinLnBrk="0" hangingPunct="0">
              <a:lnSpc>
                <a:spcPct val="100000"/>
              </a:lnSpc>
              <a:spcBef>
                <a:spcPct val="0"/>
              </a:spcBef>
              <a:spcAft>
                <a:spcPts val="625"/>
              </a:spcAft>
              <a:buClrTx/>
              <a:buSzTx/>
              <a:buFont typeface="Wingdings" panose="05000000000000000000" pitchFamily="2" charset="2"/>
              <a:buChar char="q"/>
              <a:tabLst>
                <a:tab pos="6431551" algn="r"/>
              </a:tabLst>
              <a:defRPr/>
            </a:pPr>
            <a:endParaRPr lang="en-US" sz="1200" b="0" i="0" kern="1200" dirty="0" smtClean="0">
              <a:solidFill>
                <a:schemeClr val="tx1"/>
              </a:solidFill>
              <a:effectLst/>
              <a:latin typeface="+mn-lt"/>
              <a:ea typeface="+mn-ea"/>
              <a:cs typeface="+mn-cs"/>
            </a:endParaRPr>
          </a:p>
          <a:p>
            <a:pPr marL="174958" indent="-174958" defTabSz="952333" eaLnBrk="0" fontAlgn="base" hangingPunct="0">
              <a:spcBef>
                <a:spcPct val="0"/>
              </a:spcBef>
              <a:spcAft>
                <a:spcPts val="625"/>
              </a:spcAft>
              <a:buFont typeface="Wingdings" panose="05000000000000000000" pitchFamily="2" charset="2"/>
              <a:buChar char="q"/>
              <a:tabLst>
                <a:tab pos="6431551" algn="r"/>
              </a:tabLst>
              <a:defRPr/>
            </a:pPr>
            <a:endParaRPr lang="en-US" dirty="0"/>
          </a:p>
        </p:txBody>
      </p:sp>
      <p:sp>
        <p:nvSpPr>
          <p:cNvPr id="4" name="Slide Number Placeholder 3"/>
          <p:cNvSpPr>
            <a:spLocks noGrp="1"/>
          </p:cNvSpPr>
          <p:nvPr>
            <p:ph type="sldNum" sz="quarter" idx="10"/>
          </p:nvPr>
        </p:nvSpPr>
        <p:spPr/>
        <p:txBody>
          <a:bodyPr/>
          <a:lstStyle/>
          <a:p>
            <a:fld id="{FAEE9E9C-B4AC-4D91-8888-01F830F04741}" type="slidenum">
              <a:rPr lang="en-US" smtClean="0"/>
              <a:t>7</a:t>
            </a:fld>
            <a:endParaRPr lang="en-US" dirty="0"/>
          </a:p>
        </p:txBody>
      </p:sp>
    </p:spTree>
    <p:extLst>
      <p:ext uri="{BB962C8B-B14F-4D97-AF65-F5344CB8AC3E}">
        <p14:creationId xmlns:p14="http://schemas.microsoft.com/office/powerpoint/2010/main" val="1979087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58" marR="0" lvl="0" indent="-174958"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b="1" dirty="0" smtClean="0"/>
              <a:t>General Atomics </a:t>
            </a:r>
            <a:r>
              <a:rPr lang="en-US" sz="1200" b="1" i="0" kern="1200" dirty="0" smtClean="0">
                <a:solidFill>
                  <a:schemeClr val="tx1"/>
                </a:solidFill>
                <a:effectLst/>
                <a:latin typeface="+mn-lt"/>
                <a:ea typeface="+mn-ea"/>
                <a:cs typeface="+mn-cs"/>
              </a:rPr>
              <a:t>Inertial Fusion Technology</a:t>
            </a:r>
            <a:r>
              <a:rPr lang="en-US" sz="1200" b="1" i="0" kern="1200" baseline="0" dirty="0" smtClean="0">
                <a:solidFill>
                  <a:schemeClr val="tx1"/>
                </a:solidFill>
                <a:effectLst/>
                <a:latin typeface="+mn-lt"/>
                <a:ea typeface="+mn-ea"/>
                <a:cs typeface="+mn-cs"/>
              </a:rPr>
              <a:t> Division</a:t>
            </a:r>
            <a:r>
              <a:rPr lang="en-US" b="1" baseline="0" dirty="0" smtClean="0"/>
              <a:t>: </a:t>
            </a:r>
            <a:r>
              <a:rPr lang="en-US" b="1" dirty="0" smtClean="0"/>
              <a:t> </a:t>
            </a:r>
          </a:p>
          <a:p>
            <a:pPr marL="174958" indent="-174958">
              <a:buFont typeface="Wingdings" panose="05000000000000000000" pitchFamily="2" charset="2"/>
              <a:buChar char="q"/>
            </a:pPr>
            <a:endParaRPr lang="en-US" b="1" dirty="0" smtClean="0"/>
          </a:p>
          <a:p>
            <a:r>
              <a:rPr lang="en-US" sz="1200" b="0" i="0" kern="1200" dirty="0" smtClean="0">
                <a:solidFill>
                  <a:schemeClr val="tx1"/>
                </a:solidFill>
                <a:effectLst/>
                <a:latin typeface="+mn-lt"/>
                <a:ea typeface="+mn-ea"/>
                <a:cs typeface="+mn-cs"/>
              </a:rPr>
              <a:t>The Inertial Fusion Technology (IFT) division supports the DOE National Nuclear Security Administration's research in Inertial Confinement Fusion (ICF) and high-energy-density physics. This initiative is aimed at achieving a safer, more secure, and more effective nuclear deterrent without underground testing by producing thermonuclear burn conditions in the laboratory.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 nuclear fusion, atoms of hydrogen must be heated to temperatures of 100 million degrees Celsius and held at high pressure (or "confined") long enough for a fusion reaction to take place. The sun heats and confines hydrogen with gravity, while magnetic fusion uses strong magnetic fields to confine the hydrogen and heat it with microwaves or other means. ICF uses powerful energy beams, such as lasers, to compress and heat the hydrogen fuel to fusion temperatures, and uses the inertia of the fuel itself to confine it long enough for fusion to occur.</a:t>
            </a:r>
          </a:p>
          <a:p>
            <a:endParaRPr lang="en-US" sz="1200" b="0" i="0" kern="1200" dirty="0" smtClean="0">
              <a:solidFill>
                <a:schemeClr val="tx1"/>
              </a:solidFill>
              <a:effectLst/>
              <a:latin typeface="+mn-lt"/>
              <a:ea typeface="+mn-ea"/>
              <a:cs typeface="+mn-cs"/>
            </a:endParaRPr>
          </a:p>
          <a:p>
            <a:pPr marL="174958" marR="0" lvl="0" indent="-174958"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1" i="0" kern="1200" dirty="0" smtClean="0">
                <a:solidFill>
                  <a:schemeClr val="tx1"/>
                </a:solidFill>
                <a:effectLst/>
                <a:latin typeface="+mn-lt"/>
                <a:ea typeface="+mn-ea"/>
                <a:cs typeface="+mn-cs"/>
              </a:rPr>
              <a:t>Fabrication</a:t>
            </a:r>
            <a:r>
              <a:rPr lang="en-US" b="1" baseline="0" dirty="0" smtClean="0"/>
              <a:t>: </a:t>
            </a:r>
            <a:r>
              <a:rPr lang="en-US" b="1" dirty="0" smtClean="0"/>
              <a:t> </a:t>
            </a:r>
          </a:p>
          <a:p>
            <a:pPr marL="174958" indent="-174958">
              <a:buFont typeface="Wingdings" panose="05000000000000000000" pitchFamily="2" charset="2"/>
              <a:buChar char="q"/>
            </a:pPr>
            <a:endParaRPr lang="en-US" b="1" dirty="0" smtClean="0"/>
          </a:p>
          <a:p>
            <a:r>
              <a:rPr lang="en-US" sz="1200" b="0" i="0" kern="1200" dirty="0" smtClean="0">
                <a:solidFill>
                  <a:schemeClr val="tx1"/>
                </a:solidFill>
                <a:effectLst/>
                <a:latin typeface="+mn-lt"/>
                <a:ea typeface="+mn-ea"/>
                <a:cs typeface="+mn-cs"/>
              </a:rPr>
              <a:t>General Atomics Inertial Fusion Technologies (IFT) has supported the Department of Energy's Inertial Confinement Fusion (ICF) program since 1975. GA researchers pioneered work on the conceptual design of inertial fusion energy power plants, and our early efforts with Lawrence Livermore National Laboratory led to the design of a laser-driven power plant called Cascade, which demonstrated the theoretical possibilities of inertial fusion.</a:t>
            </a:r>
          </a:p>
          <a:p>
            <a:endParaRPr lang="en-US" sz="1200" b="0" i="0" kern="1200" dirty="0" smtClean="0">
              <a:solidFill>
                <a:schemeClr val="tx1"/>
              </a:solidFill>
              <a:effectLst/>
              <a:latin typeface="+mn-lt"/>
              <a:ea typeface="+mn-ea"/>
              <a:cs typeface="+mn-cs"/>
            </a:endParaRPr>
          </a:p>
          <a:p>
            <a:pPr marL="174958" indent="-174958">
              <a:buFont typeface="Wingdings" panose="05000000000000000000" pitchFamily="2" charset="2"/>
              <a:buChar char="q"/>
            </a:pPr>
            <a:r>
              <a:rPr lang="en-US" b="1" dirty="0" smtClean="0"/>
              <a:t>Microfabrication:</a:t>
            </a:r>
          </a:p>
          <a:p>
            <a:pPr marL="174958" indent="-174958">
              <a:buFont typeface="Wingdings" panose="05000000000000000000" pitchFamily="2" charset="2"/>
              <a:buChar char="q"/>
            </a:pPr>
            <a:endParaRPr lang="en-US" b="1" dirty="0" smtClean="0"/>
          </a:p>
          <a:p>
            <a:pPr marL="0" indent="0">
              <a:buFont typeface="Wingdings" panose="05000000000000000000" pitchFamily="2" charset="2"/>
              <a:buNone/>
            </a:pPr>
            <a:r>
              <a:rPr lang="en-US" sz="1200" b="0" i="0" kern="1200" dirty="0" smtClean="0">
                <a:solidFill>
                  <a:schemeClr val="tx1"/>
                </a:solidFill>
                <a:effectLst/>
                <a:latin typeface="+mn-lt"/>
                <a:ea typeface="+mn-ea"/>
                <a:cs typeface="+mn-cs"/>
              </a:rPr>
              <a:t>General Atomics can supply high-precision micro-machined components on a production or development basis. We can produce millimeter and sub-millimeter-sized components of different shapes in a variety of materials. We have an array of sophisticated and customized automated and robotic assembly stations that can rapidly produce large quantities of high-precision components. We employ machine learning, machine vision, and force-feedback approaches. </a:t>
            </a:r>
          </a:p>
          <a:p>
            <a:pPr marL="0" indent="0">
              <a:buFont typeface="Wingdings" panose="05000000000000000000" pitchFamily="2" charset="2"/>
              <a:buNone/>
            </a:pPr>
            <a:endParaRPr lang="en-US" sz="1200" b="0" i="0" kern="1200" dirty="0" smtClean="0">
              <a:solidFill>
                <a:schemeClr val="tx1"/>
              </a:solidFill>
              <a:effectLst/>
              <a:latin typeface="+mn-lt"/>
              <a:ea typeface="+mn-ea"/>
              <a:cs typeface="+mn-cs"/>
            </a:endParaRPr>
          </a:p>
          <a:p>
            <a:pPr marL="0" indent="0">
              <a:buFont typeface="Wingdings" panose="05000000000000000000" pitchFamily="2" charset="2"/>
              <a:buNone/>
            </a:pPr>
            <a:r>
              <a:rPr lang="en-US" sz="1200" b="0" i="0" kern="1200" dirty="0" smtClean="0">
                <a:solidFill>
                  <a:schemeClr val="tx1"/>
                </a:solidFill>
                <a:effectLst/>
                <a:latin typeface="+mn-lt"/>
                <a:ea typeface="+mn-ea"/>
                <a:cs typeface="+mn-cs"/>
              </a:rPr>
              <a:t>For tasks unsuited for robotic assembly, we also have a suite of versatile and accurate manual assembly stations at which our highly skilled and experienced technicians can produce made-to-order components for a variety of applications. Our production processes integrate </a:t>
            </a:r>
            <a:r>
              <a:rPr lang="en-US" sz="1200" b="0" i="0" u="none" strike="noStrike" kern="1200" dirty="0" smtClean="0">
                <a:solidFill>
                  <a:schemeClr val="tx1"/>
                </a:solidFill>
                <a:effectLst/>
                <a:latin typeface="+mn-lt"/>
                <a:ea typeface="+mn-ea"/>
                <a:cs typeface="+mn-cs"/>
                <a:hlinkClick r:id="rId3"/>
              </a:rPr>
              <a:t>our industry-leading metrology capabilities</a:t>
            </a:r>
            <a:r>
              <a:rPr lang="en-US" sz="1200" b="0" i="0" kern="1200" dirty="0" smtClean="0">
                <a:solidFill>
                  <a:schemeClr val="tx1"/>
                </a:solidFill>
                <a:effectLst/>
                <a:latin typeface="+mn-lt"/>
                <a:ea typeface="+mn-ea"/>
                <a:cs typeface="+mn-cs"/>
              </a:rPr>
              <a:t> to ensure adherence to the most exacting customer requirements.</a:t>
            </a:r>
          </a:p>
          <a:p>
            <a:endParaRPr lang="en-US" sz="1200" b="0" i="0" kern="1200" dirty="0" smtClean="0">
              <a:solidFill>
                <a:schemeClr val="tx1"/>
              </a:solidFill>
              <a:effectLst/>
              <a:latin typeface="+mn-lt"/>
              <a:ea typeface="+mn-ea"/>
              <a:cs typeface="+mn-cs"/>
            </a:endParaRPr>
          </a:p>
          <a:p>
            <a:pPr marL="174958" marR="0" lvl="0" indent="-174958"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1" i="0" kern="1200" dirty="0" smtClean="0">
                <a:solidFill>
                  <a:schemeClr val="tx1"/>
                </a:solidFill>
                <a:effectLst/>
                <a:latin typeface="+mn-lt"/>
                <a:ea typeface="+mn-ea"/>
                <a:cs typeface="+mn-cs"/>
              </a:rPr>
              <a:t>Diagnostics</a:t>
            </a:r>
            <a:r>
              <a:rPr lang="en-US" b="1" dirty="0" smtClean="0"/>
              <a:t>:</a:t>
            </a:r>
          </a:p>
          <a:p>
            <a:pPr marL="174958" indent="-174958">
              <a:buFont typeface="Wingdings" panose="05000000000000000000" pitchFamily="2" charset="2"/>
              <a:buChar char="q"/>
            </a:pPr>
            <a:endParaRPr lang="en-US" b="1" dirty="0" smtClean="0"/>
          </a:p>
          <a:p>
            <a:pPr marL="0" indent="0">
              <a:buFont typeface="Wingdings" panose="05000000000000000000" pitchFamily="2" charset="2"/>
              <a:buNone/>
            </a:pPr>
            <a:r>
              <a:rPr lang="en-US" sz="1200" b="0" i="0" kern="1200" dirty="0" smtClean="0">
                <a:solidFill>
                  <a:schemeClr val="tx1"/>
                </a:solidFill>
                <a:effectLst/>
                <a:latin typeface="+mn-lt"/>
                <a:ea typeface="+mn-ea"/>
                <a:cs typeface="+mn-cs"/>
              </a:rPr>
              <a:t>Working with Kentech Instruments, Lawrence Livermore National Laboratory and Sandia National Laboratories, General Atomics has developed a cutting edge line of high-speed imaging diagnostics. These include the DIXI (Dilation X-ray Imager) installed at the National Ignition Facility (NIF) at LLNL. DIXI is a high-speed x-ray framing camera that uses the pulse-dilation technique to achieve a temporal resolution (shutter speed) of less than 10 ps (ps; one trillionth of a second).</a:t>
            </a:r>
          </a:p>
          <a:p>
            <a:pPr marL="0" indent="0">
              <a:buFont typeface="Wingdings" panose="05000000000000000000" pitchFamily="2" charset="2"/>
              <a:buNone/>
            </a:pPr>
            <a:endParaRPr lang="en-US" sz="1200" b="0" i="0" kern="1200" dirty="0" smtClean="0">
              <a:solidFill>
                <a:schemeClr val="tx1"/>
              </a:solidFill>
              <a:effectLst/>
              <a:latin typeface="+mn-lt"/>
              <a:ea typeface="+mn-ea"/>
              <a:cs typeface="+mn-cs"/>
            </a:endParaRPr>
          </a:p>
          <a:p>
            <a:pPr marL="0" indent="0">
              <a:buFont typeface="Wingdings" panose="05000000000000000000" pitchFamily="2" charset="2"/>
              <a:buNone/>
            </a:pPr>
            <a:r>
              <a:rPr lang="en-US" sz="1200" b="0" i="0" kern="1200" dirty="0" smtClean="0">
                <a:solidFill>
                  <a:schemeClr val="tx1"/>
                </a:solidFill>
                <a:effectLst/>
                <a:latin typeface="+mn-lt"/>
                <a:ea typeface="+mn-ea"/>
                <a:cs typeface="+mn-cs"/>
              </a:rPr>
              <a:t>The most recent innovation is a single-line-of-sight (SLOS) imager developed with Kentech, LLNL, Sandia, and the Laboratory for Laser Energetics (LLE) at the University of Rochester. SLOS can capture multiple images with a shutter speed of 25 ps, roughly 100 times faster than previous technology.</a:t>
            </a:r>
            <a:endParaRPr lang="en-US" b="1" dirty="0" smtClean="0"/>
          </a:p>
          <a:p>
            <a:pPr marL="174958" indent="-174958">
              <a:buFont typeface="Wingdings" panose="05000000000000000000" pitchFamily="2" charset="2"/>
              <a:buChar char="q"/>
            </a:pPr>
            <a:endParaRPr lang="en-US" b="1" dirty="0" smtClean="0"/>
          </a:p>
          <a:p>
            <a:pPr marL="174958" indent="-174958" defTabSz="952333" eaLnBrk="0" fontAlgn="base" hangingPunct="0">
              <a:spcBef>
                <a:spcPct val="0"/>
              </a:spcBef>
              <a:spcAft>
                <a:spcPts val="625"/>
              </a:spcAft>
              <a:buFont typeface="Wingdings" panose="05000000000000000000" pitchFamily="2" charset="2"/>
              <a:buChar char="q"/>
              <a:tabLst>
                <a:tab pos="6431551" algn="r"/>
              </a:tabLst>
              <a:defRPr/>
            </a:pPr>
            <a:r>
              <a:rPr lang="en-US" dirty="0" smtClean="0">
                <a:hlinkClick r:id="rId4"/>
              </a:rPr>
              <a:t>https://www.ga.com/inertial-fusion/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AEE9E9C-B4AC-4D91-8888-01F830F04741}" type="slidenum">
              <a:rPr lang="en-US" smtClean="0"/>
              <a:t>8</a:t>
            </a:fld>
            <a:endParaRPr lang="en-US" dirty="0"/>
          </a:p>
        </p:txBody>
      </p:sp>
    </p:spTree>
    <p:extLst>
      <p:ext uri="{BB962C8B-B14F-4D97-AF65-F5344CB8AC3E}">
        <p14:creationId xmlns:p14="http://schemas.microsoft.com/office/powerpoint/2010/main" val="823786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58" marR="0" lvl="0" indent="-174958"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b="1" dirty="0" smtClean="0"/>
              <a:t>General Atomics </a:t>
            </a:r>
            <a:r>
              <a:rPr lang="en-US" sz="1200" b="1" i="0" kern="1200" dirty="0" smtClean="0">
                <a:solidFill>
                  <a:schemeClr val="tx1"/>
                </a:solidFill>
                <a:effectLst/>
                <a:latin typeface="+mn-lt"/>
                <a:ea typeface="+mn-ea"/>
                <a:cs typeface="+mn-cs"/>
              </a:rPr>
              <a:t>Inertial Fusion Technology</a:t>
            </a:r>
            <a:r>
              <a:rPr lang="en-US" sz="1200" b="1" i="0" kern="1200" baseline="0" dirty="0" smtClean="0">
                <a:solidFill>
                  <a:schemeClr val="tx1"/>
                </a:solidFill>
                <a:effectLst/>
                <a:latin typeface="+mn-lt"/>
                <a:ea typeface="+mn-ea"/>
                <a:cs typeface="+mn-cs"/>
              </a:rPr>
              <a:t> Division</a:t>
            </a:r>
            <a:r>
              <a:rPr lang="en-US" b="1" baseline="0" dirty="0" smtClean="0"/>
              <a:t>: </a:t>
            </a:r>
            <a:r>
              <a:rPr lang="en-US" b="1" dirty="0" smtClean="0"/>
              <a:t> </a:t>
            </a:r>
          </a:p>
          <a:p>
            <a:pPr marL="174958" indent="-174958">
              <a:buFont typeface="Wingdings" panose="05000000000000000000" pitchFamily="2" charset="2"/>
              <a:buChar char="q"/>
            </a:pPr>
            <a:endParaRPr lang="en-US" b="1" dirty="0" smtClean="0"/>
          </a:p>
          <a:p>
            <a:r>
              <a:rPr lang="en-US" sz="1200" b="0" i="0" kern="1200" dirty="0" smtClean="0">
                <a:solidFill>
                  <a:schemeClr val="tx1"/>
                </a:solidFill>
                <a:effectLst/>
                <a:latin typeface="+mn-lt"/>
                <a:ea typeface="+mn-ea"/>
                <a:cs typeface="+mn-cs"/>
              </a:rPr>
              <a:t>The Inertial Fusion Technology (IFT) division supports the DOE National Nuclear Security Administration's research in Inertial Confinement Fusion (ICF) and high-energy-density physics. This initiative is aimed at achieving a safer, more secure, and more effective nuclear deterrent without underground testing by producing thermonuclear burn conditions in the laboratory.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As the largest industrial participant in the field of inertial fusion, the GA IFT division supplies critical components, world-leading diagnostics, and associated equipment to the ICF laboratories and other clients. The IFT team has been providing innovative, multi-disciplinary materials research and process developments in support of science-based stockpile stewardship for more than 25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GA IFT began supplying the ICF Program with targets, target systems, and target support services in 1990. Today, GA supplies more than 10,000 such components every year for experiments at the five U.S. ICF laboratories.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174958" indent="-174958">
              <a:buFont typeface="Wingdings" panose="05000000000000000000" pitchFamily="2" charset="2"/>
              <a:buChar char="q"/>
            </a:pPr>
            <a:r>
              <a:rPr lang="en-US" sz="1200" b="1" i="0" kern="1200" dirty="0" smtClean="0">
                <a:solidFill>
                  <a:schemeClr val="tx1"/>
                </a:solidFill>
                <a:effectLst/>
                <a:latin typeface="+mn-lt"/>
                <a:ea typeface="+mn-ea"/>
                <a:cs typeface="+mn-cs"/>
              </a:rPr>
              <a:t>LLNL Lawrence Livermore National Laboratory</a:t>
            </a:r>
            <a:r>
              <a:rPr lang="en-US" b="1" dirty="0" smtClean="0"/>
              <a:t> </a:t>
            </a:r>
            <a:r>
              <a:rPr lang="en-US" b="0" dirty="0" smtClean="0"/>
              <a:t>https://www.llnl.gov/</a:t>
            </a:r>
          </a:p>
          <a:p>
            <a:pPr marL="174958" indent="-174958">
              <a:buFont typeface="Wingdings" panose="05000000000000000000" pitchFamily="2" charset="2"/>
              <a:buChar char="q"/>
            </a:pPr>
            <a:endParaRPr lang="en-US" b="1" dirty="0" smtClean="0"/>
          </a:p>
          <a:p>
            <a:pPr marL="174958" indent="-174958">
              <a:buFont typeface="Wingdings" panose="05000000000000000000" pitchFamily="2" charset="2"/>
              <a:buChar char="q"/>
            </a:pPr>
            <a:r>
              <a:rPr lang="en-US" b="1" dirty="0" smtClean="0"/>
              <a:t>NIF National Ignition Facility</a:t>
            </a:r>
            <a:r>
              <a:rPr lang="en-US" b="0" dirty="0" smtClean="0"/>
              <a:t> https://lasers.llnl.gov/</a:t>
            </a:r>
          </a:p>
          <a:p>
            <a:pPr marL="174958" indent="-174958">
              <a:buFont typeface="Wingdings" panose="05000000000000000000" pitchFamily="2" charset="2"/>
              <a:buChar char="q"/>
            </a:pPr>
            <a:endParaRPr lang="en-US" b="1" dirty="0" smtClean="0"/>
          </a:p>
          <a:p>
            <a:pPr marL="174958" indent="-174958">
              <a:buFont typeface="Wingdings" panose="05000000000000000000" pitchFamily="2" charset="2"/>
              <a:buChar char="q"/>
            </a:pPr>
            <a:r>
              <a:rPr lang="en-US" b="1" dirty="0" smtClean="0"/>
              <a:t>LANL Los Alamos National Lab: National Security Science </a:t>
            </a:r>
            <a:r>
              <a:rPr lang="en-US" b="0" dirty="0" smtClean="0"/>
              <a:t>https://www.lanl.gov/</a:t>
            </a:r>
          </a:p>
          <a:p>
            <a:endParaRPr lang="en-US" sz="1200" b="0" i="0" kern="1200" dirty="0" smtClean="0">
              <a:solidFill>
                <a:schemeClr val="tx1"/>
              </a:solidFill>
              <a:effectLst/>
              <a:latin typeface="+mn-lt"/>
              <a:ea typeface="+mn-ea"/>
              <a:cs typeface="+mn-cs"/>
            </a:endParaRPr>
          </a:p>
          <a:p>
            <a:pPr marL="174958" marR="0" lvl="0" indent="-174958"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1" i="0" kern="1200" dirty="0" smtClean="0">
                <a:solidFill>
                  <a:schemeClr val="tx1"/>
                </a:solidFill>
                <a:effectLst/>
                <a:latin typeface="+mn-lt"/>
                <a:ea typeface="+mn-ea"/>
                <a:cs typeface="+mn-cs"/>
              </a:rPr>
              <a:t>SNL Sandia National Laboratories – Exceptional Service in the Nation</a:t>
            </a:r>
            <a:r>
              <a:rPr lang="en-US" sz="1200" b="1" i="0" kern="1200" baseline="0" dirty="0" smtClean="0">
                <a:solidFill>
                  <a:schemeClr val="tx1"/>
                </a:solidFill>
                <a:effectLst/>
                <a:latin typeface="+mn-lt"/>
                <a:ea typeface="+mn-ea"/>
                <a:cs typeface="+mn-cs"/>
              </a:rPr>
              <a:t>al Interest </a:t>
            </a:r>
            <a:r>
              <a:rPr lang="en-US" sz="1200" b="0" i="0" kern="1200" baseline="0" dirty="0" smtClean="0">
                <a:solidFill>
                  <a:schemeClr val="tx1"/>
                </a:solidFill>
                <a:effectLst/>
                <a:latin typeface="+mn-lt"/>
                <a:ea typeface="+mn-ea"/>
                <a:cs typeface="+mn-cs"/>
              </a:rPr>
              <a:t>https://www.sandia.gov/</a:t>
            </a:r>
          </a:p>
          <a:p>
            <a:pPr marL="174958" marR="0" lvl="0" indent="-174958"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b="0" dirty="0" smtClean="0"/>
          </a:p>
          <a:p>
            <a:pPr marL="174958" indent="-174958">
              <a:buFont typeface="Wingdings" panose="05000000000000000000" pitchFamily="2" charset="2"/>
              <a:buChar char="q"/>
            </a:pPr>
            <a:r>
              <a:rPr lang="en-US" b="1" dirty="0" smtClean="0"/>
              <a:t>UR LLE University of Rochester - Laboratory for Laser Energetics </a:t>
            </a:r>
            <a:r>
              <a:rPr lang="en-US" b="0" dirty="0" smtClean="0"/>
              <a:t>https://www.lle.rochester.edu/</a:t>
            </a:r>
          </a:p>
          <a:p>
            <a:pPr marL="174958" marR="0" lvl="0" indent="-174958"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sz="1200" b="1" i="0" kern="1200" dirty="0" smtClean="0">
              <a:solidFill>
                <a:schemeClr val="tx1"/>
              </a:solidFill>
              <a:effectLst/>
              <a:latin typeface="+mn-lt"/>
              <a:ea typeface="+mn-ea"/>
              <a:cs typeface="+mn-cs"/>
            </a:endParaRPr>
          </a:p>
          <a:p>
            <a:pPr marL="174958" marR="0" lvl="0" indent="-174958"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1200" b="1" i="0" kern="1200" dirty="0" smtClean="0">
                <a:solidFill>
                  <a:schemeClr val="tx1"/>
                </a:solidFill>
                <a:effectLst/>
                <a:latin typeface="+mn-lt"/>
                <a:ea typeface="+mn-ea"/>
                <a:cs typeface="+mn-cs"/>
              </a:rPr>
              <a:t>NNSA</a:t>
            </a:r>
            <a:r>
              <a:rPr lang="en-US" sz="1200" b="1" i="0" kern="1200" baseline="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National Nuclear Security Administration | Department of Energy </a:t>
            </a:r>
            <a:r>
              <a:rPr lang="en-US" b="0" dirty="0" smtClean="0"/>
              <a:t>https://www.energy.gov/nnsa/national-nuclear-security-administration</a:t>
            </a:r>
          </a:p>
          <a:p>
            <a:pPr marL="0" indent="0">
              <a:buFont typeface="Wingdings" panose="05000000000000000000" pitchFamily="2" charset="2"/>
              <a:buNone/>
            </a:pPr>
            <a:endParaRPr lang="en-US" b="1" dirty="0" smtClean="0"/>
          </a:p>
          <a:p>
            <a:pPr marL="174958" indent="-174958" defTabSz="952333" eaLnBrk="0" fontAlgn="base" hangingPunct="0">
              <a:spcBef>
                <a:spcPct val="0"/>
              </a:spcBef>
              <a:spcAft>
                <a:spcPts val="625"/>
              </a:spcAft>
              <a:buFont typeface="Wingdings" panose="05000000000000000000" pitchFamily="2" charset="2"/>
              <a:buChar char="q"/>
              <a:tabLst>
                <a:tab pos="6431551" algn="r"/>
              </a:tabLst>
              <a:defRPr/>
            </a:pPr>
            <a:r>
              <a:rPr lang="en-US" dirty="0" smtClean="0">
                <a:hlinkClick r:id="rId3"/>
              </a:rPr>
              <a:t>https://www.ga.com/inertial-fusion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AEE9E9C-B4AC-4D91-8888-01F830F04741}" type="slidenum">
              <a:rPr lang="en-US" smtClean="0"/>
              <a:t>9</a:t>
            </a:fld>
            <a:endParaRPr lang="en-US" dirty="0"/>
          </a:p>
        </p:txBody>
      </p:sp>
    </p:spTree>
    <p:extLst>
      <p:ext uri="{BB962C8B-B14F-4D97-AF65-F5344CB8AC3E}">
        <p14:creationId xmlns:p14="http://schemas.microsoft.com/office/powerpoint/2010/main" val="37315774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ransi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C94E54-A997-4938-8BC8-14979B6812A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3078" b="5619"/>
          <a:stretch/>
        </p:blipFill>
        <p:spPr>
          <a:xfrm>
            <a:off x="0" y="896938"/>
            <a:ext cx="12192000" cy="5575764"/>
          </a:xfrm>
          <a:prstGeom prst="rect">
            <a:avLst/>
          </a:prstGeom>
        </p:spPr>
      </p:pic>
      <p:sp>
        <p:nvSpPr>
          <p:cNvPr id="5" name="Text Box 14"/>
          <p:cNvSpPr txBox="1">
            <a:spLocks noChangeArrowheads="1"/>
          </p:cNvSpPr>
          <p:nvPr userDrawn="1"/>
        </p:nvSpPr>
        <p:spPr bwMode="auto">
          <a:xfrm>
            <a:off x="3856569" y="6532563"/>
            <a:ext cx="447886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fontAlgn="auto">
              <a:spcBef>
                <a:spcPts val="0"/>
              </a:spcBef>
              <a:spcAft>
                <a:spcPts val="0"/>
              </a:spcAft>
              <a:defRPr/>
            </a:pPr>
            <a:r>
              <a:rPr lang="en-US" sz="800" b="1" dirty="0">
                <a:solidFill>
                  <a:schemeClr val="bg1"/>
                </a:solidFill>
                <a:latin typeface="Century Gothic" charset="0"/>
                <a:cs typeface="Century Gothic" charset="0"/>
              </a:rPr>
              <a:t>General Atomics Proprietary Information</a:t>
            </a:r>
          </a:p>
        </p:txBody>
      </p:sp>
      <p:sp>
        <p:nvSpPr>
          <p:cNvPr id="6" name="Text Placeholder 5">
            <a:extLst>
              <a:ext uri="{FF2B5EF4-FFF2-40B4-BE49-F238E27FC236}">
                <a16:creationId xmlns:a16="http://schemas.microsoft.com/office/drawing/2014/main" id="{B734CAEB-6CDC-480E-9A3C-179580E8AD5E}"/>
              </a:ext>
            </a:extLst>
          </p:cNvPr>
          <p:cNvSpPr>
            <a:spLocks noGrp="1"/>
          </p:cNvSpPr>
          <p:nvPr>
            <p:ph type="body" sz="quarter" idx="10" hasCustomPrompt="1"/>
          </p:nvPr>
        </p:nvSpPr>
        <p:spPr>
          <a:xfrm>
            <a:off x="1550242" y="2036417"/>
            <a:ext cx="9109075" cy="1016289"/>
          </a:xfrm>
        </p:spPr>
        <p:txBody>
          <a:bodyPr/>
          <a:lstStyle>
            <a:lvl1pPr marL="0" indent="0" algn="ctr">
              <a:buNone/>
              <a:defRPr sz="2800">
                <a:solidFill>
                  <a:schemeClr val="bg1"/>
                </a:solidFill>
              </a:defRPr>
            </a:lvl1pPr>
          </a:lstStyle>
          <a:p>
            <a:pPr lvl="0"/>
            <a:r>
              <a:rPr lang="en-US" altLang="en-US" dirty="0"/>
              <a:t>Subtitle Century Gothic 28 Bold</a:t>
            </a:r>
          </a:p>
        </p:txBody>
      </p:sp>
      <p:sp>
        <p:nvSpPr>
          <p:cNvPr id="11" name="Text Placeholder 10">
            <a:extLst>
              <a:ext uri="{FF2B5EF4-FFF2-40B4-BE49-F238E27FC236}">
                <a16:creationId xmlns:a16="http://schemas.microsoft.com/office/drawing/2014/main" id="{3CD42DB7-9D91-4F5F-AA79-F3F93272B3B1}"/>
              </a:ext>
            </a:extLst>
          </p:cNvPr>
          <p:cNvSpPr>
            <a:spLocks noGrp="1"/>
          </p:cNvSpPr>
          <p:nvPr>
            <p:ph type="body" sz="quarter" idx="11" hasCustomPrompt="1"/>
          </p:nvPr>
        </p:nvSpPr>
        <p:spPr>
          <a:xfrm>
            <a:off x="3356817" y="3062231"/>
            <a:ext cx="5495925" cy="2154237"/>
          </a:xfrm>
        </p:spPr>
        <p:txBody>
          <a:bodyPr/>
          <a:lstStyle>
            <a:lvl1pPr marL="0" indent="0" algn="ctr">
              <a:spcBef>
                <a:spcPts val="600"/>
              </a:spcBef>
              <a:buNone/>
              <a:defRPr>
                <a:solidFill>
                  <a:schemeClr val="bg1"/>
                </a:solidFill>
              </a:defRPr>
            </a:lvl1pPr>
          </a:lstStyle>
          <a:p>
            <a:pPr lvl="0"/>
            <a:r>
              <a:rPr lang="en-US" dirty="0"/>
              <a:t>Century Gothic 24 bold</a:t>
            </a:r>
          </a:p>
          <a:p>
            <a:pPr marL="0" marR="0" lvl="0" indent="0" algn="ctr" defTabSz="457200" rtl="0" eaLnBrk="0" fontAlgn="base" latinLnBrk="0" hangingPunct="0">
              <a:lnSpc>
                <a:spcPct val="100000"/>
              </a:lnSpc>
              <a:spcBef>
                <a:spcPts val="600"/>
              </a:spcBef>
              <a:spcAft>
                <a:spcPct val="0"/>
              </a:spcAft>
              <a:buClr>
                <a:schemeClr val="tx2"/>
              </a:buClr>
              <a:buSzTx/>
              <a:buFont typeface="Arial" charset="0"/>
              <a:buNone/>
              <a:tabLst/>
              <a:defRPr/>
            </a:pPr>
            <a:r>
              <a:rPr lang="en-US" dirty="0"/>
              <a:t>Century Gothic 24 bold</a:t>
            </a:r>
          </a:p>
          <a:p>
            <a:pPr marL="0" marR="0" lvl="0" indent="0" algn="ctr" defTabSz="457200" rtl="0" eaLnBrk="0" fontAlgn="base" latinLnBrk="0" hangingPunct="0">
              <a:lnSpc>
                <a:spcPct val="100000"/>
              </a:lnSpc>
              <a:spcBef>
                <a:spcPts val="600"/>
              </a:spcBef>
              <a:spcAft>
                <a:spcPct val="0"/>
              </a:spcAft>
              <a:buClr>
                <a:schemeClr val="tx2"/>
              </a:buClr>
              <a:buSzTx/>
              <a:buFont typeface="Arial" charset="0"/>
              <a:buNone/>
              <a:tabLst/>
              <a:defRPr/>
            </a:pPr>
            <a:r>
              <a:rPr lang="en-US" dirty="0"/>
              <a:t>Century Gothic 24 bold</a:t>
            </a:r>
          </a:p>
          <a:p>
            <a:pPr lvl="0"/>
            <a:endParaRPr lang="en-US" dirty="0"/>
          </a:p>
          <a:p>
            <a:pPr lvl="0"/>
            <a:endParaRPr lang="en-US" dirty="0"/>
          </a:p>
        </p:txBody>
      </p:sp>
      <p:sp>
        <p:nvSpPr>
          <p:cNvPr id="8" name="Text Placeholder 7">
            <a:extLst>
              <a:ext uri="{FF2B5EF4-FFF2-40B4-BE49-F238E27FC236}">
                <a16:creationId xmlns:a16="http://schemas.microsoft.com/office/drawing/2014/main" id="{A2106802-92DC-43CA-B8F7-152776CB81AF}"/>
              </a:ext>
            </a:extLst>
          </p:cNvPr>
          <p:cNvSpPr>
            <a:spLocks noGrp="1"/>
          </p:cNvSpPr>
          <p:nvPr>
            <p:ph type="body" sz="quarter" idx="12" hasCustomPrompt="1"/>
          </p:nvPr>
        </p:nvSpPr>
        <p:spPr>
          <a:xfrm>
            <a:off x="0" y="0"/>
            <a:ext cx="12192000" cy="896938"/>
          </a:xfrm>
        </p:spPr>
        <p:txBody>
          <a:bodyPr anchor="ctr"/>
          <a:lstStyle>
            <a:lvl1pPr marL="0" indent="0" algn="ctr">
              <a:buNone/>
              <a:defRPr sz="2800">
                <a:solidFill>
                  <a:schemeClr val="bg1"/>
                </a:solidFill>
              </a:defRPr>
            </a:lvl1pPr>
          </a:lstStyle>
          <a:p>
            <a:pPr lvl="0"/>
            <a:r>
              <a:rPr lang="en-US" dirty="0"/>
              <a:t>Title Century Gothic 28 Bold</a:t>
            </a:r>
          </a:p>
        </p:txBody>
      </p:sp>
    </p:spTree>
    <p:extLst>
      <p:ext uri="{BB962C8B-B14F-4D97-AF65-F5344CB8AC3E}">
        <p14:creationId xmlns:p14="http://schemas.microsoft.com/office/powerpoint/2010/main" val="32722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E852E-8C4D-4A3E-8219-8DB29E1D087C}"/>
              </a:ext>
            </a:extLst>
          </p:cNvPr>
          <p:cNvSpPr>
            <a:spLocks noGrp="1"/>
          </p:cNvSpPr>
          <p:nvPr>
            <p:ph type="title" hasCustomPrompt="1"/>
          </p:nvPr>
        </p:nvSpPr>
        <p:spPr/>
        <p:txBody>
          <a:bodyPr/>
          <a:lstStyle>
            <a:lvl1pPr>
              <a:defRPr/>
            </a:lvl1pPr>
          </a:lstStyle>
          <a:p>
            <a:r>
              <a:rPr lang="en-US" dirty="0"/>
              <a:t>Headline Century Gothic 28 Bold</a:t>
            </a:r>
          </a:p>
        </p:txBody>
      </p:sp>
      <p:sp>
        <p:nvSpPr>
          <p:cNvPr id="4" name="Text Placeholder 3">
            <a:extLst>
              <a:ext uri="{FF2B5EF4-FFF2-40B4-BE49-F238E27FC236}">
                <a16:creationId xmlns:a16="http://schemas.microsoft.com/office/drawing/2014/main" id="{7A9B69F5-13ED-46BE-A2FA-8237356C2E77}"/>
              </a:ext>
            </a:extLst>
          </p:cNvPr>
          <p:cNvSpPr>
            <a:spLocks noGrp="1"/>
          </p:cNvSpPr>
          <p:nvPr>
            <p:ph type="body" sz="quarter" idx="10" hasCustomPrompt="1"/>
          </p:nvPr>
        </p:nvSpPr>
        <p:spPr>
          <a:xfrm>
            <a:off x="600075" y="1207699"/>
            <a:ext cx="10991850" cy="4955875"/>
          </a:xfrm>
        </p:spPr>
        <p:txBody>
          <a:bodyPr/>
          <a:lstStyle/>
          <a:p>
            <a:pPr lvl="0"/>
            <a:r>
              <a:rPr lang="en-US" dirty="0"/>
              <a:t>Century gothic 24 bold</a:t>
            </a:r>
          </a:p>
          <a:p>
            <a:pPr lvl="0"/>
            <a:r>
              <a:rPr lang="en-US" dirty="0"/>
              <a:t>Century gothic 24 bold</a:t>
            </a:r>
          </a:p>
          <a:p>
            <a:pPr lvl="1"/>
            <a:r>
              <a:rPr lang="en-US" dirty="0"/>
              <a:t>Century gothic 22</a:t>
            </a:r>
          </a:p>
          <a:p>
            <a:pPr lvl="1"/>
            <a:r>
              <a:rPr lang="en-US" dirty="0"/>
              <a:t>Century gothic 22</a:t>
            </a:r>
          </a:p>
          <a:p>
            <a:pPr lvl="2"/>
            <a:r>
              <a:rPr lang="en-US" dirty="0"/>
              <a:t>Century gothic 20</a:t>
            </a:r>
          </a:p>
          <a:p>
            <a:pPr lvl="2"/>
            <a:r>
              <a:rPr lang="en-US" dirty="0"/>
              <a:t>Century gothic 20</a:t>
            </a:r>
          </a:p>
          <a:p>
            <a:pPr lvl="0"/>
            <a:r>
              <a:rPr lang="en-US" dirty="0"/>
              <a:t>Century gothic 24 bold</a:t>
            </a:r>
          </a:p>
        </p:txBody>
      </p:sp>
    </p:spTree>
    <p:extLst>
      <p:ext uri="{BB962C8B-B14F-4D97-AF65-F5344CB8AC3E}">
        <p14:creationId xmlns:p14="http://schemas.microsoft.com/office/powerpoint/2010/main" val="302054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E852E-8C4D-4A3E-8219-8DB29E1D087C}"/>
              </a:ext>
            </a:extLst>
          </p:cNvPr>
          <p:cNvSpPr>
            <a:spLocks noGrp="1"/>
          </p:cNvSpPr>
          <p:nvPr>
            <p:ph type="title" hasCustomPrompt="1"/>
          </p:nvPr>
        </p:nvSpPr>
        <p:spPr/>
        <p:txBody>
          <a:bodyPr/>
          <a:lstStyle>
            <a:lvl1pPr>
              <a:defRPr/>
            </a:lvl1pPr>
          </a:lstStyle>
          <a:p>
            <a:r>
              <a:rPr lang="en-US" dirty="0"/>
              <a:t>Headline Century Gothic 28 Bold</a:t>
            </a:r>
          </a:p>
        </p:txBody>
      </p:sp>
      <p:sp>
        <p:nvSpPr>
          <p:cNvPr id="4" name="Text Placeholder 3">
            <a:extLst>
              <a:ext uri="{FF2B5EF4-FFF2-40B4-BE49-F238E27FC236}">
                <a16:creationId xmlns:a16="http://schemas.microsoft.com/office/drawing/2014/main" id="{7A9B69F5-13ED-46BE-A2FA-8237356C2E77}"/>
              </a:ext>
            </a:extLst>
          </p:cNvPr>
          <p:cNvSpPr>
            <a:spLocks noGrp="1"/>
          </p:cNvSpPr>
          <p:nvPr>
            <p:ph type="body" sz="quarter" idx="10" hasCustomPrompt="1"/>
          </p:nvPr>
        </p:nvSpPr>
        <p:spPr>
          <a:xfrm>
            <a:off x="600075" y="1207699"/>
            <a:ext cx="5276850" cy="4964502"/>
          </a:xfrm>
        </p:spPr>
        <p:txBody>
          <a:bodyPr/>
          <a:lstStyle/>
          <a:p>
            <a:pPr lvl="0"/>
            <a:r>
              <a:rPr lang="en-US" dirty="0"/>
              <a:t>Century gothic 24 bold</a:t>
            </a:r>
          </a:p>
          <a:p>
            <a:pPr lvl="0"/>
            <a:r>
              <a:rPr lang="en-US" dirty="0"/>
              <a:t>Century gothic 24 bold</a:t>
            </a:r>
          </a:p>
          <a:p>
            <a:pPr lvl="1"/>
            <a:r>
              <a:rPr lang="en-US" dirty="0"/>
              <a:t>Century gothic 22</a:t>
            </a:r>
          </a:p>
          <a:p>
            <a:pPr lvl="1"/>
            <a:r>
              <a:rPr lang="en-US" dirty="0"/>
              <a:t>Century gothic 22</a:t>
            </a:r>
          </a:p>
          <a:p>
            <a:pPr lvl="2"/>
            <a:r>
              <a:rPr lang="en-US" dirty="0"/>
              <a:t>Century gothic 20</a:t>
            </a:r>
          </a:p>
          <a:p>
            <a:pPr lvl="2"/>
            <a:r>
              <a:rPr lang="en-US" dirty="0"/>
              <a:t>Century gothic 20</a:t>
            </a:r>
          </a:p>
          <a:p>
            <a:pPr lvl="0"/>
            <a:r>
              <a:rPr lang="en-US" dirty="0"/>
              <a:t>Century gothic 24 bold</a:t>
            </a:r>
          </a:p>
        </p:txBody>
      </p:sp>
      <p:sp>
        <p:nvSpPr>
          <p:cNvPr id="5" name="Text Placeholder 3">
            <a:extLst>
              <a:ext uri="{FF2B5EF4-FFF2-40B4-BE49-F238E27FC236}">
                <a16:creationId xmlns:a16="http://schemas.microsoft.com/office/drawing/2014/main" id="{C3B50828-079C-4160-A00F-7D8C844D19B8}"/>
              </a:ext>
            </a:extLst>
          </p:cNvPr>
          <p:cNvSpPr>
            <a:spLocks noGrp="1"/>
          </p:cNvSpPr>
          <p:nvPr>
            <p:ph type="body" sz="quarter" idx="11" hasCustomPrompt="1"/>
          </p:nvPr>
        </p:nvSpPr>
        <p:spPr>
          <a:xfrm>
            <a:off x="6315075" y="1207698"/>
            <a:ext cx="5276850" cy="4964502"/>
          </a:xfrm>
        </p:spPr>
        <p:txBody>
          <a:bodyPr/>
          <a:lstStyle/>
          <a:p>
            <a:pPr lvl="0"/>
            <a:r>
              <a:rPr lang="en-US" dirty="0"/>
              <a:t>Century gothic 24 bold</a:t>
            </a:r>
          </a:p>
          <a:p>
            <a:pPr lvl="0"/>
            <a:r>
              <a:rPr lang="en-US" dirty="0"/>
              <a:t>Century gothic 24 bold</a:t>
            </a:r>
          </a:p>
          <a:p>
            <a:pPr lvl="1"/>
            <a:r>
              <a:rPr lang="en-US" dirty="0"/>
              <a:t>Century gothic 22</a:t>
            </a:r>
          </a:p>
          <a:p>
            <a:pPr lvl="1"/>
            <a:r>
              <a:rPr lang="en-US" dirty="0"/>
              <a:t>Century gothic 22</a:t>
            </a:r>
          </a:p>
          <a:p>
            <a:pPr lvl="2"/>
            <a:r>
              <a:rPr lang="en-US" dirty="0"/>
              <a:t>Century gothic 20</a:t>
            </a:r>
          </a:p>
          <a:p>
            <a:pPr lvl="2"/>
            <a:r>
              <a:rPr lang="en-US" dirty="0"/>
              <a:t>Century gothic 20</a:t>
            </a:r>
          </a:p>
          <a:p>
            <a:pPr lvl="0"/>
            <a:r>
              <a:rPr lang="en-US" dirty="0"/>
              <a:t>Century gothic 24 bold</a:t>
            </a:r>
          </a:p>
        </p:txBody>
      </p:sp>
    </p:spTree>
    <p:extLst>
      <p:ext uri="{BB962C8B-B14F-4D97-AF65-F5344CB8AC3E}">
        <p14:creationId xmlns:p14="http://schemas.microsoft.com/office/powerpoint/2010/main" val="402739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9639D75-C3E8-4E2B-B10A-CDA5CAD2A70B}"/>
              </a:ext>
            </a:extLst>
          </p:cNvPr>
          <p:cNvSpPr>
            <a:spLocks noGrp="1"/>
          </p:cNvSpPr>
          <p:nvPr>
            <p:ph sz="quarter" idx="12"/>
          </p:nvPr>
        </p:nvSpPr>
        <p:spPr>
          <a:xfrm>
            <a:off x="6305550" y="1208088"/>
            <a:ext cx="5276850" cy="4946650"/>
          </a:xfrm>
        </p:spPr>
        <p:txBody>
          <a:bodyPr/>
          <a:lstStyle>
            <a:lvl1pPr marL="0" indent="0">
              <a:buNone/>
              <a:defRPr/>
            </a:lvl1pPr>
          </a:lstStyle>
          <a:p>
            <a:pPr lvl="0"/>
            <a:endParaRPr lang="en-US" dirty="0"/>
          </a:p>
        </p:txBody>
      </p:sp>
      <p:sp>
        <p:nvSpPr>
          <p:cNvPr id="2" name="Title 1">
            <a:extLst>
              <a:ext uri="{FF2B5EF4-FFF2-40B4-BE49-F238E27FC236}">
                <a16:creationId xmlns:a16="http://schemas.microsoft.com/office/drawing/2014/main" id="{D32E852E-8C4D-4A3E-8219-8DB29E1D087C}"/>
              </a:ext>
            </a:extLst>
          </p:cNvPr>
          <p:cNvSpPr>
            <a:spLocks noGrp="1"/>
          </p:cNvSpPr>
          <p:nvPr>
            <p:ph type="title" hasCustomPrompt="1"/>
          </p:nvPr>
        </p:nvSpPr>
        <p:spPr/>
        <p:txBody>
          <a:bodyPr/>
          <a:lstStyle>
            <a:lvl1pPr>
              <a:defRPr/>
            </a:lvl1pPr>
          </a:lstStyle>
          <a:p>
            <a:r>
              <a:rPr lang="en-US" dirty="0"/>
              <a:t>Headline Century Gothic 28 Bold</a:t>
            </a:r>
          </a:p>
        </p:txBody>
      </p:sp>
      <p:sp>
        <p:nvSpPr>
          <p:cNvPr id="4" name="Text Placeholder 3">
            <a:extLst>
              <a:ext uri="{FF2B5EF4-FFF2-40B4-BE49-F238E27FC236}">
                <a16:creationId xmlns:a16="http://schemas.microsoft.com/office/drawing/2014/main" id="{7A9B69F5-13ED-46BE-A2FA-8237356C2E77}"/>
              </a:ext>
            </a:extLst>
          </p:cNvPr>
          <p:cNvSpPr>
            <a:spLocks noGrp="1"/>
          </p:cNvSpPr>
          <p:nvPr>
            <p:ph type="body" sz="quarter" idx="10" hasCustomPrompt="1"/>
          </p:nvPr>
        </p:nvSpPr>
        <p:spPr>
          <a:xfrm>
            <a:off x="600076" y="1207699"/>
            <a:ext cx="5276850" cy="4947249"/>
          </a:xfrm>
        </p:spPr>
        <p:txBody>
          <a:bodyPr/>
          <a:lstStyle/>
          <a:p>
            <a:pPr lvl="0"/>
            <a:r>
              <a:rPr lang="en-US" dirty="0"/>
              <a:t>Century gothic 24 bold</a:t>
            </a:r>
          </a:p>
          <a:p>
            <a:pPr lvl="0"/>
            <a:r>
              <a:rPr lang="en-US" dirty="0"/>
              <a:t>Century gothic 24 bold</a:t>
            </a:r>
          </a:p>
          <a:p>
            <a:pPr lvl="1"/>
            <a:r>
              <a:rPr lang="en-US" dirty="0"/>
              <a:t>Century gothic 22</a:t>
            </a:r>
          </a:p>
          <a:p>
            <a:pPr lvl="1"/>
            <a:r>
              <a:rPr lang="en-US" dirty="0"/>
              <a:t>Century gothic 22</a:t>
            </a:r>
          </a:p>
          <a:p>
            <a:pPr lvl="2"/>
            <a:r>
              <a:rPr lang="en-US" dirty="0"/>
              <a:t>Century gothic 20</a:t>
            </a:r>
          </a:p>
          <a:p>
            <a:pPr lvl="2"/>
            <a:r>
              <a:rPr lang="en-US" dirty="0"/>
              <a:t>Century gothic 20</a:t>
            </a:r>
          </a:p>
          <a:p>
            <a:pPr lvl="0"/>
            <a:r>
              <a:rPr lang="en-US" dirty="0"/>
              <a:t>Century gothic 24 bold</a:t>
            </a:r>
          </a:p>
        </p:txBody>
      </p:sp>
    </p:spTree>
    <p:extLst>
      <p:ext uri="{BB962C8B-B14F-4D97-AF65-F5344CB8AC3E}">
        <p14:creationId xmlns:p14="http://schemas.microsoft.com/office/powerpoint/2010/main" val="115585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E852E-8C4D-4A3E-8219-8DB29E1D087C}"/>
              </a:ext>
            </a:extLst>
          </p:cNvPr>
          <p:cNvSpPr>
            <a:spLocks noGrp="1"/>
          </p:cNvSpPr>
          <p:nvPr>
            <p:ph type="title" hasCustomPrompt="1"/>
          </p:nvPr>
        </p:nvSpPr>
        <p:spPr/>
        <p:txBody>
          <a:bodyPr/>
          <a:lstStyle>
            <a:lvl1pPr>
              <a:defRPr/>
            </a:lvl1pPr>
          </a:lstStyle>
          <a:p>
            <a:r>
              <a:rPr lang="en-US" dirty="0"/>
              <a:t>Headline Century Gothic 28 Bold</a:t>
            </a:r>
          </a:p>
        </p:txBody>
      </p:sp>
    </p:spTree>
    <p:extLst>
      <p:ext uri="{BB962C8B-B14F-4D97-AF65-F5344CB8AC3E}">
        <p14:creationId xmlns:p14="http://schemas.microsoft.com/office/powerpoint/2010/main" val="91820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10" name="Picture 12" descr="GA-&amp;-affilated_comp-white_thick.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008184" y="6448870"/>
            <a:ext cx="19446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45F7E68-C245-6247-AC7C-3BD37CB31474}"/>
              </a:ext>
            </a:extLst>
          </p:cNvPr>
          <p:cNvSpPr/>
          <p:nvPr userDrawn="1"/>
        </p:nvSpPr>
        <p:spPr>
          <a:xfrm>
            <a:off x="0" y="914400"/>
            <a:ext cx="12192000" cy="54821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28" name="Text Placeholder 2"/>
          <p:cNvSpPr>
            <a:spLocks noGrp="1"/>
          </p:cNvSpPr>
          <p:nvPr userDrawn="1">
            <p:ph type="body" idx="1"/>
          </p:nvPr>
        </p:nvSpPr>
        <p:spPr bwMode="auto">
          <a:xfrm>
            <a:off x="609600" y="1246909"/>
            <a:ext cx="10972800" cy="4879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Century gothic 24 bold</a:t>
            </a:r>
          </a:p>
          <a:p>
            <a:pPr lvl="0"/>
            <a:r>
              <a:rPr lang="en-US" dirty="0"/>
              <a:t>Century gothic 24 bold</a:t>
            </a:r>
          </a:p>
          <a:p>
            <a:pPr lvl="1"/>
            <a:r>
              <a:rPr lang="en-US" dirty="0"/>
              <a:t>Century gothic 22</a:t>
            </a:r>
          </a:p>
          <a:p>
            <a:pPr lvl="1"/>
            <a:r>
              <a:rPr lang="en-US" dirty="0"/>
              <a:t>Century gothic 22</a:t>
            </a:r>
          </a:p>
          <a:p>
            <a:pPr lvl="2"/>
            <a:r>
              <a:rPr lang="en-US" dirty="0"/>
              <a:t>Century gothic 20</a:t>
            </a:r>
          </a:p>
          <a:p>
            <a:pPr lvl="2"/>
            <a:r>
              <a:rPr lang="en-US" dirty="0"/>
              <a:t>Century gothic 20</a:t>
            </a:r>
          </a:p>
          <a:p>
            <a:pPr lvl="0"/>
            <a:r>
              <a:rPr lang="en-US" dirty="0"/>
              <a:t>Century gothic 24 bold</a:t>
            </a:r>
          </a:p>
          <a:p>
            <a:pPr lvl="0"/>
            <a:endParaRPr lang="en-US" dirty="0"/>
          </a:p>
        </p:txBody>
      </p:sp>
      <p:sp>
        <p:nvSpPr>
          <p:cNvPr id="1029" name="Rectangle 13"/>
          <p:cNvSpPr>
            <a:spLocks noChangeArrowheads="1"/>
          </p:cNvSpPr>
          <p:nvPr userDrawn="1"/>
        </p:nvSpPr>
        <p:spPr bwMode="auto">
          <a:xfrm>
            <a:off x="0" y="6484938"/>
            <a:ext cx="1117600"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1400" b="1" dirty="0"/>
          </a:p>
        </p:txBody>
      </p:sp>
      <p:sp>
        <p:nvSpPr>
          <p:cNvPr id="14" name="Title Placeholder 1"/>
          <p:cNvSpPr>
            <a:spLocks noGrp="1"/>
          </p:cNvSpPr>
          <p:nvPr userDrawn="1">
            <p:ph type="title"/>
          </p:nvPr>
        </p:nvSpPr>
        <p:spPr bwMode="auto">
          <a:xfrm>
            <a:off x="0" y="0"/>
            <a:ext cx="12192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Headline Century Gothic 28 Bold</a:t>
            </a:r>
          </a:p>
        </p:txBody>
      </p:sp>
      <p:sp>
        <p:nvSpPr>
          <p:cNvPr id="15" name="Rectangle 13"/>
          <p:cNvSpPr>
            <a:spLocks noChangeArrowheads="1"/>
          </p:cNvSpPr>
          <p:nvPr userDrawn="1"/>
        </p:nvSpPr>
        <p:spPr bwMode="auto">
          <a:xfrm>
            <a:off x="0" y="6484938"/>
            <a:ext cx="838200"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fld id="{6E211121-6AC4-814D-908B-7EE374FB0B2E}" type="slidenum">
              <a:rPr lang="en-US" sz="1200" b="1">
                <a:solidFill>
                  <a:schemeClr val="bg1"/>
                </a:solidFill>
              </a:rPr>
              <a:pPr algn="ctr"/>
              <a:t>‹#›</a:t>
            </a:fld>
            <a:endParaRPr lang="en-US" sz="1400" b="1" dirty="0"/>
          </a:p>
        </p:txBody>
      </p:sp>
      <p:sp>
        <p:nvSpPr>
          <p:cNvPr id="9" name="Text Box 14"/>
          <p:cNvSpPr txBox="1">
            <a:spLocks noChangeArrowheads="1"/>
          </p:cNvSpPr>
          <p:nvPr userDrawn="1"/>
        </p:nvSpPr>
        <p:spPr bwMode="auto">
          <a:xfrm>
            <a:off x="3288539" y="6515023"/>
            <a:ext cx="56202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800" b="1" kern="1200" dirty="0">
                <a:solidFill>
                  <a:schemeClr val="bg1"/>
                </a:solidFill>
                <a:effectLst/>
                <a:latin typeface="+mn-lt"/>
                <a:ea typeface="ＭＳ Ｐゴシック" charset="0"/>
                <a:cs typeface="ＭＳ Ｐゴシック" charset="0"/>
              </a:rPr>
              <a:t>This document does not contain U.S. export controlled technical data.</a:t>
            </a:r>
            <a:endParaRPr lang="en-US" sz="800" b="1" dirty="0">
              <a:solidFill>
                <a:schemeClr val="bg1"/>
              </a:solidFill>
              <a:latin typeface="+mn-lt"/>
            </a:endParaRPr>
          </a:p>
        </p:txBody>
      </p:sp>
    </p:spTree>
  </p:cSld>
  <p:clrMap bg1="lt1" tx1="dk1" bg2="lt2" tx2="dk2" accent1="accent1" accent2="accent2" accent3="accent3" accent4="accent4" accent5="accent5" accent6="accent6" hlink="hlink" folHlink="folHlink"/>
  <p:sldLayoutIdLst>
    <p:sldLayoutId id="2147493526" r:id="rId1"/>
    <p:sldLayoutId id="2147493547" r:id="rId2"/>
    <p:sldLayoutId id="2147493548" r:id="rId3"/>
    <p:sldLayoutId id="2147493549" r:id="rId4"/>
    <p:sldLayoutId id="21474935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0" fontAlgn="base" hangingPunct="0">
        <a:spcBef>
          <a:spcPct val="0"/>
        </a:spcBef>
        <a:spcAft>
          <a:spcPct val="0"/>
        </a:spcAft>
        <a:defRPr sz="2800" b="1" kern="1200">
          <a:solidFill>
            <a:srgbClr val="FFFFFF"/>
          </a:solidFill>
          <a:latin typeface="+mj-lt"/>
          <a:ea typeface="ＭＳ Ｐゴシック" charset="0"/>
          <a:cs typeface="ＭＳ Ｐゴシック" charset="0"/>
        </a:defRPr>
      </a:lvl1pPr>
      <a:lvl2pPr algn="ctr"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2pPr>
      <a:lvl3pPr algn="ctr"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3pPr>
      <a:lvl4pPr algn="ctr"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4pPr>
      <a:lvl5pPr algn="ctr" defTabSz="457200" rtl="0" eaLnBrk="0" fontAlgn="base" hangingPunct="0">
        <a:spcBef>
          <a:spcPct val="0"/>
        </a:spcBef>
        <a:spcAft>
          <a:spcPct val="0"/>
        </a:spcAft>
        <a:defRPr sz="2400" b="1">
          <a:solidFill>
            <a:srgbClr val="FFFFFF"/>
          </a:solidFill>
          <a:latin typeface="Century Gothic" charset="0"/>
          <a:ea typeface="ＭＳ Ｐゴシック" charset="0"/>
          <a:cs typeface="ＭＳ Ｐゴシック" charset="0"/>
        </a:defRPr>
      </a:lvl5pPr>
      <a:lvl6pPr marL="4572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6pPr>
      <a:lvl7pPr marL="9144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7pPr>
      <a:lvl8pPr marL="13716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8pPr>
      <a:lvl9pPr marL="1828800" algn="ctr" defTabSz="457200" rtl="0" fontAlgn="base">
        <a:spcBef>
          <a:spcPct val="0"/>
        </a:spcBef>
        <a:spcAft>
          <a:spcPct val="0"/>
        </a:spcAft>
        <a:defRPr sz="2400" b="1">
          <a:solidFill>
            <a:srgbClr val="FFFFFF"/>
          </a:solidFill>
          <a:latin typeface="Century Gothic" charset="0"/>
          <a:ea typeface="ＭＳ Ｐゴシック" charset="0"/>
          <a:cs typeface="ＭＳ Ｐゴシック" charset="0"/>
        </a:defRPr>
      </a:lvl9pPr>
    </p:titleStyle>
    <p:bodyStyle>
      <a:lvl1pPr marL="342900" indent="-274320" algn="l" defTabSz="457200" rtl="0" eaLnBrk="0" fontAlgn="base" hangingPunct="0">
        <a:spcBef>
          <a:spcPts val="1200"/>
        </a:spcBef>
        <a:spcAft>
          <a:spcPct val="0"/>
        </a:spcAft>
        <a:buClr>
          <a:schemeClr val="tx2"/>
        </a:buClr>
        <a:buFont typeface="Arial" charset="0"/>
        <a:buChar char="•"/>
        <a:defRPr sz="2400" b="1" kern="1200">
          <a:solidFill>
            <a:schemeClr val="tx1"/>
          </a:solidFill>
          <a:latin typeface="+mn-lt"/>
          <a:ea typeface="ＭＳ Ｐゴシック" charset="0"/>
          <a:cs typeface="ＭＳ Ｐゴシック" charset="0"/>
        </a:defRPr>
      </a:lvl1pPr>
      <a:lvl2pPr marL="731520" indent="-285750" algn="l" defTabSz="457200" rtl="0" eaLnBrk="0" fontAlgn="base" hangingPunct="0">
        <a:spcBef>
          <a:spcPts val="300"/>
        </a:spcBef>
        <a:spcAft>
          <a:spcPct val="0"/>
        </a:spcAft>
        <a:buClr>
          <a:schemeClr val="tx2"/>
        </a:buClr>
        <a:buFont typeface="Arial" charset="0"/>
        <a:buChar char="–"/>
        <a:defRPr sz="2200" kern="1200">
          <a:solidFill>
            <a:schemeClr val="tx1"/>
          </a:solidFill>
          <a:latin typeface="+mn-lt"/>
          <a:ea typeface="ＭＳ Ｐゴシック" charset="0"/>
          <a:cs typeface="+mn-cs"/>
        </a:defRPr>
      </a:lvl2pPr>
      <a:lvl3pPr marL="1097280" indent="-274320" algn="l" defTabSz="457200" rtl="0" eaLnBrk="0" fontAlgn="base" hangingPunct="0">
        <a:spcBef>
          <a:spcPts val="300"/>
        </a:spcBef>
        <a:spcAft>
          <a:spcPct val="0"/>
        </a:spcAft>
        <a:buClr>
          <a:schemeClr val="tx2"/>
        </a:buClr>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6.jp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7.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1.jp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52.jpg"/></Relationships>
</file>

<file path=ppt/slides/_rels/slide1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59.gif"/><Relationship Id="rId3" Type="http://schemas.openxmlformats.org/officeDocument/2006/relationships/image" Target="../media/image55.jpg"/><Relationship Id="rId7" Type="http://schemas.openxmlformats.org/officeDocument/2006/relationships/image" Target="../media/image58.jp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7.jpg"/><Relationship Id="rId5" Type="http://schemas.microsoft.com/office/2007/relationships/hdphoto" Target="../media/hdphoto3.wdp"/><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gif"/><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1.jp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 Id="rId9" Type="http://schemas.openxmlformats.org/officeDocument/2006/relationships/image" Target="../media/image27.jpg"/></Relationships>
</file>

<file path=ppt/slides/_rels/slide8.xml.rels><?xml version="1.0" encoding="UTF-8" standalone="yes"?>
<Relationships xmlns="http://schemas.openxmlformats.org/package/2006/relationships"><Relationship Id="rId8" Type="http://schemas.openxmlformats.org/officeDocument/2006/relationships/image" Target="../media/image32.jfif"/><Relationship Id="rId3" Type="http://schemas.openxmlformats.org/officeDocument/2006/relationships/image" Target="../media/image3.png"/><Relationship Id="rId7"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920978"/>
            <a:ext cx="12192000" cy="5471939"/>
          </a:xfrm>
          <a:prstGeom prst="rect">
            <a:avLst/>
          </a:prstGeom>
          <a:solidFill>
            <a:schemeClr val="tx1">
              <a:alpha val="1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 name="Title 2"/>
          <p:cNvSpPr>
            <a:spLocks noGrp="1"/>
          </p:cNvSpPr>
          <p:nvPr>
            <p:ph type="title"/>
          </p:nvPr>
        </p:nvSpPr>
        <p:spPr/>
        <p:txBody>
          <a:bodyPr/>
          <a:lstStyle/>
          <a:p>
            <a:r>
              <a:rPr lang="en-US" sz="2800" dirty="0" smtClean="0"/>
              <a:t>Dr. Vivek Lall, Chief Executive General Atomics Global Corporation</a:t>
            </a:r>
            <a:endParaRPr lang="en-US" sz="2800" dirty="0"/>
          </a:p>
        </p:txBody>
      </p:sp>
      <p:pic>
        <p:nvPicPr>
          <p:cNvPr id="26" name="Picture 25"/>
          <p:cNvPicPr>
            <a:picLocks noChangeAspect="1"/>
          </p:cNvPicPr>
          <p:nvPr/>
        </p:nvPicPr>
        <p:blipFill rotWithShape="1">
          <a:blip r:embed="rId3" cstate="hqprint">
            <a:extLst>
              <a:ext uri="{28A0092B-C50C-407E-A947-70E740481C1C}">
                <a14:useLocalDpi xmlns:a14="http://schemas.microsoft.com/office/drawing/2010/main"/>
              </a:ext>
            </a:extLst>
          </a:blip>
          <a:srcRect t="1" b="24867"/>
          <a:stretch/>
        </p:blipFill>
        <p:spPr>
          <a:xfrm>
            <a:off x="0" y="907161"/>
            <a:ext cx="12192000" cy="549558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306" y="1013551"/>
            <a:ext cx="2352814" cy="35264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8" name="TextBox 47"/>
          <p:cNvSpPr txBox="1"/>
          <p:nvPr/>
        </p:nvSpPr>
        <p:spPr>
          <a:xfrm>
            <a:off x="2163986" y="3196909"/>
            <a:ext cx="7875875" cy="2677656"/>
          </a:xfrm>
          <a:prstGeom prst="rect">
            <a:avLst/>
          </a:prstGeom>
          <a:noFill/>
        </p:spPr>
        <p:txBody>
          <a:bodyPr wrap="none" rtlCol="0">
            <a:spAutoFit/>
          </a:bodyPr>
          <a:lstStyle/>
          <a:p>
            <a:pPr algn="ctr"/>
            <a:r>
              <a:rPr lang="en-US" sz="2400" b="1" dirty="0">
                <a:solidFill>
                  <a:schemeClr val="bg1"/>
                </a:solidFill>
              </a:rPr>
              <a:t>Engineers Week </a:t>
            </a:r>
            <a:r>
              <a:rPr lang="en-US" sz="2400" b="1" dirty="0" smtClean="0">
                <a:solidFill>
                  <a:schemeClr val="bg1"/>
                </a:solidFill>
              </a:rPr>
              <a:t>2021</a:t>
            </a:r>
          </a:p>
          <a:p>
            <a:pPr algn="ctr"/>
            <a:r>
              <a:rPr lang="en-US" sz="2400" b="1" dirty="0" smtClean="0">
                <a:solidFill>
                  <a:schemeClr val="bg1"/>
                </a:solidFill>
              </a:rPr>
              <a:t> </a:t>
            </a:r>
          </a:p>
          <a:p>
            <a:pPr algn="ctr"/>
            <a:r>
              <a:rPr lang="en-US" sz="2400" b="1" i="1" dirty="0" smtClean="0">
                <a:solidFill>
                  <a:schemeClr val="bg1"/>
                </a:solidFill>
              </a:rPr>
              <a:t>Imagining Tomorrow</a:t>
            </a:r>
          </a:p>
          <a:p>
            <a:pPr algn="ctr"/>
            <a:endParaRPr lang="en-US" sz="2400" b="1" i="1" dirty="0">
              <a:solidFill>
                <a:schemeClr val="bg1"/>
              </a:solidFill>
            </a:endParaRPr>
          </a:p>
          <a:p>
            <a:pPr algn="ctr"/>
            <a:r>
              <a:rPr lang="en-US" sz="2400" b="1" dirty="0">
                <a:solidFill>
                  <a:schemeClr val="bg1"/>
                </a:solidFill>
              </a:rPr>
              <a:t>16th annual Engineers Week event at the Pentagon</a:t>
            </a:r>
            <a:endParaRPr lang="en-US" sz="2400" b="1" dirty="0" smtClean="0">
              <a:solidFill>
                <a:schemeClr val="bg1"/>
              </a:solidFill>
            </a:endParaRPr>
          </a:p>
          <a:p>
            <a:pPr algn="ctr"/>
            <a:endParaRPr lang="en-US" sz="2400" b="1" dirty="0" smtClean="0">
              <a:solidFill>
                <a:schemeClr val="bg1"/>
              </a:solidFill>
            </a:endParaRPr>
          </a:p>
          <a:p>
            <a:pPr algn="ctr"/>
            <a:endParaRPr lang="en-US" sz="2400" b="1" dirty="0" smtClean="0">
              <a:solidFill>
                <a:schemeClr val="bg1"/>
              </a:solidFill>
            </a:endParaRPr>
          </a:p>
        </p:txBody>
      </p:sp>
    </p:spTree>
    <p:extLst>
      <p:ext uri="{BB962C8B-B14F-4D97-AF65-F5344CB8AC3E}">
        <p14:creationId xmlns:p14="http://schemas.microsoft.com/office/powerpoint/2010/main" val="377332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t="1" b="24867"/>
          <a:stretch/>
        </p:blipFill>
        <p:spPr>
          <a:xfrm>
            <a:off x="0" y="907161"/>
            <a:ext cx="12192000" cy="5495588"/>
          </a:xfrm>
          <a:prstGeom prst="rect">
            <a:avLst/>
          </a:prstGeom>
        </p:spPr>
      </p:pic>
      <p:sp>
        <p:nvSpPr>
          <p:cNvPr id="3" name="Title 2"/>
          <p:cNvSpPr>
            <a:spLocks noGrp="1"/>
          </p:cNvSpPr>
          <p:nvPr>
            <p:ph type="title"/>
          </p:nvPr>
        </p:nvSpPr>
        <p:spPr>
          <a:noFill/>
          <a:ln>
            <a:noFill/>
          </a:ln>
        </p:spPr>
        <p:txBody>
          <a:bodyPr vert="horz" wrap="square" lIns="91440" tIns="45720" rIns="91440" bIns="45720" numCol="1" anchor="ctr" anchorCtr="0" compatLnSpc="1">
            <a:prstTxWarp prst="textNoShape">
              <a:avLst/>
            </a:prstTxWarp>
          </a:bodyPr>
          <a:lstStyle/>
          <a:p>
            <a:r>
              <a:rPr lang="en-US" dirty="0" smtClean="0"/>
              <a:t>General Atomics Electromagnetic Systems Group</a:t>
            </a:r>
            <a:endParaRPr lang="en-US" sz="2800" dirty="0"/>
          </a:p>
        </p:txBody>
      </p:sp>
      <p:pic>
        <p:nvPicPr>
          <p:cNvPr id="2" name="Picture 1"/>
          <p:cNvPicPr>
            <a:picLocks noChangeAspect="1"/>
          </p:cNvPicPr>
          <p:nvPr/>
        </p:nvPicPr>
        <p:blipFill>
          <a:blip r:embed="rId4"/>
          <a:stretch>
            <a:fillRect/>
          </a:stretch>
        </p:blipFill>
        <p:spPr>
          <a:xfrm>
            <a:off x="420867" y="1295349"/>
            <a:ext cx="3486398" cy="1616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rotWithShape="1">
          <a:blip r:embed="rId5"/>
          <a:srcRect t="1766"/>
          <a:stretch/>
        </p:blipFill>
        <p:spPr>
          <a:xfrm>
            <a:off x="4328132" y="4786236"/>
            <a:ext cx="3543147" cy="1616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p:cNvPicPr>
            <a:picLocks noChangeAspect="1"/>
          </p:cNvPicPr>
          <p:nvPr/>
        </p:nvPicPr>
        <p:blipFill>
          <a:blip r:embed="rId6"/>
          <a:stretch>
            <a:fillRect/>
          </a:stretch>
        </p:blipFill>
        <p:spPr>
          <a:xfrm>
            <a:off x="8438131" y="3383017"/>
            <a:ext cx="3481546" cy="1614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p:cNvPicPr>
            <a:picLocks noChangeAspect="1"/>
          </p:cNvPicPr>
          <p:nvPr/>
        </p:nvPicPr>
        <p:blipFill>
          <a:blip r:embed="rId7"/>
          <a:stretch>
            <a:fillRect/>
          </a:stretch>
        </p:blipFill>
        <p:spPr>
          <a:xfrm>
            <a:off x="8268969" y="1197934"/>
            <a:ext cx="3517928" cy="16260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p:cNvPicPr>
            <a:picLocks noChangeAspect="1"/>
          </p:cNvPicPr>
          <p:nvPr/>
        </p:nvPicPr>
        <p:blipFill>
          <a:blip r:embed="rId8"/>
          <a:stretch>
            <a:fillRect/>
          </a:stretch>
        </p:blipFill>
        <p:spPr>
          <a:xfrm>
            <a:off x="292081" y="3383017"/>
            <a:ext cx="3476873" cy="16015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p:cNvPicPr>
            <a:picLocks noChangeAspect="1"/>
          </p:cNvPicPr>
          <p:nvPr/>
        </p:nvPicPr>
        <p:blipFill>
          <a:blip r:embed="rId9"/>
          <a:stretch>
            <a:fillRect/>
          </a:stretch>
        </p:blipFill>
        <p:spPr>
          <a:xfrm>
            <a:off x="4328132" y="984516"/>
            <a:ext cx="3535735" cy="16291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TextBox 18"/>
          <p:cNvSpPr txBox="1"/>
          <p:nvPr/>
        </p:nvSpPr>
        <p:spPr>
          <a:xfrm>
            <a:off x="4768882" y="3193290"/>
            <a:ext cx="2669320" cy="461665"/>
          </a:xfrm>
          <a:prstGeom prst="rect">
            <a:avLst/>
          </a:prstGeom>
          <a:noFill/>
        </p:spPr>
        <p:txBody>
          <a:bodyPr wrap="none" rtlCol="0">
            <a:spAutoFit/>
          </a:bodyPr>
          <a:lstStyle/>
          <a:p>
            <a:r>
              <a:rPr lang="en-US" sz="2400" b="1" dirty="0" smtClean="0">
                <a:solidFill>
                  <a:schemeClr val="bg1"/>
                </a:solidFill>
              </a:rPr>
              <a:t>Defense </a:t>
            </a:r>
            <a:r>
              <a:rPr lang="en-US" sz="2400" b="1" dirty="0">
                <a:solidFill>
                  <a:schemeClr val="bg1"/>
                </a:solidFill>
              </a:rPr>
              <a:t>Systems</a:t>
            </a:r>
          </a:p>
        </p:txBody>
      </p:sp>
    </p:spTree>
    <p:extLst>
      <p:ext uri="{BB962C8B-B14F-4D97-AF65-F5344CB8AC3E}">
        <p14:creationId xmlns:p14="http://schemas.microsoft.com/office/powerpoint/2010/main" val="322524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a:ln>
            <a:noFill/>
          </a:ln>
        </p:spPr>
        <p:txBody>
          <a:bodyPr vert="horz" wrap="square" lIns="91440" tIns="45720" rIns="91440" bIns="45720" numCol="1" anchor="ctr" anchorCtr="0" compatLnSpc="1">
            <a:prstTxWarp prst="textNoShape">
              <a:avLst/>
            </a:prstTxWarp>
          </a:bodyPr>
          <a:lstStyle/>
          <a:p>
            <a:r>
              <a:rPr lang="en-US" dirty="0" smtClean="0"/>
              <a:t>General Atomics Electromagnetic Systems Group</a:t>
            </a:r>
            <a:br>
              <a:rPr lang="en-US" dirty="0" smtClean="0"/>
            </a:br>
            <a:r>
              <a:rPr lang="en-US" dirty="0" smtClean="0"/>
              <a:t>Precision Manufacturing</a:t>
            </a:r>
            <a:endParaRPr lang="en-US" sz="2800" dirty="0"/>
          </a:p>
        </p:txBody>
      </p:sp>
      <p:grpSp>
        <p:nvGrpSpPr>
          <p:cNvPr id="20" name="Group 19"/>
          <p:cNvGrpSpPr/>
          <p:nvPr/>
        </p:nvGrpSpPr>
        <p:grpSpPr>
          <a:xfrm>
            <a:off x="0" y="907161"/>
            <a:ext cx="12192000" cy="5495588"/>
            <a:chOff x="0" y="907161"/>
            <a:chExt cx="12192000" cy="5495588"/>
          </a:xfrm>
        </p:grpSpPr>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t="1" b="24867"/>
            <a:stretch/>
          </p:blipFill>
          <p:spPr>
            <a:xfrm>
              <a:off x="0" y="907161"/>
              <a:ext cx="12192000" cy="5495588"/>
            </a:xfrm>
            <a:prstGeom prst="rect">
              <a:avLst/>
            </a:prstGeom>
          </p:spPr>
        </p:pic>
        <p:sp>
          <p:nvSpPr>
            <p:cNvPr id="19" name="TextBox 18"/>
            <p:cNvSpPr txBox="1"/>
            <p:nvPr/>
          </p:nvSpPr>
          <p:spPr>
            <a:xfrm>
              <a:off x="2616033" y="3196909"/>
              <a:ext cx="6971780" cy="830997"/>
            </a:xfrm>
            <a:prstGeom prst="rect">
              <a:avLst/>
            </a:prstGeom>
            <a:noFill/>
          </p:spPr>
          <p:txBody>
            <a:bodyPr wrap="none" rtlCol="0">
              <a:spAutoFit/>
            </a:bodyPr>
            <a:lstStyle/>
            <a:p>
              <a:pPr algn="ctr"/>
              <a:r>
                <a:rPr lang="en-US" sz="2400" b="1" dirty="0" smtClean="0">
                  <a:solidFill>
                    <a:schemeClr val="bg1"/>
                  </a:solidFill>
                </a:rPr>
                <a:t>BUILD. TEST. DELIVER.</a:t>
              </a:r>
            </a:p>
            <a:p>
              <a:pPr algn="ctr"/>
              <a:r>
                <a:rPr lang="en-US" sz="2400" b="1" dirty="0">
                  <a:solidFill>
                    <a:schemeClr val="bg1"/>
                  </a:solidFill>
                </a:rPr>
                <a:t>Manufacturing a new era of weapon systems.</a:t>
              </a:r>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3253" y="4364859"/>
            <a:ext cx="4389120"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661" y="1570449"/>
            <a:ext cx="4494903" cy="14046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595" y="4364859"/>
            <a:ext cx="4505998" cy="1408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8952" y="1554170"/>
            <a:ext cx="4489394" cy="14029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6380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a:ln>
            <a:noFill/>
          </a:ln>
        </p:spPr>
        <p:txBody>
          <a:bodyPr vert="horz" wrap="square" lIns="91440" tIns="45720" rIns="91440" bIns="45720" numCol="1" anchor="ctr" anchorCtr="0" compatLnSpc="1">
            <a:prstTxWarp prst="textNoShape">
              <a:avLst/>
            </a:prstTxWarp>
          </a:bodyPr>
          <a:lstStyle/>
          <a:p>
            <a:r>
              <a:rPr lang="en-US" dirty="0" smtClean="0"/>
              <a:t>General Atomics Electromagnetic Systems Group</a:t>
            </a:r>
            <a:br>
              <a:rPr lang="en-US" dirty="0" smtClean="0"/>
            </a:br>
            <a:r>
              <a:rPr lang="en-US" dirty="0" smtClean="0"/>
              <a:t>Nuclear Thermal Propulsion</a:t>
            </a:r>
            <a:endParaRPr lang="en-US" sz="2800" dirty="0"/>
          </a:p>
        </p:txBody>
      </p:sp>
      <p:pic>
        <p:nvPicPr>
          <p:cNvPr id="13" name="Picture 12"/>
          <p:cNvPicPr>
            <a:picLocks noChangeAspect="1"/>
          </p:cNvPicPr>
          <p:nvPr/>
        </p:nvPicPr>
        <p:blipFill rotWithShape="1">
          <a:blip r:embed="rId3" cstate="hqprint">
            <a:extLst>
              <a:ext uri="{28A0092B-C50C-407E-A947-70E740481C1C}">
                <a14:useLocalDpi xmlns:a14="http://schemas.microsoft.com/office/drawing/2010/main"/>
              </a:ext>
            </a:extLst>
          </a:blip>
          <a:srcRect t="1" b="24867"/>
          <a:stretch/>
        </p:blipFill>
        <p:spPr>
          <a:xfrm>
            <a:off x="0" y="907161"/>
            <a:ext cx="12192000" cy="549558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1444" y="914400"/>
            <a:ext cx="8787384" cy="54827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8069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a:ln>
            <a:noFill/>
          </a:ln>
        </p:spPr>
        <p:txBody>
          <a:bodyPr vert="horz" wrap="square" lIns="91440" tIns="45720" rIns="91440" bIns="45720" numCol="1" anchor="ctr" anchorCtr="0" compatLnSpc="1">
            <a:prstTxWarp prst="textNoShape">
              <a:avLst/>
            </a:prstTxWarp>
          </a:bodyPr>
          <a:lstStyle/>
          <a:p>
            <a:r>
              <a:rPr lang="en-US" dirty="0" smtClean="0"/>
              <a:t>General Atomics Electromagnetic Systems Group</a:t>
            </a:r>
            <a:br>
              <a:rPr lang="en-US" dirty="0" smtClean="0"/>
            </a:br>
            <a:r>
              <a:rPr lang="en-US" dirty="0" smtClean="0"/>
              <a:t>Nuclear Technology &amp; Materials Advanced Fission Reactors</a:t>
            </a:r>
            <a:endParaRPr lang="en-US" sz="2800" dirty="0"/>
          </a:p>
        </p:txBody>
      </p:sp>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t="1" b="24867"/>
          <a:stretch/>
        </p:blipFill>
        <p:spPr>
          <a:xfrm>
            <a:off x="0" y="907161"/>
            <a:ext cx="12192000" cy="5495588"/>
          </a:xfrm>
          <a:prstGeom prst="rect">
            <a:avLst/>
          </a:prstGeom>
        </p:spPr>
      </p:pic>
      <p:pic>
        <p:nvPicPr>
          <p:cNvPr id="1026" name="Picture 2" descr="https://www.ga.com/images/products/energy/advanced_reactors/EM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8450" y="1275416"/>
            <a:ext cx="2056025" cy="22553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5"/>
          <a:stretch>
            <a:fillRect/>
          </a:stretch>
        </p:blipFill>
        <p:spPr>
          <a:xfrm>
            <a:off x="998929" y="1628997"/>
            <a:ext cx="2079547" cy="1902919"/>
          </a:xfrm>
          <a:prstGeom prst="rect">
            <a:avLst/>
          </a:prstGeom>
          <a:ln>
            <a:noFill/>
          </a:ln>
          <a:effectLst>
            <a:softEdge rad="112500"/>
          </a:effectLst>
        </p:spPr>
      </p:pic>
      <p:pic>
        <p:nvPicPr>
          <p:cNvPr id="22" name="Picture 21"/>
          <p:cNvPicPr>
            <a:picLocks noChangeAspect="1"/>
          </p:cNvPicPr>
          <p:nvPr/>
        </p:nvPicPr>
        <p:blipFill>
          <a:blip r:embed="rId6"/>
          <a:stretch>
            <a:fillRect/>
          </a:stretch>
        </p:blipFill>
        <p:spPr>
          <a:xfrm>
            <a:off x="139850" y="4745602"/>
            <a:ext cx="5066852" cy="15215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5" name="TextBox 24"/>
          <p:cNvSpPr txBox="1"/>
          <p:nvPr/>
        </p:nvSpPr>
        <p:spPr>
          <a:xfrm>
            <a:off x="2544384" y="1937532"/>
            <a:ext cx="7103227" cy="1938992"/>
          </a:xfrm>
          <a:prstGeom prst="rect">
            <a:avLst/>
          </a:prstGeom>
          <a:noFill/>
        </p:spPr>
        <p:txBody>
          <a:bodyPr wrap="none" rtlCol="0">
            <a:spAutoFit/>
          </a:bodyPr>
          <a:lstStyle/>
          <a:p>
            <a:pPr algn="ctr"/>
            <a:r>
              <a:rPr lang="en-US" sz="2400" b="1" dirty="0">
                <a:solidFill>
                  <a:schemeClr val="bg1"/>
                </a:solidFill>
              </a:rPr>
              <a:t>Energy Multiplier Module (EM2</a:t>
            </a:r>
            <a:r>
              <a:rPr lang="en-US" sz="2400" b="1" dirty="0" smtClean="0">
                <a:solidFill>
                  <a:schemeClr val="bg1"/>
                </a:solidFill>
              </a:rPr>
              <a:t>)</a:t>
            </a:r>
          </a:p>
          <a:p>
            <a:pPr algn="ctr"/>
            <a:endParaRPr lang="en-US" sz="2400" b="1" dirty="0" smtClean="0">
              <a:solidFill>
                <a:schemeClr val="bg1"/>
              </a:solidFill>
            </a:endParaRPr>
          </a:p>
          <a:p>
            <a:pPr algn="ctr"/>
            <a:r>
              <a:rPr lang="en-US" sz="2400" b="1" dirty="0">
                <a:solidFill>
                  <a:schemeClr val="bg1"/>
                </a:solidFill>
              </a:rPr>
              <a:t>Fast Modular Reactor (FMR) concept </a:t>
            </a:r>
            <a:endParaRPr lang="en-US" sz="2400" b="1" dirty="0" smtClean="0">
              <a:solidFill>
                <a:schemeClr val="bg1"/>
              </a:solidFill>
            </a:endParaRPr>
          </a:p>
          <a:p>
            <a:pPr algn="ctr"/>
            <a:endParaRPr lang="en-US" sz="2400" b="1" dirty="0" smtClean="0">
              <a:solidFill>
                <a:schemeClr val="bg1"/>
              </a:solidFill>
            </a:endParaRPr>
          </a:p>
          <a:p>
            <a:pPr algn="ctr"/>
            <a:r>
              <a:rPr lang="en-US" sz="2400" b="1" dirty="0" smtClean="0">
                <a:solidFill>
                  <a:schemeClr val="bg1"/>
                </a:solidFill>
              </a:rPr>
              <a:t>DOE </a:t>
            </a:r>
            <a:r>
              <a:rPr lang="en-US" sz="2400" b="1" dirty="0">
                <a:solidFill>
                  <a:schemeClr val="bg1"/>
                </a:solidFill>
              </a:rPr>
              <a:t>Advanced Reactor Concepts-20 Program</a:t>
            </a:r>
          </a:p>
        </p:txBody>
      </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0654" y="3809350"/>
            <a:ext cx="4507454" cy="23676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0706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a:ln>
            <a:noFill/>
          </a:ln>
        </p:spPr>
        <p:txBody>
          <a:bodyPr vert="horz" wrap="square" lIns="91440" tIns="45720" rIns="91440" bIns="45720" numCol="1" anchor="ctr" anchorCtr="0" compatLnSpc="1">
            <a:prstTxWarp prst="textNoShape">
              <a:avLst/>
            </a:prstTxWarp>
          </a:bodyPr>
          <a:lstStyle/>
          <a:p>
            <a:r>
              <a:rPr lang="en-US" dirty="0" smtClean="0"/>
              <a:t>General Atomics Aeronautical Systems</a:t>
            </a:r>
            <a:br>
              <a:rPr lang="en-US" dirty="0" smtClean="0"/>
            </a:br>
            <a:r>
              <a:rPr lang="en-US" dirty="0"/>
              <a:t>MQ-9B SkyGuardian</a:t>
            </a:r>
            <a:r>
              <a:rPr lang="en-US" baseline="30000" dirty="0"/>
              <a:t>®</a:t>
            </a:r>
            <a:r>
              <a:rPr lang="en-US" dirty="0"/>
              <a:t> / SeaGuardian</a:t>
            </a:r>
            <a:r>
              <a:rPr lang="en-US" baseline="30000" dirty="0" smtClean="0"/>
              <a:t>®</a:t>
            </a:r>
            <a:endParaRPr lang="en-US" sz="2800" dirty="0"/>
          </a:p>
        </p:txBody>
      </p:sp>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t="1" b="24867"/>
          <a:stretch/>
        </p:blipFill>
        <p:spPr>
          <a:xfrm>
            <a:off x="0" y="907161"/>
            <a:ext cx="12192000" cy="549558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26052"/>
            <a:ext cx="1219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1722046" y="4403570"/>
            <a:ext cx="8747908" cy="1938992"/>
          </a:xfrm>
          <a:prstGeom prst="rect">
            <a:avLst/>
          </a:prstGeom>
          <a:noFill/>
        </p:spPr>
        <p:txBody>
          <a:bodyPr wrap="square" rtlCol="0">
            <a:spAutoFit/>
          </a:bodyPr>
          <a:lstStyle/>
          <a:p>
            <a:pPr algn="ctr"/>
            <a:r>
              <a:rPr lang="en-US" sz="2400" b="1" dirty="0">
                <a:solidFill>
                  <a:schemeClr val="bg1"/>
                </a:solidFill>
              </a:rPr>
              <a:t>Delivering unmatched agility and </a:t>
            </a:r>
            <a:endParaRPr lang="en-US" sz="2400" b="1" dirty="0" smtClean="0">
              <a:solidFill>
                <a:schemeClr val="bg1"/>
              </a:solidFill>
            </a:endParaRPr>
          </a:p>
          <a:p>
            <a:pPr algn="ctr"/>
            <a:r>
              <a:rPr lang="en-US" sz="2400" b="1" dirty="0" smtClean="0">
                <a:solidFill>
                  <a:schemeClr val="bg1"/>
                </a:solidFill>
              </a:rPr>
              <a:t>superior </a:t>
            </a:r>
            <a:r>
              <a:rPr lang="en-US" sz="2400" b="1" dirty="0">
                <a:solidFill>
                  <a:schemeClr val="bg1"/>
                </a:solidFill>
              </a:rPr>
              <a:t>persistent situational awareness over land or </a:t>
            </a:r>
            <a:r>
              <a:rPr lang="en-US" sz="2400" b="1" dirty="0" smtClean="0">
                <a:solidFill>
                  <a:schemeClr val="bg1"/>
                </a:solidFill>
              </a:rPr>
              <a:t>sea</a:t>
            </a:r>
          </a:p>
          <a:p>
            <a:pPr algn="ctr"/>
            <a:endParaRPr lang="en-US" sz="2400" b="1" dirty="0" smtClean="0">
              <a:solidFill>
                <a:schemeClr val="bg1"/>
              </a:solidFill>
            </a:endParaRPr>
          </a:p>
          <a:p>
            <a:pPr algn="ctr"/>
            <a:r>
              <a:rPr lang="en-US" sz="2400" b="1" dirty="0" smtClean="0">
                <a:solidFill>
                  <a:schemeClr val="bg1"/>
                </a:solidFill>
              </a:rPr>
              <a:t>12,500 pound Max Takeoff Weight (MTOW)</a:t>
            </a:r>
          </a:p>
          <a:p>
            <a:pPr algn="ctr"/>
            <a:r>
              <a:rPr lang="en-US" sz="2400" b="1" dirty="0" smtClean="0">
                <a:solidFill>
                  <a:schemeClr val="bg1"/>
                </a:solidFill>
              </a:rPr>
              <a:t>Remotely Piloted Aircraft (RPA)</a:t>
            </a:r>
            <a:endParaRPr lang="en-US" sz="2400" b="1" dirty="0">
              <a:solidFill>
                <a:schemeClr val="bg1"/>
              </a:solidFill>
            </a:endParaRPr>
          </a:p>
        </p:txBody>
      </p:sp>
    </p:spTree>
    <p:extLst>
      <p:ext uri="{BB962C8B-B14F-4D97-AF65-F5344CB8AC3E}">
        <p14:creationId xmlns:p14="http://schemas.microsoft.com/office/powerpoint/2010/main" val="23823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a:ln>
            <a:noFill/>
          </a:ln>
        </p:spPr>
        <p:txBody>
          <a:bodyPr vert="horz" wrap="square" lIns="91440" tIns="45720" rIns="91440" bIns="45720" numCol="1" anchor="ctr" anchorCtr="0" compatLnSpc="1">
            <a:prstTxWarp prst="textNoShape">
              <a:avLst/>
            </a:prstTxWarp>
          </a:bodyPr>
          <a:lstStyle/>
          <a:p>
            <a:r>
              <a:rPr lang="en-US" dirty="0" smtClean="0"/>
              <a:t>General Atomics Aeronautical Systems</a:t>
            </a:r>
            <a:r>
              <a:rPr lang="en-US" dirty="0"/>
              <a:t/>
            </a:r>
            <a:br>
              <a:rPr lang="en-US" dirty="0"/>
            </a:br>
            <a:r>
              <a:rPr lang="en-US" dirty="0" smtClean="0"/>
              <a:t>Flies </a:t>
            </a:r>
            <a:r>
              <a:rPr lang="en-US" dirty="0"/>
              <a:t>SkyGuardian</a:t>
            </a:r>
            <a:r>
              <a:rPr lang="en-US" baseline="30000" dirty="0" smtClean="0"/>
              <a:t>®</a:t>
            </a:r>
            <a:r>
              <a:rPr lang="en-US" dirty="0" smtClean="0"/>
              <a:t> as </a:t>
            </a:r>
            <a:r>
              <a:rPr lang="en-US" dirty="0"/>
              <a:t>Part of NASA </a:t>
            </a:r>
            <a:r>
              <a:rPr lang="en-US" dirty="0" smtClean="0"/>
              <a:t>Demonstration</a:t>
            </a:r>
            <a:endParaRPr lang="en-US" sz="2800" dirty="0"/>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303" r="2986"/>
          <a:stretch/>
        </p:blipFill>
        <p:spPr>
          <a:xfrm>
            <a:off x="0" y="914400"/>
            <a:ext cx="12199172" cy="5497158"/>
          </a:xfrm>
          <a:prstGeom prst="rect">
            <a:avLst/>
          </a:prstGeom>
        </p:spPr>
      </p:pic>
    </p:spTree>
    <p:extLst>
      <p:ext uri="{BB962C8B-B14F-4D97-AF65-F5344CB8AC3E}">
        <p14:creationId xmlns:p14="http://schemas.microsoft.com/office/powerpoint/2010/main" val="4181487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3303" r="2986"/>
          <a:stretch/>
        </p:blipFill>
        <p:spPr>
          <a:xfrm>
            <a:off x="-10758" y="914400"/>
            <a:ext cx="12199172" cy="5497158"/>
          </a:xfrm>
          <a:prstGeom prst="rect">
            <a:avLst/>
          </a:prstGeom>
        </p:spPr>
      </p:pic>
      <p:sp>
        <p:nvSpPr>
          <p:cNvPr id="3" name="Title 2"/>
          <p:cNvSpPr>
            <a:spLocks noGrp="1"/>
          </p:cNvSpPr>
          <p:nvPr>
            <p:ph type="title"/>
          </p:nvPr>
        </p:nvSpPr>
        <p:spPr>
          <a:noFill/>
          <a:ln>
            <a:noFill/>
          </a:ln>
        </p:spPr>
        <p:txBody>
          <a:bodyPr vert="horz" wrap="square" lIns="91440" tIns="45720" rIns="91440" bIns="45720" numCol="1" anchor="ctr" anchorCtr="0" compatLnSpc="1">
            <a:prstTxWarp prst="textNoShape">
              <a:avLst/>
            </a:prstTxWarp>
          </a:bodyPr>
          <a:lstStyle/>
          <a:p>
            <a:r>
              <a:rPr lang="en-US" dirty="0" smtClean="0"/>
              <a:t>General Atomics Aeronautical Systems</a:t>
            </a:r>
            <a:br>
              <a:rPr lang="en-US" dirty="0" smtClean="0"/>
            </a:br>
            <a:r>
              <a:rPr lang="en-US" dirty="0"/>
              <a:t>MQ-9B SkyGuardian</a:t>
            </a:r>
            <a:r>
              <a:rPr lang="en-US" baseline="30000" dirty="0"/>
              <a:t>®</a:t>
            </a:r>
            <a:r>
              <a:rPr lang="en-US" dirty="0"/>
              <a:t> / SeaGuardian</a:t>
            </a:r>
            <a:r>
              <a:rPr lang="en-US" baseline="30000" dirty="0" smtClean="0"/>
              <a:t>®</a:t>
            </a:r>
            <a:endParaRPr lang="en-US" sz="2800" dirty="0"/>
          </a:p>
        </p:txBody>
      </p:sp>
      <p:pic>
        <p:nvPicPr>
          <p:cNvPr id="9" name="NASA SIO _60 Second Highlight Ree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344" y="0"/>
            <a:ext cx="12192001" cy="6858000"/>
          </a:xfrm>
          <a:prstGeom prst="rect">
            <a:avLst/>
          </a:prstGeom>
        </p:spPr>
      </p:pic>
    </p:spTree>
    <p:extLst>
      <p:ext uri="{BB962C8B-B14F-4D97-AF65-F5344CB8AC3E}">
        <p14:creationId xmlns:p14="http://schemas.microsoft.com/office/powerpoint/2010/main" val="3784737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2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9272" y="914400"/>
            <a:ext cx="4119955" cy="5493273"/>
          </a:xfrm>
          <a:prstGeom prst="rect">
            <a:avLst/>
          </a:prstGeom>
        </p:spPr>
      </p:pic>
      <p:sp>
        <p:nvSpPr>
          <p:cNvPr id="3" name="Title 2"/>
          <p:cNvSpPr>
            <a:spLocks noGrp="1"/>
          </p:cNvSpPr>
          <p:nvPr>
            <p:ph type="title"/>
          </p:nvPr>
        </p:nvSpPr>
        <p:spPr>
          <a:noFill/>
          <a:ln>
            <a:noFill/>
          </a:ln>
        </p:spPr>
        <p:txBody>
          <a:bodyPr vert="horz" wrap="square" lIns="91440" tIns="45720" rIns="91440" bIns="45720" numCol="1" anchor="ctr" anchorCtr="0" compatLnSpc="1">
            <a:prstTxWarp prst="textNoShape">
              <a:avLst/>
            </a:prstTxWarp>
          </a:bodyPr>
          <a:lstStyle/>
          <a:p>
            <a:r>
              <a:rPr lang="en-US" dirty="0" smtClean="0"/>
              <a:t>California Air National Guard MQ-9 Disaster Response</a:t>
            </a:r>
            <a:r>
              <a:rPr lang="en-US" dirty="0"/>
              <a:t/>
            </a:r>
            <a:br>
              <a:rPr lang="en-US" dirty="0"/>
            </a:br>
            <a:r>
              <a:rPr lang="en-US" dirty="0" smtClean="0"/>
              <a:t>Wildfire Video Imagery, Landing Zone Mapping, Firefighter Support</a:t>
            </a:r>
            <a:endParaRPr lang="en-US" sz="2800" dirty="0"/>
          </a:p>
        </p:txBody>
      </p:sp>
      <p:pic>
        <p:nvPicPr>
          <p:cNvPr id="5" name="Picture 4" descr="J:\Graphics\01_Created_Graphics and 3D Renders\01_ Aircraft\02_Predator B variants\00 Predator B Standard Config No Weapons\For PP\PredatorB_Flight_TopView_StandConfig.40.pn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37000"/>
                    </a14:imgEffect>
                  </a14:imgLayer>
                </a14:imgProps>
              </a:ext>
              <a:ext uri="{28A0092B-C50C-407E-A947-70E740481C1C}">
                <a14:useLocalDpi xmlns:a14="http://schemas.microsoft.com/office/drawing/2010/main"/>
              </a:ext>
            </a:extLst>
          </a:blip>
          <a:srcRect/>
          <a:stretch>
            <a:fillRect/>
          </a:stretch>
        </p:blipFill>
        <p:spPr bwMode="auto">
          <a:xfrm flipH="1">
            <a:off x="4075825" y="1156387"/>
            <a:ext cx="560720" cy="20595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9227" y="912017"/>
            <a:ext cx="4122773" cy="5495656"/>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914400"/>
            <a:ext cx="3949272" cy="2724498"/>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015" y="3618019"/>
            <a:ext cx="2721613" cy="2789654"/>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317537" y="914400"/>
            <a:ext cx="3334567" cy="707886"/>
          </a:xfrm>
          <a:prstGeom prst="rect">
            <a:avLst/>
          </a:prstGeom>
          <a:noFill/>
        </p:spPr>
        <p:txBody>
          <a:bodyPr wrap="none" rtlCol="0">
            <a:spAutoFit/>
          </a:bodyPr>
          <a:lstStyle/>
          <a:p>
            <a:pPr algn="ctr"/>
            <a:r>
              <a:rPr lang="en-US" sz="2000" b="1" dirty="0" smtClean="0">
                <a:solidFill>
                  <a:schemeClr val="bg1"/>
                </a:solidFill>
              </a:rPr>
              <a:t>2001 </a:t>
            </a:r>
          </a:p>
          <a:p>
            <a:pPr algn="ctr"/>
            <a:r>
              <a:rPr lang="en-US" sz="2000" b="1" dirty="0" smtClean="0">
                <a:solidFill>
                  <a:schemeClr val="bg1"/>
                </a:solidFill>
              </a:rPr>
              <a:t>First Response Experiment</a:t>
            </a:r>
            <a:endParaRPr lang="en-US" sz="2000" b="1" dirty="0">
              <a:solidFill>
                <a:schemeClr val="bg1"/>
              </a:solidFill>
            </a:endParaRPr>
          </a:p>
        </p:txBody>
      </p:sp>
      <p:sp>
        <p:nvSpPr>
          <p:cNvPr id="13" name="TextBox 12"/>
          <p:cNvSpPr txBox="1"/>
          <p:nvPr/>
        </p:nvSpPr>
        <p:spPr>
          <a:xfrm>
            <a:off x="5343164" y="5230009"/>
            <a:ext cx="5452135" cy="1015663"/>
          </a:xfrm>
          <a:prstGeom prst="rect">
            <a:avLst/>
          </a:prstGeom>
          <a:noFill/>
        </p:spPr>
        <p:txBody>
          <a:bodyPr wrap="none" rtlCol="0">
            <a:spAutoFit/>
          </a:bodyPr>
          <a:lstStyle/>
          <a:p>
            <a:pPr algn="ctr"/>
            <a:r>
              <a:rPr lang="en-US" sz="2000" b="1" dirty="0" smtClean="0">
                <a:solidFill>
                  <a:schemeClr val="bg1"/>
                </a:solidFill>
              </a:rPr>
              <a:t>Labor Day Weekend 2020 </a:t>
            </a:r>
          </a:p>
          <a:p>
            <a:pPr algn="ctr"/>
            <a:r>
              <a:rPr lang="en-US" sz="2000" b="1" dirty="0" smtClean="0">
                <a:solidFill>
                  <a:schemeClr val="bg1"/>
                </a:solidFill>
              </a:rPr>
              <a:t>400 People Rescued</a:t>
            </a:r>
          </a:p>
          <a:p>
            <a:pPr algn="ctr"/>
            <a:r>
              <a:rPr lang="en-US" sz="2000" b="1" dirty="0" smtClean="0">
                <a:solidFill>
                  <a:schemeClr val="bg1"/>
                </a:solidFill>
              </a:rPr>
              <a:t>From the Creek Fire at Mammoth Reservoir</a:t>
            </a:r>
            <a:endParaRPr lang="en-US" sz="2000" b="1" dirty="0">
              <a:solidFill>
                <a:schemeClr val="bg1"/>
              </a:solidFill>
            </a:endParaRPr>
          </a:p>
        </p:txBody>
      </p:sp>
    </p:spTree>
    <p:extLst>
      <p:ext uri="{BB962C8B-B14F-4D97-AF65-F5344CB8AC3E}">
        <p14:creationId xmlns:p14="http://schemas.microsoft.com/office/powerpoint/2010/main" val="776449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920978"/>
            <a:ext cx="12192000" cy="5471939"/>
          </a:xfrm>
          <a:prstGeom prst="rect">
            <a:avLst/>
          </a:prstGeom>
          <a:solidFill>
            <a:schemeClr val="tx1">
              <a:alpha val="1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 name="Title 2"/>
          <p:cNvSpPr>
            <a:spLocks noGrp="1"/>
          </p:cNvSpPr>
          <p:nvPr>
            <p:ph type="title"/>
          </p:nvPr>
        </p:nvSpPr>
        <p:spPr/>
        <p:txBody>
          <a:bodyPr/>
          <a:lstStyle/>
          <a:p>
            <a:r>
              <a:rPr lang="en-US" sz="2800" dirty="0" smtClean="0"/>
              <a:t>Thank You Pentagon Engineers Week  </a:t>
            </a:r>
            <a:endParaRPr lang="en-US" sz="2800" dirty="0"/>
          </a:p>
        </p:txBody>
      </p:sp>
      <p:pic>
        <p:nvPicPr>
          <p:cNvPr id="26" name="Picture 25"/>
          <p:cNvPicPr>
            <a:picLocks noChangeAspect="1"/>
          </p:cNvPicPr>
          <p:nvPr/>
        </p:nvPicPr>
        <p:blipFill rotWithShape="1">
          <a:blip r:embed="rId3" cstate="hqprint">
            <a:extLst>
              <a:ext uri="{28A0092B-C50C-407E-A947-70E740481C1C}">
                <a14:useLocalDpi xmlns:a14="http://schemas.microsoft.com/office/drawing/2010/main"/>
              </a:ext>
            </a:extLst>
          </a:blip>
          <a:srcRect t="1" b="24867"/>
          <a:stretch/>
        </p:blipFill>
        <p:spPr>
          <a:xfrm>
            <a:off x="0" y="907161"/>
            <a:ext cx="12192000" cy="5495588"/>
          </a:xfrm>
          <a:prstGeom prst="rect">
            <a:avLst/>
          </a:prstGeom>
        </p:spPr>
      </p:pic>
      <p:sp>
        <p:nvSpPr>
          <p:cNvPr id="6" name="TextBox 5"/>
          <p:cNvSpPr txBox="1"/>
          <p:nvPr/>
        </p:nvSpPr>
        <p:spPr>
          <a:xfrm>
            <a:off x="2267066" y="2847319"/>
            <a:ext cx="7657866" cy="3477875"/>
          </a:xfrm>
          <a:prstGeom prst="rect">
            <a:avLst/>
          </a:prstGeom>
          <a:noFill/>
        </p:spPr>
        <p:txBody>
          <a:bodyPr wrap="none" rtlCol="0">
            <a:spAutoFit/>
          </a:bodyPr>
          <a:lstStyle/>
          <a:p>
            <a:pPr algn="ctr"/>
            <a:r>
              <a:rPr lang="en-US" sz="2800" b="1" dirty="0" smtClean="0">
                <a:solidFill>
                  <a:schemeClr val="bg1"/>
                </a:solidFill>
              </a:rPr>
              <a:t>General Atomics and Affiliated Companies</a:t>
            </a:r>
          </a:p>
          <a:p>
            <a:pPr algn="ctr"/>
            <a:endParaRPr lang="en-US" sz="2400" b="1" dirty="0" smtClean="0">
              <a:solidFill>
                <a:schemeClr val="bg1"/>
              </a:solidFill>
            </a:endParaRPr>
          </a:p>
          <a:p>
            <a:pPr algn="ctr"/>
            <a:endParaRPr lang="en-US" sz="2400" b="1" dirty="0">
              <a:solidFill>
                <a:schemeClr val="bg1"/>
              </a:solidFill>
            </a:endParaRPr>
          </a:p>
          <a:p>
            <a:pPr algn="ctr"/>
            <a:endParaRPr lang="en-US" sz="2400" b="1" dirty="0" smtClean="0">
              <a:solidFill>
                <a:schemeClr val="bg1"/>
              </a:solidFill>
            </a:endParaRPr>
          </a:p>
          <a:p>
            <a:pPr algn="ctr"/>
            <a:endParaRPr lang="en-US" sz="2400" b="1" dirty="0" smtClean="0">
              <a:solidFill>
                <a:schemeClr val="bg1"/>
              </a:solidFill>
            </a:endParaRPr>
          </a:p>
          <a:p>
            <a:pPr algn="ctr"/>
            <a:endParaRPr lang="en-US" sz="2400" b="1" dirty="0">
              <a:solidFill>
                <a:schemeClr val="bg1"/>
              </a:solidFill>
            </a:endParaRPr>
          </a:p>
          <a:p>
            <a:pPr algn="ctr"/>
            <a:endParaRPr lang="en-US" sz="2400" b="1" dirty="0" smtClean="0">
              <a:solidFill>
                <a:schemeClr val="bg1"/>
              </a:solidFill>
            </a:endParaRPr>
          </a:p>
          <a:p>
            <a:pPr algn="ctr"/>
            <a:endParaRPr lang="en-US" sz="2400" b="1" dirty="0" smtClean="0">
              <a:solidFill>
                <a:schemeClr val="bg1"/>
              </a:solidFill>
            </a:endParaRPr>
          </a:p>
          <a:p>
            <a:pPr algn="ctr"/>
            <a:r>
              <a:rPr lang="en-US" sz="2400" b="1" dirty="0" smtClean="0">
                <a:solidFill>
                  <a:schemeClr val="bg1"/>
                </a:solidFill>
              </a:rPr>
              <a:t>www.ga.com</a:t>
            </a:r>
          </a:p>
        </p:txBody>
      </p:sp>
    </p:spTree>
    <p:extLst>
      <p:ext uri="{BB962C8B-B14F-4D97-AF65-F5344CB8AC3E}">
        <p14:creationId xmlns:p14="http://schemas.microsoft.com/office/powerpoint/2010/main" val="367368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580693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920978"/>
            <a:ext cx="12192000" cy="5471939"/>
          </a:xfrm>
          <a:prstGeom prst="rect">
            <a:avLst/>
          </a:prstGeom>
          <a:solidFill>
            <a:schemeClr val="tx1">
              <a:alpha val="1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 name="Title 2"/>
          <p:cNvSpPr>
            <a:spLocks noGrp="1"/>
          </p:cNvSpPr>
          <p:nvPr>
            <p:ph type="title"/>
          </p:nvPr>
        </p:nvSpPr>
        <p:spPr/>
        <p:txBody>
          <a:bodyPr/>
          <a:lstStyle/>
          <a:p>
            <a:r>
              <a:rPr lang="en-US" sz="2800" dirty="0"/>
              <a:t>Company History</a:t>
            </a:r>
          </a:p>
        </p:txBody>
      </p:sp>
      <p:pic>
        <p:nvPicPr>
          <p:cNvPr id="26" name="Picture 25"/>
          <p:cNvPicPr>
            <a:picLocks noChangeAspect="1"/>
          </p:cNvPicPr>
          <p:nvPr/>
        </p:nvPicPr>
        <p:blipFill rotWithShape="1">
          <a:blip r:embed="rId3" cstate="hqprint">
            <a:extLst>
              <a:ext uri="{28A0092B-C50C-407E-A947-70E740481C1C}">
                <a14:useLocalDpi xmlns:a14="http://schemas.microsoft.com/office/drawing/2010/main"/>
              </a:ext>
            </a:extLst>
          </a:blip>
          <a:srcRect t="1" b="24867"/>
          <a:stretch/>
        </p:blipFill>
        <p:spPr>
          <a:xfrm>
            <a:off x="0" y="907161"/>
            <a:ext cx="12192000" cy="5495588"/>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900187"/>
            <a:ext cx="12192001" cy="3657600"/>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19907" y="3155598"/>
            <a:ext cx="4762892" cy="1239825"/>
          </a:xfrm>
          <a:prstGeom prst="rect">
            <a:avLst/>
          </a:prstGeom>
          <a:effectLst>
            <a:outerShdw blurRad="457200" dist="50800" dir="5400000" sx="99000" sy="99000" algn="ctr" rotWithShape="0">
              <a:srgbClr val="000000">
                <a:alpha val="28000"/>
              </a:srgbClr>
            </a:outerShdw>
          </a:effectLst>
        </p:spPr>
      </p:pic>
      <p:sp>
        <p:nvSpPr>
          <p:cNvPr id="47" name="TextBox 46"/>
          <p:cNvSpPr txBox="1"/>
          <p:nvPr/>
        </p:nvSpPr>
        <p:spPr>
          <a:xfrm>
            <a:off x="5733092" y="4163212"/>
            <a:ext cx="6088899" cy="1015663"/>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charset="0"/>
                <a:ea typeface="ＭＳ Ｐゴシック" charset="-128"/>
                <a:cs typeface="+mn-cs"/>
              </a:rPr>
              <a:t>Founded originally in 1955 as a division of General Dynamics, General Atomics (GA) and its affiliated companies now constitute one of the world’s leading resources for high-technology systems ranging from the nuclear fuel </a:t>
            </a:r>
            <a:r>
              <a:rPr kumimoji="0" lang="en-US" sz="1200" b="0" i="0" u="none" strike="noStrike" kern="1200" cap="none" spc="0" normalizeH="0" baseline="0" noProof="0" dirty="0" smtClean="0">
                <a:ln>
                  <a:noFill/>
                </a:ln>
                <a:solidFill>
                  <a:prstClr val="white"/>
                </a:solidFill>
                <a:effectLst/>
                <a:uLnTx/>
                <a:uFillTx/>
                <a:latin typeface="Century Gothic" charset="0"/>
                <a:ea typeface="ＭＳ Ｐゴシック" charset="-128"/>
                <a:cs typeface="+mn-cs"/>
              </a:rPr>
              <a:t>cycle to </a:t>
            </a:r>
            <a:r>
              <a:rPr kumimoji="0" lang="en-US" sz="1200" b="0" i="0" u="none" strike="noStrike" kern="1200" cap="none" spc="0" normalizeH="0" baseline="0" noProof="0" dirty="0">
                <a:ln>
                  <a:noFill/>
                </a:ln>
                <a:solidFill>
                  <a:prstClr val="white"/>
                </a:solidFill>
                <a:effectLst/>
                <a:uLnTx/>
                <a:uFillTx/>
                <a:latin typeface="Century Gothic" charset="0"/>
                <a:ea typeface="ＭＳ Ｐゴシック" charset="-128"/>
                <a:cs typeface="+mn-cs"/>
              </a:rPr>
              <a:t>electromagnetic systems, remotely operated surveillance aircraft, airborne sensors, and advanced electronic, wireless and laser technologies</a:t>
            </a:r>
            <a:r>
              <a:rPr kumimoji="0" lang="en-US" sz="1200" b="0" i="0" u="none" strike="noStrike" kern="1200" cap="none" spc="0" normalizeH="0" baseline="0" noProof="0" dirty="0" smtClean="0">
                <a:ln>
                  <a:noFill/>
                </a:ln>
                <a:solidFill>
                  <a:prstClr val="white"/>
                </a:solidFill>
                <a:effectLst/>
                <a:uLnTx/>
                <a:uFillTx/>
                <a:latin typeface="Century Gothic" charset="0"/>
                <a:ea typeface="ＭＳ Ｐゴシック" charset="-128"/>
                <a:cs typeface="+mn-cs"/>
              </a:rPr>
              <a:t>.</a:t>
            </a:r>
            <a:endParaRPr kumimoji="0" lang="en-US" sz="1200" b="0" i="0" u="none" strike="noStrike" kern="1200" cap="none" spc="0" normalizeH="0" baseline="0" noProof="0" dirty="0">
              <a:ln>
                <a:noFill/>
              </a:ln>
              <a:solidFill>
                <a:prstClr val="white"/>
              </a:solidFill>
              <a:effectLst/>
              <a:uLnTx/>
              <a:uFillTx/>
              <a:latin typeface="Century Gothic" charset="0"/>
              <a:ea typeface="ＭＳ Ｐゴシック" charset="-128"/>
              <a:cs typeface="+mn-cs"/>
            </a:endParaRPr>
          </a:p>
        </p:txBody>
      </p:sp>
      <p:pic>
        <p:nvPicPr>
          <p:cNvPr id="48" name="Picture 5"/>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85" t="18438" r="-85" b="9168"/>
          <a:stretch/>
        </p:blipFill>
        <p:spPr bwMode="auto">
          <a:xfrm>
            <a:off x="2595133" y="2050039"/>
            <a:ext cx="2737031" cy="1201712"/>
          </a:xfrm>
          <a:prstGeom prst="rect">
            <a:avLst/>
          </a:prstGeom>
          <a:ln>
            <a:noFill/>
          </a:ln>
          <a:effectLst>
            <a:outerShdw blurRad="292100" dist="139700" dir="2700000" algn="tl" rotWithShape="0">
              <a:srgbClr val="333333">
                <a:alpha val="65000"/>
              </a:srgbClr>
            </a:outerShdw>
            <a:reflection blurRad="7747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p:cNvPicPr>
            <a:picLocks noChangeAspect="1"/>
          </p:cNvPicPr>
          <p:nvPr/>
        </p:nvPicPr>
        <p:blipFill rotWithShape="1">
          <a:blip r:embed="rId7"/>
          <a:srcRect l="16027" r="16027"/>
          <a:stretch/>
        </p:blipFill>
        <p:spPr>
          <a:xfrm>
            <a:off x="13208" y="918705"/>
            <a:ext cx="2581924" cy="1561647"/>
          </a:xfrm>
          <a:prstGeom prst="rect">
            <a:avLst/>
          </a:prstGeom>
          <a:ln>
            <a:noFill/>
          </a:ln>
          <a:effectLst>
            <a:outerShdw blurRad="292100" dist="139700" dir="2700000" algn="tl" rotWithShape="0">
              <a:srgbClr val="333333">
                <a:alpha val="65000"/>
              </a:srgbClr>
            </a:outerShdw>
            <a:reflection dist="50800" dir="5400000" sy="-100000" algn="bl" rotWithShape="0"/>
          </a:effectLst>
        </p:spPr>
      </p:pic>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 y="2473967"/>
            <a:ext cx="2593643" cy="1970579"/>
          </a:xfrm>
          <a:prstGeom prst="rect">
            <a:avLst/>
          </a:prstGeom>
        </p:spPr>
      </p:pic>
      <p:grpSp>
        <p:nvGrpSpPr>
          <p:cNvPr id="29" name="Group 28"/>
          <p:cNvGrpSpPr/>
          <p:nvPr/>
        </p:nvGrpSpPr>
        <p:grpSpPr>
          <a:xfrm>
            <a:off x="2979333" y="3710682"/>
            <a:ext cx="2871354" cy="2340345"/>
            <a:chOff x="1068434" y="3553556"/>
            <a:chExt cx="2871354" cy="2340345"/>
          </a:xfrm>
        </p:grpSpPr>
        <p:grpSp>
          <p:nvGrpSpPr>
            <p:cNvPr id="30" name="Group 29"/>
            <p:cNvGrpSpPr/>
            <p:nvPr/>
          </p:nvGrpSpPr>
          <p:grpSpPr>
            <a:xfrm>
              <a:off x="1079730" y="3555107"/>
              <a:ext cx="1252404" cy="630897"/>
              <a:chOff x="467091" y="3725685"/>
              <a:chExt cx="1252404" cy="630897"/>
            </a:xfrm>
          </p:grpSpPr>
          <p:sp>
            <p:nvSpPr>
              <p:cNvPr id="44" name="Rectangle 43"/>
              <p:cNvSpPr/>
              <p:nvPr/>
            </p:nvSpPr>
            <p:spPr>
              <a:xfrm>
                <a:off x="467091" y="3725685"/>
                <a:ext cx="1252404" cy="630897"/>
              </a:xfrm>
              <a:prstGeom prst="rect">
                <a:avLst/>
              </a:prstGeom>
              <a:solidFill>
                <a:schemeClr val="bg1"/>
              </a:solidFill>
              <a:ln w="127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45" name="Picture 44"/>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763179" y="3788698"/>
                <a:ext cx="660227" cy="529471"/>
              </a:xfrm>
              <a:prstGeom prst="rect">
                <a:avLst/>
              </a:prstGeom>
            </p:spPr>
          </p:pic>
        </p:grpSp>
        <p:sp>
          <p:nvSpPr>
            <p:cNvPr id="31" name="Rectangle 30"/>
            <p:cNvSpPr/>
            <p:nvPr/>
          </p:nvSpPr>
          <p:spPr>
            <a:xfrm>
              <a:off x="2576964" y="4218533"/>
              <a:ext cx="1246269" cy="369332"/>
            </a:xfrm>
            <a:prstGeom prst="rect">
              <a:avLst/>
            </a:prstGeom>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entury Gothic" charset="0"/>
                  <a:ea typeface="ＭＳ Ｐゴシック" charset="-128"/>
                  <a:cs typeface="+mn-cs"/>
                </a:rPr>
                <a:t>Gulf General Atomic</a:t>
              </a:r>
            </a:p>
          </p:txBody>
        </p:sp>
        <p:sp>
          <p:nvSpPr>
            <p:cNvPr id="32" name="Rectangle 31"/>
            <p:cNvSpPr/>
            <p:nvPr/>
          </p:nvSpPr>
          <p:spPr>
            <a:xfrm>
              <a:off x="1068434" y="5524569"/>
              <a:ext cx="1263699" cy="369332"/>
            </a:xfrm>
            <a:prstGeom prst="rect">
              <a:avLst/>
            </a:prstGeom>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entury Gothic" charset="0"/>
                  <a:ea typeface="ＭＳ Ｐゴシック" charset="-128"/>
                  <a:cs typeface="+mn-cs"/>
                </a:rPr>
                <a:t>Gulf Royal Dutch </a:t>
              </a:r>
              <a:br>
                <a:rPr kumimoji="0" lang="en-US" sz="900" b="1" i="0" u="none" strike="noStrike" kern="1200" cap="none" spc="0" normalizeH="0" baseline="0" noProof="0" dirty="0">
                  <a:ln>
                    <a:noFill/>
                  </a:ln>
                  <a:solidFill>
                    <a:prstClr val="white"/>
                  </a:solidFill>
                  <a:effectLst/>
                  <a:uLnTx/>
                  <a:uFillTx/>
                  <a:latin typeface="Century Gothic" charset="0"/>
                  <a:ea typeface="ＭＳ Ｐゴシック" charset="-128"/>
                  <a:cs typeface="+mn-cs"/>
                </a:rPr>
              </a:br>
              <a:r>
                <a:rPr kumimoji="0" lang="en-US" sz="900" b="1" i="0" u="none" strike="noStrike" kern="1200" cap="none" spc="0" normalizeH="0" baseline="0" noProof="0" dirty="0">
                  <a:ln>
                    <a:noFill/>
                  </a:ln>
                  <a:solidFill>
                    <a:prstClr val="white"/>
                  </a:solidFill>
                  <a:effectLst/>
                  <a:uLnTx/>
                  <a:uFillTx/>
                  <a:latin typeface="Century Gothic" charset="0"/>
                  <a:ea typeface="ＭＳ Ｐゴシック" charset="-128"/>
                  <a:cs typeface="+mn-cs"/>
                </a:rPr>
                <a:t>Shell GA</a:t>
              </a:r>
            </a:p>
          </p:txBody>
        </p:sp>
        <p:sp>
          <p:nvSpPr>
            <p:cNvPr id="33" name="Rectangle 32"/>
            <p:cNvSpPr/>
            <p:nvPr/>
          </p:nvSpPr>
          <p:spPr>
            <a:xfrm>
              <a:off x="2500268" y="5523299"/>
              <a:ext cx="1439520" cy="369332"/>
            </a:xfrm>
            <a:prstGeom prst="rect">
              <a:avLst/>
            </a:prstGeom>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entury Gothic" charset="0"/>
                  <a:ea typeface="ＭＳ Ｐゴシック" charset="-128"/>
                  <a:cs typeface="+mn-cs"/>
                </a:rPr>
                <a:t>GA Technologies Inc.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entury Gothic" charset="0"/>
                  <a:ea typeface="ＭＳ Ｐゴシック" charset="-128"/>
                  <a:cs typeface="+mn-cs"/>
                </a:rPr>
                <a:t>Chevron USA</a:t>
              </a:r>
            </a:p>
          </p:txBody>
        </p:sp>
        <p:sp>
          <p:nvSpPr>
            <p:cNvPr id="34" name="Rectangle 33"/>
            <p:cNvSpPr/>
            <p:nvPr/>
          </p:nvSpPr>
          <p:spPr>
            <a:xfrm>
              <a:off x="1079730" y="4219204"/>
              <a:ext cx="1270572" cy="507831"/>
            </a:xfrm>
            <a:prstGeom prst="rect">
              <a:avLst/>
            </a:prstGeom>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entury Gothic" charset="0"/>
                  <a:ea typeface="ＭＳ Ｐゴシック" charset="-128"/>
                  <a:cs typeface="+mn-cs"/>
                </a:rPr>
                <a:t>General Atomic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entury Gothic" charset="0"/>
                  <a:ea typeface="ＭＳ Ｐゴシック" charset="-128"/>
                  <a:cs typeface="+mn-cs"/>
                </a:rPr>
                <a:t>(Division of General Dynamics)</a:t>
              </a:r>
            </a:p>
          </p:txBody>
        </p:sp>
        <p:grpSp>
          <p:nvGrpSpPr>
            <p:cNvPr id="35" name="Group 34"/>
            <p:cNvGrpSpPr/>
            <p:nvPr/>
          </p:nvGrpSpPr>
          <p:grpSpPr>
            <a:xfrm>
              <a:off x="1070645" y="4827038"/>
              <a:ext cx="1270572" cy="636598"/>
              <a:chOff x="1070645" y="4714169"/>
              <a:chExt cx="1270572" cy="636598"/>
            </a:xfrm>
          </p:grpSpPr>
          <p:sp>
            <p:nvSpPr>
              <p:cNvPr id="42" name="Rectangle 41"/>
              <p:cNvSpPr/>
              <p:nvPr/>
            </p:nvSpPr>
            <p:spPr>
              <a:xfrm>
                <a:off x="1070645" y="4714169"/>
                <a:ext cx="1270572" cy="636598"/>
              </a:xfrm>
              <a:prstGeom prst="rect">
                <a:avLst/>
              </a:prstGeom>
              <a:solidFill>
                <a:schemeClr val="bg1"/>
              </a:solidFill>
              <a:ln w="127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43" name="Picture 42"/>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1130986" y="4736023"/>
                <a:ext cx="1149890" cy="594868"/>
              </a:xfrm>
              <a:prstGeom prst="rect">
                <a:avLst/>
              </a:prstGeom>
            </p:spPr>
          </p:pic>
        </p:grpSp>
        <p:grpSp>
          <p:nvGrpSpPr>
            <p:cNvPr id="36" name="Group 35"/>
            <p:cNvGrpSpPr/>
            <p:nvPr/>
          </p:nvGrpSpPr>
          <p:grpSpPr>
            <a:xfrm>
              <a:off x="2576965" y="4828687"/>
              <a:ext cx="1272099" cy="648280"/>
              <a:chOff x="2576965" y="4711386"/>
              <a:chExt cx="1272099" cy="648280"/>
            </a:xfrm>
          </p:grpSpPr>
          <p:sp>
            <p:nvSpPr>
              <p:cNvPr id="40" name="Rectangle 39"/>
              <p:cNvSpPr/>
              <p:nvPr/>
            </p:nvSpPr>
            <p:spPr>
              <a:xfrm>
                <a:off x="2576965" y="4711386"/>
                <a:ext cx="1272099" cy="648280"/>
              </a:xfrm>
              <a:prstGeom prst="rect">
                <a:avLst/>
              </a:prstGeom>
              <a:solidFill>
                <a:schemeClr val="bg1"/>
              </a:solidFill>
              <a:ln w="127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41" name="Picture 40"/>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2656940" y="4775619"/>
                <a:ext cx="1113021" cy="515700"/>
              </a:xfrm>
              <a:prstGeom prst="rect">
                <a:avLst/>
              </a:prstGeom>
            </p:spPr>
          </p:pic>
        </p:grpSp>
        <p:grpSp>
          <p:nvGrpSpPr>
            <p:cNvPr id="37" name="Group 36"/>
            <p:cNvGrpSpPr/>
            <p:nvPr/>
          </p:nvGrpSpPr>
          <p:grpSpPr>
            <a:xfrm>
              <a:off x="2576965" y="3553556"/>
              <a:ext cx="1258070" cy="630897"/>
              <a:chOff x="2591926" y="3901157"/>
              <a:chExt cx="1258070" cy="630897"/>
            </a:xfrm>
          </p:grpSpPr>
          <p:sp>
            <p:nvSpPr>
              <p:cNvPr id="38" name="Rectangle 37"/>
              <p:cNvSpPr/>
              <p:nvPr/>
            </p:nvSpPr>
            <p:spPr>
              <a:xfrm>
                <a:off x="2591926" y="3901157"/>
                <a:ext cx="1258070" cy="630897"/>
              </a:xfrm>
              <a:prstGeom prst="rect">
                <a:avLst/>
              </a:prstGeom>
              <a:solidFill>
                <a:schemeClr val="bg1"/>
              </a:solidFill>
              <a:ln w="127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39" name="Picture 38"/>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2664450" y="3931828"/>
                <a:ext cx="1113021" cy="575795"/>
              </a:xfrm>
              <a:prstGeom prst="rect">
                <a:avLst/>
              </a:prstGeom>
            </p:spPr>
          </p:pic>
        </p:grpSp>
      </p:grpSp>
      <p:pic>
        <p:nvPicPr>
          <p:cNvPr id="49" name="Picture 2"/>
          <p:cNvPicPr>
            <a:picLocks noChangeAspect="1" noChangeArrowheads="1"/>
          </p:cNvPicPr>
          <p:nvPr/>
        </p:nvPicPr>
        <p:blipFill>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a:ext>
            </a:extLst>
          </a:blip>
          <a:stretch>
            <a:fillRect/>
          </a:stretch>
        </p:blipFill>
        <p:spPr bwMode="auto">
          <a:xfrm rot="21069383">
            <a:off x="2060220" y="2449296"/>
            <a:ext cx="3912510" cy="617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27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a:ln>
            <a:noFill/>
          </a:ln>
        </p:spPr>
        <p:txBody>
          <a:bodyPr vert="horz" wrap="square" lIns="91440" tIns="45720" rIns="91440" bIns="45720" numCol="1" anchor="ctr" anchorCtr="0" compatLnSpc="1">
            <a:prstTxWarp prst="textNoShape">
              <a:avLst/>
            </a:prstTxWarp>
          </a:bodyPr>
          <a:lstStyle/>
          <a:p>
            <a:r>
              <a:rPr lang="en-US" dirty="0"/>
              <a:t>General Atomics </a:t>
            </a:r>
            <a:r>
              <a:rPr lang="en-US" dirty="0" smtClean="0"/>
              <a:t>and Affiliated Companies Global </a:t>
            </a:r>
            <a:r>
              <a:rPr lang="en-US" dirty="0"/>
              <a:t>Locations</a:t>
            </a:r>
            <a:endParaRPr lang="en-US" sz="2800" dirty="0"/>
          </a:p>
        </p:txBody>
      </p:sp>
      <p:pic>
        <p:nvPicPr>
          <p:cNvPr id="8" name="Content Placeholder 3"/>
          <p:cNvPicPr>
            <a:picLocks noChangeAspect="1"/>
          </p:cNvPicPr>
          <p:nvPr/>
        </p:nvPicPr>
        <p:blipFill>
          <a:blip r:embed="rId3"/>
          <a:stretch>
            <a:fillRect/>
          </a:stretch>
        </p:blipFill>
        <p:spPr>
          <a:xfrm>
            <a:off x="1590022" y="1509824"/>
            <a:ext cx="9100458" cy="424239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3411" y="2324837"/>
            <a:ext cx="204731" cy="177876"/>
          </a:xfrm>
          <a:prstGeom prst="rect">
            <a:avLst/>
          </a:prstGeom>
        </p:spPr>
      </p:pic>
      <p:sp>
        <p:nvSpPr>
          <p:cNvPr id="10" name="TextBox 9"/>
          <p:cNvSpPr txBox="1"/>
          <p:nvPr/>
        </p:nvSpPr>
        <p:spPr>
          <a:xfrm>
            <a:off x="4927575" y="1305742"/>
            <a:ext cx="4416641" cy="276999"/>
          </a:xfrm>
          <a:prstGeom prst="rect">
            <a:avLst/>
          </a:prstGeom>
          <a:noFill/>
        </p:spPr>
        <p:txBody>
          <a:bodyPr wrap="square" rtlCol="0">
            <a:spAutoFit/>
          </a:bodyPr>
          <a:lstStyle/>
          <a:p>
            <a:pPr fontAlgn="base">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General Atomics Aeronautical Systems UK Ltd, London</a:t>
            </a:r>
          </a:p>
        </p:txBody>
      </p:sp>
      <p:cxnSp>
        <p:nvCxnSpPr>
          <p:cNvPr id="11" name="Straight Connector 10"/>
          <p:cNvCxnSpPr/>
          <p:nvPr/>
        </p:nvCxnSpPr>
        <p:spPr>
          <a:xfrm>
            <a:off x="5293411" y="1582741"/>
            <a:ext cx="89825" cy="686627"/>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6918" y="2401524"/>
            <a:ext cx="204731" cy="177876"/>
          </a:xfrm>
          <a:prstGeom prst="rect">
            <a:avLst/>
          </a:prstGeom>
        </p:spPr>
      </p:pic>
      <p:cxnSp>
        <p:nvCxnSpPr>
          <p:cNvPr id="13" name="Straight Connector 12"/>
          <p:cNvCxnSpPr/>
          <p:nvPr/>
        </p:nvCxnSpPr>
        <p:spPr>
          <a:xfrm flipH="1">
            <a:off x="5750129" y="1762560"/>
            <a:ext cx="390123" cy="616069"/>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791201" y="1551802"/>
            <a:ext cx="4256565" cy="276999"/>
          </a:xfrm>
          <a:prstGeom prst="rect">
            <a:avLst/>
          </a:prstGeom>
          <a:noFill/>
        </p:spPr>
        <p:txBody>
          <a:bodyPr wrap="square" rtlCol="0">
            <a:spAutoFit/>
          </a:bodyPr>
          <a:lstStyle/>
          <a:p>
            <a:pPr fontAlgn="base">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General Atomics Europe and Subsidiaries, Dresden</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2274" y="2902564"/>
            <a:ext cx="204731" cy="177876"/>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0149" y="2845565"/>
            <a:ext cx="201090" cy="174713"/>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4216" y="4889577"/>
            <a:ext cx="204731" cy="177876"/>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3463" y="3201507"/>
            <a:ext cx="204731" cy="177876"/>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6451" y="3195452"/>
            <a:ext cx="204731" cy="177876"/>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7556" y="2537604"/>
            <a:ext cx="204731" cy="177876"/>
          </a:xfrm>
          <a:prstGeom prst="rect">
            <a:avLst/>
          </a:prstGeom>
        </p:spPr>
      </p:pic>
      <p:cxnSp>
        <p:nvCxnSpPr>
          <p:cNvPr id="21" name="Straight Connector 20"/>
          <p:cNvCxnSpPr/>
          <p:nvPr/>
        </p:nvCxnSpPr>
        <p:spPr>
          <a:xfrm>
            <a:off x="4876801" y="2537605"/>
            <a:ext cx="434501" cy="72261"/>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913007" y="3395120"/>
            <a:ext cx="128153" cy="26505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365213" y="2364214"/>
            <a:ext cx="582338" cy="276999"/>
          </a:xfrm>
          <a:prstGeom prst="rect">
            <a:avLst/>
          </a:prstGeom>
          <a:noFill/>
        </p:spPr>
        <p:txBody>
          <a:bodyPr wrap="square" rtlCol="0">
            <a:spAutoFit/>
          </a:bodyPr>
          <a:lstStyle/>
          <a:p>
            <a:pPr fontAlgn="base">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Paris</a:t>
            </a:r>
          </a:p>
        </p:txBody>
      </p:sp>
      <p:sp>
        <p:nvSpPr>
          <p:cNvPr id="24" name="TextBox 23"/>
          <p:cNvSpPr txBox="1"/>
          <p:nvPr/>
        </p:nvSpPr>
        <p:spPr>
          <a:xfrm>
            <a:off x="6756451" y="3595199"/>
            <a:ext cx="1001865" cy="461665"/>
          </a:xfrm>
          <a:prstGeom prst="rect">
            <a:avLst/>
          </a:prstGeom>
          <a:noFill/>
        </p:spPr>
        <p:txBody>
          <a:bodyPr wrap="square" rtlCol="0">
            <a:spAutoFit/>
          </a:bodyPr>
          <a:lstStyle/>
          <a:p>
            <a:pPr fontAlgn="base">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Abu </a:t>
            </a:r>
          </a:p>
          <a:p>
            <a:pPr fontAlgn="base">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Dhabi</a:t>
            </a:r>
          </a:p>
        </p:txBody>
      </p:sp>
      <p:cxnSp>
        <p:nvCxnSpPr>
          <p:cNvPr id="25" name="Straight Connector 24"/>
          <p:cNvCxnSpPr>
            <a:stCxn id="18" idx="2"/>
          </p:cNvCxnSpPr>
          <p:nvPr/>
        </p:nvCxnSpPr>
        <p:spPr>
          <a:xfrm flipH="1">
            <a:off x="7453463" y="3379383"/>
            <a:ext cx="102366" cy="636338"/>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378772" y="3994701"/>
            <a:ext cx="2145044" cy="646331"/>
          </a:xfrm>
          <a:prstGeom prst="rect">
            <a:avLst/>
          </a:prstGeom>
          <a:noFill/>
        </p:spPr>
        <p:txBody>
          <a:bodyPr wrap="square" rtlCol="0">
            <a:spAutoFit/>
          </a:bodyPr>
          <a:lstStyle/>
          <a:p>
            <a:pPr algn="ctr"/>
            <a:r>
              <a:rPr lang="en-US" sz="1200" b="1" dirty="0" smtClean="0">
                <a:solidFill>
                  <a:srgbClr val="000000"/>
                </a:solidFill>
                <a:latin typeface="Arial" panose="020B0604020202020204" pitchFamily="34" charset="0"/>
                <a:cs typeface="Arial" panose="020B0604020202020204" pitchFamily="34" charset="0"/>
              </a:rPr>
              <a:t>New </a:t>
            </a:r>
            <a:r>
              <a:rPr lang="en-US" sz="1200" b="1" dirty="0">
                <a:solidFill>
                  <a:srgbClr val="000000"/>
                </a:solidFill>
                <a:latin typeface="Arial" panose="020B0604020202020204" pitchFamily="34" charset="0"/>
                <a:cs typeface="Arial" panose="020B0604020202020204" pitchFamily="34" charset="0"/>
              </a:rPr>
              <a:t>Delhi</a:t>
            </a:r>
          </a:p>
          <a:p>
            <a:pPr algn="ctr"/>
            <a:r>
              <a:rPr lang="en-US" sz="1200" b="1" dirty="0" smtClean="0">
                <a:solidFill>
                  <a:srgbClr val="000000"/>
                </a:solidFill>
                <a:latin typeface="Arial" panose="020B0604020202020204" pitchFamily="34" charset="0"/>
                <a:cs typeface="Arial" panose="020B0604020202020204" pitchFamily="34" charset="0"/>
              </a:rPr>
              <a:t>General </a:t>
            </a:r>
            <a:r>
              <a:rPr lang="en-US" sz="1200" b="1" dirty="0">
                <a:solidFill>
                  <a:srgbClr val="000000"/>
                </a:solidFill>
                <a:latin typeface="Arial" panose="020B0604020202020204" pitchFamily="34" charset="0"/>
                <a:cs typeface="Arial" panose="020B0604020202020204" pitchFamily="34" charset="0"/>
              </a:rPr>
              <a:t>Atomics </a:t>
            </a:r>
            <a:r>
              <a:rPr lang="en-US" sz="1200" b="1" dirty="0" smtClean="0">
                <a:solidFill>
                  <a:srgbClr val="000000"/>
                </a:solidFill>
                <a:latin typeface="Arial" panose="020B0604020202020204" pitchFamily="34" charset="0"/>
                <a:cs typeface="Arial" panose="020B0604020202020204" pitchFamily="34" charset="0"/>
              </a:rPr>
              <a:t>Global Corporation Office </a:t>
            </a:r>
            <a:endParaRPr lang="en-US" sz="1200" b="1" dirty="0">
              <a:solidFill>
                <a:srgbClr val="000000"/>
              </a:solidFill>
              <a:latin typeface="Arial" panose="020B0604020202020204" pitchFamily="34" charset="0"/>
              <a:cs typeface="Arial" panose="020B0604020202020204" pitchFamily="34" charset="0"/>
            </a:endParaRPr>
          </a:p>
        </p:txBody>
      </p:sp>
      <p:cxnSp>
        <p:nvCxnSpPr>
          <p:cNvPr id="27" name="Straight Connector 26"/>
          <p:cNvCxnSpPr/>
          <p:nvPr/>
        </p:nvCxnSpPr>
        <p:spPr>
          <a:xfrm flipV="1">
            <a:off x="9529830" y="4358640"/>
            <a:ext cx="305051" cy="530938"/>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9614547" y="4081642"/>
            <a:ext cx="900430" cy="276999"/>
          </a:xfrm>
          <a:prstGeom prst="rect">
            <a:avLst/>
          </a:prstGeom>
          <a:noFill/>
        </p:spPr>
        <p:txBody>
          <a:bodyPr wrap="square" rtlCol="0">
            <a:spAutoFit/>
          </a:bodyPr>
          <a:lstStyle/>
          <a:p>
            <a:pPr fontAlgn="base">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Canberra</a:t>
            </a:r>
          </a:p>
        </p:txBody>
      </p:sp>
      <p:cxnSp>
        <p:nvCxnSpPr>
          <p:cNvPr id="29" name="Straight Connector 28"/>
          <p:cNvCxnSpPr/>
          <p:nvPr/>
        </p:nvCxnSpPr>
        <p:spPr>
          <a:xfrm flipH="1">
            <a:off x="9168578" y="2727276"/>
            <a:ext cx="351275" cy="137522"/>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9477534" y="2491902"/>
            <a:ext cx="651510" cy="276999"/>
          </a:xfrm>
          <a:prstGeom prst="rect">
            <a:avLst/>
          </a:prstGeom>
          <a:noFill/>
        </p:spPr>
        <p:txBody>
          <a:bodyPr wrap="square" rtlCol="0">
            <a:spAutoFit/>
          </a:bodyPr>
          <a:lstStyle/>
          <a:p>
            <a:pPr fontAlgn="base">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Tokyo</a:t>
            </a:r>
          </a:p>
        </p:txBody>
      </p:sp>
      <p:sp>
        <p:nvSpPr>
          <p:cNvPr id="31" name="TextBox 30"/>
          <p:cNvSpPr txBox="1"/>
          <p:nvPr/>
        </p:nvSpPr>
        <p:spPr>
          <a:xfrm>
            <a:off x="90013" y="3246599"/>
            <a:ext cx="2489812" cy="461665"/>
          </a:xfrm>
          <a:prstGeom prst="rect">
            <a:avLst/>
          </a:prstGeom>
          <a:noFill/>
        </p:spPr>
        <p:txBody>
          <a:bodyPr wrap="square" rtlCol="0">
            <a:spAutoFit/>
          </a:bodyPr>
          <a:lstStyle/>
          <a:p>
            <a:r>
              <a:rPr lang="en-US" sz="1200" b="1" dirty="0">
                <a:solidFill>
                  <a:srgbClr val="000000"/>
                </a:solidFill>
                <a:latin typeface="Arial" panose="020B0604020202020204" pitchFamily="34" charset="0"/>
                <a:cs typeface="Arial" panose="020B0604020202020204" pitchFamily="34" charset="0"/>
              </a:rPr>
              <a:t>General Atomics Headquarters</a:t>
            </a:r>
          </a:p>
          <a:p>
            <a:r>
              <a:rPr lang="en-US" sz="1200" b="1" dirty="0" smtClean="0">
                <a:solidFill>
                  <a:srgbClr val="000000"/>
                </a:solidFill>
                <a:latin typeface="Arial" panose="020B0604020202020204" pitchFamily="34" charset="0"/>
                <a:cs typeface="Arial" panose="020B0604020202020204" pitchFamily="34" charset="0"/>
              </a:rPr>
              <a:t>San Diego, California</a:t>
            </a:r>
          </a:p>
        </p:txBody>
      </p:sp>
      <p:cxnSp>
        <p:nvCxnSpPr>
          <p:cNvPr id="32" name="Straight Connector 31"/>
          <p:cNvCxnSpPr/>
          <p:nvPr/>
        </p:nvCxnSpPr>
        <p:spPr>
          <a:xfrm flipV="1">
            <a:off x="2013435" y="3071002"/>
            <a:ext cx="156180" cy="248161"/>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3823" y="4952759"/>
            <a:ext cx="204731" cy="177876"/>
          </a:xfrm>
          <a:prstGeom prst="rect">
            <a:avLst/>
          </a:prstGeom>
        </p:spPr>
      </p:pic>
      <p:cxnSp>
        <p:nvCxnSpPr>
          <p:cNvPr id="34" name="Straight Connector 33"/>
          <p:cNvCxnSpPr/>
          <p:nvPr/>
        </p:nvCxnSpPr>
        <p:spPr>
          <a:xfrm flipV="1">
            <a:off x="8625780" y="5109177"/>
            <a:ext cx="347643" cy="132244"/>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7836495" y="5175300"/>
            <a:ext cx="906052" cy="276999"/>
          </a:xfrm>
          <a:prstGeom prst="rect">
            <a:avLst/>
          </a:prstGeom>
          <a:noFill/>
        </p:spPr>
        <p:txBody>
          <a:bodyPr wrap="square" rtlCol="0">
            <a:spAutoFit/>
          </a:bodyPr>
          <a:lstStyle/>
          <a:p>
            <a:pPr fontAlgn="base">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Adelaide</a:t>
            </a:r>
          </a:p>
        </p:txBody>
      </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3815" y="3041231"/>
            <a:ext cx="204731" cy="177876"/>
          </a:xfrm>
          <a:prstGeom prst="rect">
            <a:avLst/>
          </a:prstGeom>
        </p:spPr>
      </p:pic>
      <p:cxnSp>
        <p:nvCxnSpPr>
          <p:cNvPr id="37" name="Straight Connector 36"/>
          <p:cNvCxnSpPr/>
          <p:nvPr/>
        </p:nvCxnSpPr>
        <p:spPr>
          <a:xfrm>
            <a:off x="8722455" y="3174036"/>
            <a:ext cx="305340" cy="145127"/>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8973822" y="3299839"/>
            <a:ext cx="957578" cy="276999"/>
          </a:xfrm>
          <a:prstGeom prst="rect">
            <a:avLst/>
          </a:prstGeom>
          <a:noFill/>
        </p:spPr>
        <p:txBody>
          <a:bodyPr wrap="square" rtlCol="0">
            <a:spAutoFit/>
          </a:bodyPr>
          <a:lstStyle/>
          <a:p>
            <a:pPr fontAlgn="base">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Shanghai</a:t>
            </a:r>
          </a:p>
        </p:txBody>
      </p:sp>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7762" y="2936897"/>
            <a:ext cx="204731" cy="177876"/>
          </a:xfrm>
          <a:prstGeom prst="rect">
            <a:avLst/>
          </a:prstGeom>
        </p:spPr>
      </p:pic>
      <p:cxnSp>
        <p:nvCxnSpPr>
          <p:cNvPr id="40" name="Straight Connector 39"/>
          <p:cNvCxnSpPr/>
          <p:nvPr/>
        </p:nvCxnSpPr>
        <p:spPr>
          <a:xfrm>
            <a:off x="4876800" y="2991503"/>
            <a:ext cx="304800" cy="28774"/>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4280292" y="2853003"/>
            <a:ext cx="647282" cy="276999"/>
          </a:xfrm>
          <a:prstGeom prst="rect">
            <a:avLst/>
          </a:prstGeom>
          <a:noFill/>
        </p:spPr>
        <p:txBody>
          <a:bodyPr wrap="square" rtlCol="0">
            <a:spAutoFit/>
          </a:bodyPr>
          <a:lstStyle/>
          <a:p>
            <a:pPr fontAlgn="base">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Rabat</a:t>
            </a:r>
          </a:p>
        </p:txBody>
      </p:sp>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791" y="3527645"/>
            <a:ext cx="204731" cy="177876"/>
          </a:xfrm>
          <a:prstGeom prst="rect">
            <a:avLst/>
          </a:prstGeom>
        </p:spPr>
      </p:pic>
      <p:cxnSp>
        <p:nvCxnSpPr>
          <p:cNvPr id="43" name="Straight Connector 42"/>
          <p:cNvCxnSpPr>
            <a:stCxn id="44" idx="0"/>
          </p:cNvCxnSpPr>
          <p:nvPr/>
        </p:nvCxnSpPr>
        <p:spPr>
          <a:xfrm flipV="1">
            <a:off x="7899864" y="3609868"/>
            <a:ext cx="268316" cy="172236"/>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7474076" y="3782105"/>
            <a:ext cx="851576" cy="276999"/>
          </a:xfrm>
          <a:prstGeom prst="rect">
            <a:avLst/>
          </a:prstGeom>
          <a:noFill/>
        </p:spPr>
        <p:txBody>
          <a:bodyPr wrap="square" rtlCol="0">
            <a:spAutoFit/>
          </a:bodyPr>
          <a:lstStyle/>
          <a:p>
            <a:pPr fontAlgn="base">
              <a:spcBef>
                <a:spcPct val="0"/>
              </a:spcBef>
              <a:spcAft>
                <a:spcPct val="0"/>
              </a:spcAft>
            </a:pPr>
            <a:r>
              <a:rPr lang="en-US" sz="1200" b="1" dirty="0">
                <a:solidFill>
                  <a:srgbClr val="000000"/>
                </a:solidFill>
                <a:latin typeface="Arial" panose="020B0604020202020204" pitchFamily="34" charset="0"/>
                <a:cs typeface="Arial" panose="020B0604020202020204" pitchFamily="34" charset="0"/>
              </a:rPr>
              <a:t>Bangkok</a:t>
            </a:r>
          </a:p>
        </p:txBody>
      </p:sp>
    </p:spTree>
    <p:extLst>
      <p:ext uri="{BB962C8B-B14F-4D97-AF65-F5344CB8AC3E}">
        <p14:creationId xmlns:p14="http://schemas.microsoft.com/office/powerpoint/2010/main" val="233788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a:ln>
            <a:noFill/>
          </a:ln>
        </p:spPr>
        <p:txBody>
          <a:bodyPr vert="horz" wrap="square" lIns="91440" tIns="45720" rIns="91440" bIns="45720" numCol="1" anchor="ctr" anchorCtr="0" compatLnSpc="1">
            <a:prstTxWarp prst="textNoShape">
              <a:avLst/>
            </a:prstTxWarp>
          </a:bodyPr>
          <a:lstStyle/>
          <a:p>
            <a:pPr fontAlgn="auto">
              <a:spcBef>
                <a:spcPct val="50000"/>
              </a:spcBef>
              <a:spcAft>
                <a:spcPts val="0"/>
              </a:spcAft>
              <a:defRPr/>
            </a:pPr>
            <a:r>
              <a:rPr lang="en-US" dirty="0" smtClean="0">
                <a:solidFill>
                  <a:schemeClr val="bg1"/>
                </a:solidFill>
                <a:latin typeface="Century Gothic" charset="0"/>
              </a:rPr>
              <a:t>General Atomics Energy Group </a:t>
            </a:r>
            <a:br>
              <a:rPr lang="en-US" dirty="0" smtClean="0">
                <a:solidFill>
                  <a:schemeClr val="bg1"/>
                </a:solidFill>
                <a:latin typeface="Century Gothic" charset="0"/>
              </a:rPr>
            </a:br>
            <a:r>
              <a:rPr lang="en-US" dirty="0" smtClean="0">
                <a:solidFill>
                  <a:schemeClr val="bg1"/>
                </a:solidFill>
                <a:latin typeface="Century Gothic" charset="0"/>
              </a:rPr>
              <a:t>Developing </a:t>
            </a:r>
            <a:r>
              <a:rPr lang="en-US" dirty="0">
                <a:solidFill>
                  <a:schemeClr val="bg1"/>
                </a:solidFill>
                <a:latin typeface="Century Gothic" charset="0"/>
              </a:rPr>
              <a:t>Energy for the Future</a:t>
            </a:r>
          </a:p>
        </p:txBody>
      </p:sp>
      <p:pic>
        <p:nvPicPr>
          <p:cNvPr id="8" name="Picture 4"/>
          <p:cNvPicPr>
            <a:picLocks noChangeAspect="1"/>
          </p:cNvPicPr>
          <p:nvPr/>
        </p:nvPicPr>
        <p:blipFill rotWithShape="1">
          <a:blip r:embed="rId3" cstate="screen">
            <a:extLst>
              <a:ext uri="{28A0092B-C50C-407E-A947-70E740481C1C}">
                <a14:useLocalDpi xmlns:a14="http://schemas.microsoft.com/office/drawing/2010/main"/>
              </a:ext>
            </a:extLst>
          </a:blip>
          <a:srcRect l="-529" t="11546" r="-76" b="14995"/>
          <a:stretch/>
        </p:blipFill>
        <p:spPr bwMode="auto">
          <a:xfrm>
            <a:off x="-64653" y="877455"/>
            <a:ext cx="12265890" cy="552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744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174" r="15217"/>
          <a:stretch/>
        </p:blipFill>
        <p:spPr>
          <a:xfrm>
            <a:off x="-14514" y="914400"/>
            <a:ext cx="12221028" cy="5486400"/>
          </a:xfrm>
          <a:prstGeom prst="rect">
            <a:avLst/>
          </a:prstGeom>
        </p:spPr>
      </p:pic>
      <p:sp>
        <p:nvSpPr>
          <p:cNvPr id="3" name="Title 2"/>
          <p:cNvSpPr>
            <a:spLocks noGrp="1"/>
          </p:cNvSpPr>
          <p:nvPr>
            <p:ph type="title"/>
          </p:nvPr>
        </p:nvSpPr>
        <p:spPr>
          <a:noFill/>
          <a:ln>
            <a:noFill/>
          </a:ln>
        </p:spPr>
        <p:txBody>
          <a:bodyPr vert="horz" wrap="square" lIns="91440" tIns="45720" rIns="91440" bIns="45720" numCol="1" anchor="ctr" anchorCtr="0" compatLnSpc="1">
            <a:prstTxWarp prst="textNoShape">
              <a:avLst/>
            </a:prstTxWarp>
          </a:bodyPr>
          <a:lstStyle/>
          <a:p>
            <a:r>
              <a:rPr lang="en-US" dirty="0"/>
              <a:t>The DIII-D National Fusion </a:t>
            </a:r>
            <a:r>
              <a:rPr lang="en-US" dirty="0" smtClean="0"/>
              <a:t>Facility </a:t>
            </a:r>
            <a:r>
              <a:rPr lang="en-US" dirty="0"/>
              <a:t/>
            </a:r>
            <a:br>
              <a:rPr lang="en-US" dirty="0"/>
            </a:br>
            <a:r>
              <a:rPr lang="en-US" dirty="0"/>
              <a:t>Largest </a:t>
            </a:r>
            <a:r>
              <a:rPr lang="en-US" dirty="0" smtClean="0"/>
              <a:t>Magnetic Fusion </a:t>
            </a:r>
            <a:r>
              <a:rPr lang="en-US" dirty="0"/>
              <a:t>Facility in the United States</a:t>
            </a:r>
            <a:endParaRPr lang="en-US" sz="2800" dirty="0"/>
          </a:p>
        </p:txBody>
      </p:sp>
      <p:pic>
        <p:nvPicPr>
          <p:cNvPr id="8" name="Picture 7"/>
          <p:cNvPicPr>
            <a:picLocks noChangeAspect="1"/>
          </p:cNvPicPr>
          <p:nvPr/>
        </p:nvPicPr>
        <p:blipFill rotWithShape="1">
          <a:blip r:embed="rId4"/>
          <a:srcRect t="9319" b="8262"/>
          <a:stretch/>
        </p:blipFill>
        <p:spPr>
          <a:xfrm>
            <a:off x="438150" y="904876"/>
            <a:ext cx="5638800" cy="5505450"/>
          </a:xfrm>
          <a:prstGeom prst="rect">
            <a:avLst/>
          </a:prstGeom>
          <a:ln>
            <a:noFill/>
          </a:ln>
          <a:effectLst>
            <a:softEdge rad="469900"/>
          </a:effectLst>
        </p:spPr>
      </p:pic>
      <p:sp>
        <p:nvSpPr>
          <p:cNvPr id="5" name="TextBox 4"/>
          <p:cNvSpPr txBox="1"/>
          <p:nvPr/>
        </p:nvSpPr>
        <p:spPr>
          <a:xfrm>
            <a:off x="4603052" y="3100741"/>
            <a:ext cx="4315969" cy="3143320"/>
          </a:xfrm>
          <a:prstGeom prst="rect">
            <a:avLst/>
          </a:prstGeom>
          <a:gradFill flip="none" rotWithShape="1">
            <a:gsLst>
              <a:gs pos="0">
                <a:schemeClr val="tx2">
                  <a:alpha val="1000"/>
                </a:schemeClr>
              </a:gs>
              <a:gs pos="42000">
                <a:srgbClr val="557BA8">
                  <a:alpha val="70000"/>
                </a:srgbClr>
              </a:gs>
              <a:gs pos="99000">
                <a:schemeClr val="tx2">
                  <a:alpha val="75000"/>
                </a:schemeClr>
              </a:gs>
            </a:gsLst>
            <a:lin ang="0" scaled="1"/>
            <a:tileRect/>
          </a:gradFill>
          <a:ln>
            <a:noFill/>
          </a:ln>
          <a:effectLst>
            <a:softEdge rad="127000"/>
          </a:effectLst>
        </p:spPr>
        <p:txBody>
          <a:bodyPr wrap="square" lIns="182880" tIns="137160" rIns="182880" bIns="137160" rtlCol="0" anchor="ctr" anchorCtr="0">
            <a:noAutofit/>
          </a:bodyPr>
          <a:lstStyle/>
          <a:p>
            <a:pPr marL="225425" indent="-225425">
              <a:spcBef>
                <a:spcPts val="1200"/>
              </a:spcBef>
              <a:buFont typeface="Arial"/>
              <a:buChar char="•"/>
            </a:pPr>
            <a:r>
              <a:rPr lang="en-US" sz="2000" b="1" spc="50" dirty="0">
                <a:solidFill>
                  <a:srgbClr val="FBE24C"/>
                </a:solidFill>
                <a:effectLst>
                  <a:outerShdw blurRad="50800" dist="76200" dir="2700000" algn="tl" rotWithShape="0">
                    <a:prstClr val="black"/>
                  </a:outerShdw>
                </a:effectLst>
              </a:rPr>
              <a:t>Investments by the </a:t>
            </a:r>
            <a:r>
              <a:rPr lang="en-US" sz="2000" b="1" spc="50" dirty="0" smtClean="0">
                <a:solidFill>
                  <a:srgbClr val="FBE24C"/>
                </a:solidFill>
                <a:effectLst>
                  <a:outerShdw blurRad="50800" dist="76200" dir="2700000" algn="tl" rotWithShape="0">
                    <a:prstClr val="black"/>
                  </a:outerShdw>
                </a:effectLst>
              </a:rPr>
              <a:t>U.S. </a:t>
            </a:r>
            <a:r>
              <a:rPr lang="en-US" sz="2000" b="1" spc="50" dirty="0">
                <a:solidFill>
                  <a:srgbClr val="FBE24C"/>
                </a:solidFill>
                <a:effectLst>
                  <a:outerShdw blurRad="50800" dist="76200" dir="2700000" algn="tl" rotWithShape="0">
                    <a:prstClr val="black"/>
                  </a:outerShdw>
                </a:effectLst>
              </a:rPr>
              <a:t>Department of Energy (DOE) in DIII-D </a:t>
            </a:r>
          </a:p>
          <a:p>
            <a:pPr marL="225425" indent="-225425">
              <a:spcBef>
                <a:spcPts val="1200"/>
              </a:spcBef>
              <a:buFont typeface="Arial"/>
              <a:buChar char="•"/>
            </a:pPr>
            <a:r>
              <a:rPr lang="en-US" sz="2000" b="1" spc="50" dirty="0" smtClean="0">
                <a:solidFill>
                  <a:srgbClr val="FBE24C"/>
                </a:solidFill>
                <a:effectLst>
                  <a:outerShdw blurRad="50800" dist="76200" dir="2700000" algn="tl" rotWithShape="0">
                    <a:prstClr val="black"/>
                  </a:outerShdw>
                </a:effectLst>
              </a:rPr>
              <a:t>Major international research program </a:t>
            </a:r>
          </a:p>
          <a:p>
            <a:pPr marL="225425" indent="-225425">
              <a:spcBef>
                <a:spcPts val="1200"/>
              </a:spcBef>
              <a:buFont typeface="Arial"/>
              <a:buChar char="•"/>
            </a:pPr>
            <a:r>
              <a:rPr lang="en-US" sz="2000" b="1" spc="50" dirty="0" smtClean="0">
                <a:solidFill>
                  <a:srgbClr val="FBE24C"/>
                </a:solidFill>
                <a:effectLst>
                  <a:outerShdw blurRad="50800" dist="76200" dir="2700000" algn="tl" rotWithShape="0">
                    <a:prstClr val="black"/>
                  </a:outerShdw>
                </a:effectLst>
              </a:rPr>
              <a:t>Synergistic with ITER – the </a:t>
            </a:r>
            <a:r>
              <a:rPr lang="en-US" sz="2000" b="1" spc="50" dirty="0">
                <a:solidFill>
                  <a:srgbClr val="FBE24C"/>
                </a:solidFill>
                <a:effectLst>
                  <a:outerShdw blurRad="50800" dist="76200" dir="2700000" algn="tl" rotWithShape="0">
                    <a:prstClr val="black"/>
                  </a:outerShdw>
                </a:effectLst>
              </a:rPr>
              <a:t>next step in </a:t>
            </a:r>
            <a:r>
              <a:rPr lang="en-US" sz="2000" b="1" spc="50" dirty="0" smtClean="0">
                <a:solidFill>
                  <a:srgbClr val="FBE24C"/>
                </a:solidFill>
                <a:effectLst>
                  <a:outerShdw blurRad="50800" dist="76200" dir="2700000" algn="tl" rotWithShape="0">
                    <a:prstClr val="black"/>
                  </a:outerShdw>
                </a:effectLst>
              </a:rPr>
              <a:t>fusion energy development</a:t>
            </a:r>
          </a:p>
        </p:txBody>
      </p:sp>
    </p:spTree>
    <p:extLst>
      <p:ext uri="{BB962C8B-B14F-4D97-AF65-F5344CB8AC3E}">
        <p14:creationId xmlns:p14="http://schemas.microsoft.com/office/powerpoint/2010/main" val="346706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a:ln>
            <a:noFill/>
          </a:ln>
        </p:spPr>
        <p:txBody>
          <a:bodyPr vert="horz" wrap="square" lIns="91440" tIns="45720" rIns="91440" bIns="45720" numCol="1" anchor="ctr" anchorCtr="0" compatLnSpc="1">
            <a:prstTxWarp prst="textNoShape">
              <a:avLst/>
            </a:prstTxWarp>
          </a:bodyPr>
          <a:lstStyle/>
          <a:p>
            <a:pPr eaLnBrk="1" hangingPunct="1"/>
            <a:r>
              <a:rPr lang="en-US" dirty="0" smtClean="0">
                <a:solidFill>
                  <a:schemeClr val="bg1"/>
                </a:solidFill>
              </a:rPr>
              <a:t>ITER “The </a:t>
            </a:r>
            <a:r>
              <a:rPr lang="en-US" dirty="0">
                <a:solidFill>
                  <a:schemeClr val="bg1"/>
                </a:solidFill>
              </a:rPr>
              <a:t>Way” to New Energy</a:t>
            </a:r>
          </a:p>
        </p:txBody>
      </p:sp>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t="1" b="24867"/>
          <a:stretch/>
        </p:blipFill>
        <p:spPr>
          <a:xfrm>
            <a:off x="0" y="897329"/>
            <a:ext cx="12192000" cy="5503472"/>
          </a:xfrm>
          <a:prstGeom prst="rect">
            <a:avLst/>
          </a:prstGeom>
        </p:spPr>
      </p:pic>
      <p:sp>
        <p:nvSpPr>
          <p:cNvPr id="8" name="Rectangle 7"/>
          <p:cNvSpPr/>
          <p:nvPr/>
        </p:nvSpPr>
        <p:spPr>
          <a:xfrm>
            <a:off x="5848844" y="4734424"/>
            <a:ext cx="6243127" cy="769441"/>
          </a:xfrm>
          <a:prstGeom prst="rect">
            <a:avLst/>
          </a:prstGeom>
          <a:effectLst/>
        </p:spPr>
        <p:txBody>
          <a:bodyPr wrap="square">
            <a:spAutoFit/>
          </a:bodyPr>
          <a:lstStyle/>
          <a:p>
            <a:pPr marL="327025" indent="-327025" algn="ctr">
              <a:spcBef>
                <a:spcPts val="100"/>
              </a:spcBef>
              <a:buClr>
                <a:srgbClr val="0C2D84"/>
              </a:buClr>
            </a:pPr>
            <a:r>
              <a:rPr lang="en-US" sz="2200" b="1" spc="50" dirty="0" smtClean="0">
                <a:solidFill>
                  <a:schemeClr val="bg1"/>
                </a:solidFill>
                <a:latin typeface="Arial Black" charset="0"/>
                <a:ea typeface="Arial Black" charset="0"/>
                <a:cs typeface="Arial Black" charset="0"/>
              </a:rPr>
              <a:t>ITER’s First Plasma is scheduled for December 2025</a:t>
            </a:r>
            <a:endParaRPr lang="en-US" sz="2200" b="1" spc="50" dirty="0">
              <a:solidFill>
                <a:schemeClr val="bg1"/>
              </a:solidFill>
              <a:latin typeface="Arial Black" charset="0"/>
              <a:ea typeface="Arial Black" charset="0"/>
              <a:cs typeface="Arial Black"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942" y="1828263"/>
            <a:ext cx="3428742" cy="3528126"/>
          </a:xfrm>
          <a:prstGeom prst="rect">
            <a:avLst/>
          </a:prstGeom>
          <a:effectLst>
            <a:outerShdw blurRad="101600" dist="76200" dir="2700000" algn="tl" rotWithShape="0">
              <a:prstClr val="black">
                <a:alpha val="70000"/>
              </a:prstClr>
            </a:outerShdw>
          </a:effectLst>
        </p:spPr>
      </p:pic>
      <p:sp>
        <p:nvSpPr>
          <p:cNvPr id="10" name="TextBox 9"/>
          <p:cNvSpPr txBox="1"/>
          <p:nvPr/>
        </p:nvSpPr>
        <p:spPr>
          <a:xfrm>
            <a:off x="878555" y="955833"/>
            <a:ext cx="3130985" cy="830997"/>
          </a:xfrm>
          <a:prstGeom prst="rect">
            <a:avLst/>
          </a:prstGeom>
          <a:noFill/>
        </p:spPr>
        <p:txBody>
          <a:bodyPr wrap="none" rtlCol="0">
            <a:spAutoFit/>
          </a:bodyPr>
          <a:lstStyle/>
          <a:p>
            <a:r>
              <a:rPr lang="en-US" sz="1600" b="1" dirty="0">
                <a:solidFill>
                  <a:schemeClr val="bg1"/>
                </a:solidFill>
              </a:rPr>
              <a:t>T</a:t>
            </a:r>
            <a:r>
              <a:rPr lang="en-US" sz="1600" b="1" dirty="0" smtClean="0">
                <a:solidFill>
                  <a:schemeClr val="bg1"/>
                </a:solidFill>
              </a:rPr>
              <a:t>he </a:t>
            </a:r>
            <a:r>
              <a:rPr lang="en-US" sz="1600" b="1" dirty="0">
                <a:solidFill>
                  <a:schemeClr val="bg1"/>
                </a:solidFill>
              </a:rPr>
              <a:t>ITER </a:t>
            </a:r>
            <a:r>
              <a:rPr lang="en-US" sz="1600" b="1" dirty="0" smtClean="0">
                <a:solidFill>
                  <a:schemeClr val="bg1"/>
                </a:solidFill>
              </a:rPr>
              <a:t>tokamak </a:t>
            </a:r>
            <a:r>
              <a:rPr lang="en-US" sz="1600" b="1" dirty="0">
                <a:solidFill>
                  <a:schemeClr val="bg1"/>
                </a:solidFill>
              </a:rPr>
              <a:t>will </a:t>
            </a:r>
            <a:r>
              <a:rPr lang="en-US" sz="1600" b="1" dirty="0" smtClean="0">
                <a:solidFill>
                  <a:schemeClr val="bg1"/>
                </a:solidFill>
              </a:rPr>
              <a:t>be</a:t>
            </a:r>
            <a:br>
              <a:rPr lang="en-US" sz="1600" b="1" dirty="0" smtClean="0">
                <a:solidFill>
                  <a:schemeClr val="bg1"/>
                </a:solidFill>
              </a:rPr>
            </a:br>
            <a:r>
              <a:rPr lang="en-US" sz="1600" b="1" dirty="0" smtClean="0">
                <a:solidFill>
                  <a:schemeClr val="bg1"/>
                </a:solidFill>
              </a:rPr>
              <a:t>the largest and most powerful</a:t>
            </a:r>
            <a:br>
              <a:rPr lang="en-US" sz="1600" b="1" dirty="0" smtClean="0">
                <a:solidFill>
                  <a:schemeClr val="bg1"/>
                </a:solidFill>
              </a:rPr>
            </a:br>
            <a:r>
              <a:rPr lang="en-US" sz="1600" b="1" dirty="0" smtClean="0">
                <a:solidFill>
                  <a:schemeClr val="bg1"/>
                </a:solidFill>
              </a:rPr>
              <a:t>fusion device in </a:t>
            </a:r>
            <a:r>
              <a:rPr lang="en-US" sz="1600" b="1" dirty="0">
                <a:solidFill>
                  <a:schemeClr val="bg1"/>
                </a:solidFill>
              </a:rPr>
              <a:t>the </a:t>
            </a:r>
            <a:r>
              <a:rPr lang="en-US" sz="1600" b="1" dirty="0" smtClean="0">
                <a:solidFill>
                  <a:schemeClr val="bg1"/>
                </a:solidFill>
              </a:rPr>
              <a:t>world</a:t>
            </a:r>
            <a:endParaRPr lang="en-US" sz="1600" b="1" dirty="0">
              <a:solidFill>
                <a:schemeClr val="bg1"/>
              </a:solidFill>
            </a:endParaRPr>
          </a:p>
        </p:txBody>
      </p:sp>
      <p:grpSp>
        <p:nvGrpSpPr>
          <p:cNvPr id="2" name="Group 1"/>
          <p:cNvGrpSpPr/>
          <p:nvPr/>
        </p:nvGrpSpPr>
        <p:grpSpPr>
          <a:xfrm>
            <a:off x="6095983" y="948751"/>
            <a:ext cx="5772147" cy="3849974"/>
            <a:chOff x="5809667" y="1124235"/>
            <a:chExt cx="5772147" cy="3849974"/>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9667" y="1124235"/>
              <a:ext cx="5772147" cy="3849974"/>
            </a:xfrm>
            <a:prstGeom prst="rect">
              <a:avLst/>
            </a:prstGeom>
            <a:ln>
              <a:noFill/>
            </a:ln>
            <a:effectLst>
              <a:softEdge rad="112500"/>
            </a:effectLst>
          </p:spPr>
        </p:pic>
        <p:sp>
          <p:nvSpPr>
            <p:cNvPr id="11" name="TextBox 10"/>
            <p:cNvSpPr txBox="1"/>
            <p:nvPr/>
          </p:nvSpPr>
          <p:spPr>
            <a:xfrm>
              <a:off x="9400261" y="1155310"/>
              <a:ext cx="2015295" cy="307777"/>
            </a:xfrm>
            <a:prstGeom prst="rect">
              <a:avLst/>
            </a:prstGeom>
            <a:noFill/>
          </p:spPr>
          <p:txBody>
            <a:bodyPr wrap="none" rtlCol="0">
              <a:spAutoFit/>
            </a:bodyPr>
            <a:lstStyle/>
            <a:p>
              <a:pPr algn="r"/>
              <a:r>
                <a:rPr lang="en-US" sz="1400" b="1" dirty="0" smtClean="0">
                  <a:solidFill>
                    <a:schemeClr val="bg1"/>
                  </a:solidFill>
                </a:rPr>
                <a:t>ITER, Southern France</a:t>
              </a:r>
              <a:endParaRPr lang="en-US" sz="1400" b="1" dirty="0">
                <a:solidFill>
                  <a:schemeClr val="bg1"/>
                </a:solidFill>
              </a:endParaRPr>
            </a:p>
          </p:txBody>
        </p:sp>
      </p:grpSp>
      <p:sp>
        <p:nvSpPr>
          <p:cNvPr id="12" name="Rectangle 11"/>
          <p:cNvSpPr/>
          <p:nvPr/>
        </p:nvSpPr>
        <p:spPr>
          <a:xfrm>
            <a:off x="354942" y="5280045"/>
            <a:ext cx="7260772" cy="1041311"/>
          </a:xfrm>
          <a:prstGeom prst="rect">
            <a:avLst/>
          </a:prstGeom>
          <a:effectLst/>
        </p:spPr>
        <p:txBody>
          <a:bodyPr wrap="square">
            <a:spAutoFit/>
          </a:bodyPr>
          <a:lstStyle/>
          <a:p>
            <a:pPr marL="327025" indent="-327025">
              <a:spcBef>
                <a:spcPts val="100"/>
              </a:spcBef>
              <a:buClr>
                <a:srgbClr val="0C2D84"/>
              </a:buClr>
            </a:pPr>
            <a:r>
              <a:rPr lang="en-US" sz="2200" b="1" spc="50" dirty="0">
                <a:solidFill>
                  <a:schemeClr val="bg1"/>
                </a:solidFill>
                <a:latin typeface="Arial Black" charset="0"/>
                <a:ea typeface="Arial Black" charset="0"/>
                <a:cs typeface="Arial Black" charset="0"/>
              </a:rPr>
              <a:t>ITER </a:t>
            </a:r>
            <a:r>
              <a:rPr lang="en-US" sz="2200" b="1" spc="50" dirty="0" smtClean="0">
                <a:solidFill>
                  <a:schemeClr val="bg1"/>
                </a:solidFill>
                <a:latin typeface="Arial Black" charset="0"/>
                <a:ea typeface="Arial Black" charset="0"/>
                <a:cs typeface="Arial Black" charset="0"/>
              </a:rPr>
              <a:t>MISSION </a:t>
            </a:r>
            <a:endParaRPr lang="en-US" sz="2200" b="1" spc="50" dirty="0">
              <a:solidFill>
                <a:schemeClr val="bg1"/>
              </a:solidFill>
              <a:latin typeface="Arial Black" charset="0"/>
              <a:ea typeface="Arial Black" charset="0"/>
              <a:cs typeface="Arial Black" charset="0"/>
            </a:endParaRPr>
          </a:p>
          <a:p>
            <a:pPr marL="327025" indent="-327025">
              <a:spcBef>
                <a:spcPts val="100"/>
              </a:spcBef>
              <a:buClr>
                <a:srgbClr val="0C2D84"/>
              </a:buClr>
            </a:pPr>
            <a:r>
              <a:rPr lang="en-US" b="1" i="1" dirty="0">
                <a:solidFill>
                  <a:schemeClr val="bg1"/>
                </a:solidFill>
                <a:latin typeface="Century Gothic" panose="020B0502020202020204" pitchFamily="34" charset="0"/>
                <a:cs typeface="Century Gothic"/>
              </a:rPr>
              <a:t>“To demonstrate the scientific and technological </a:t>
            </a:r>
          </a:p>
          <a:p>
            <a:pPr marL="327025" indent="-327025">
              <a:spcBef>
                <a:spcPts val="100"/>
              </a:spcBef>
              <a:buClr>
                <a:srgbClr val="0C2D84"/>
              </a:buClr>
            </a:pPr>
            <a:r>
              <a:rPr lang="en-US" b="1" i="1" dirty="0">
                <a:solidFill>
                  <a:schemeClr val="bg1"/>
                </a:solidFill>
                <a:latin typeface="Century Gothic" panose="020B0502020202020204" pitchFamily="34" charset="0"/>
                <a:cs typeface="Century Gothic"/>
              </a:rPr>
              <a:t>feasibility of fusion energy for peaceful </a:t>
            </a:r>
            <a:r>
              <a:rPr lang="en-US" b="1" i="1" dirty="0" smtClean="0">
                <a:solidFill>
                  <a:schemeClr val="bg1"/>
                </a:solidFill>
                <a:latin typeface="Century Gothic" panose="020B0502020202020204" pitchFamily="34" charset="0"/>
                <a:cs typeface="Century Gothic"/>
              </a:rPr>
              <a:t>purposes.</a:t>
            </a:r>
            <a:r>
              <a:rPr lang="en-US" b="1" dirty="0" smtClean="0">
                <a:solidFill>
                  <a:schemeClr val="bg1"/>
                </a:solidFill>
                <a:latin typeface="Century Gothic" panose="020B0502020202020204" pitchFamily="34" charset="0"/>
                <a:cs typeface="Century Gothic"/>
              </a:rPr>
              <a:t>”</a:t>
            </a:r>
            <a:endParaRPr lang="en-US"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09484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cstate="hqprint">
            <a:extLst>
              <a:ext uri="{28A0092B-C50C-407E-A947-70E740481C1C}">
                <a14:useLocalDpi xmlns:a14="http://schemas.microsoft.com/office/drawing/2010/main"/>
              </a:ext>
            </a:extLst>
          </a:blip>
          <a:srcRect t="1" b="24867"/>
          <a:stretch/>
        </p:blipFill>
        <p:spPr>
          <a:xfrm>
            <a:off x="-19665" y="908087"/>
            <a:ext cx="12221095" cy="5495588"/>
          </a:xfrm>
          <a:prstGeom prst="rect">
            <a:avLst/>
          </a:prstGeom>
        </p:spPr>
      </p:pic>
      <p:sp>
        <p:nvSpPr>
          <p:cNvPr id="3" name="Title 2"/>
          <p:cNvSpPr>
            <a:spLocks noGrp="1"/>
          </p:cNvSpPr>
          <p:nvPr>
            <p:ph type="title"/>
          </p:nvPr>
        </p:nvSpPr>
        <p:spPr>
          <a:noFill/>
          <a:ln>
            <a:noFill/>
          </a:ln>
        </p:spPr>
        <p:txBody>
          <a:bodyPr vert="horz" wrap="square" lIns="91440" tIns="45720" rIns="91440" bIns="45720" numCol="1" anchor="ctr" anchorCtr="0" compatLnSpc="1">
            <a:prstTxWarp prst="textNoShape">
              <a:avLst/>
            </a:prstTxWarp>
          </a:bodyPr>
          <a:lstStyle/>
          <a:p>
            <a:r>
              <a:rPr lang="en-US" altLang="en-US" dirty="0" smtClean="0"/>
              <a:t>General Atomics Magnet Technologies Center</a:t>
            </a:r>
            <a:br>
              <a:rPr lang="en-US" altLang="en-US" dirty="0" smtClean="0"/>
            </a:br>
            <a:r>
              <a:rPr lang="en-US" altLang="en-US" dirty="0" smtClean="0"/>
              <a:t>Providing </a:t>
            </a:r>
            <a:r>
              <a:rPr lang="en-US" altLang="en-US" dirty="0"/>
              <a:t>the Heart of ITER</a:t>
            </a:r>
            <a:endParaRPr lang="en-US" sz="2800" dirty="0"/>
          </a:p>
        </p:txBody>
      </p:sp>
      <p:pic>
        <p:nvPicPr>
          <p:cNvPr id="4" name="Picture 2" descr="CS Stack.png"/>
          <p:cNvPicPr>
            <a:picLocks noChangeAspect="1"/>
          </p:cNvPicPr>
          <p:nvPr/>
        </p:nvPicPr>
        <p:blipFill rotWithShape="1">
          <a:blip r:embed="rId4">
            <a:extLst>
              <a:ext uri="{28A0092B-C50C-407E-A947-70E740481C1C}">
                <a14:useLocalDpi xmlns:a14="http://schemas.microsoft.com/office/drawing/2010/main"/>
              </a:ext>
            </a:extLst>
          </a:blip>
          <a:srcRect r="29977"/>
          <a:stretch/>
        </p:blipFill>
        <p:spPr bwMode="auto">
          <a:xfrm>
            <a:off x="5750967" y="199985"/>
            <a:ext cx="6428464" cy="6515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O:\ITER_Facility\Pictures &amp; Videos\Station - Misc. Pics\4 General Atomics Production Facility.JPG"/>
          <p:cNvPicPr>
            <a:picLocks noChangeAspect="1" noChangeArrowheads="1"/>
          </p:cNvPicPr>
          <p:nvPr/>
        </p:nvPicPr>
        <p:blipFill>
          <a:blip r:embed="rId5"/>
          <a:srcRect/>
          <a:stretch>
            <a:fillRect/>
          </a:stretch>
        </p:blipFill>
        <p:spPr bwMode="auto">
          <a:xfrm>
            <a:off x="508413" y="1040201"/>
            <a:ext cx="4473731" cy="18311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Magnet sidecut.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9046617" y="4186198"/>
            <a:ext cx="233838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Magnet sidecut.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9035504" y="3490873"/>
            <a:ext cx="2336800"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Magnet sidecut.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9025979" y="2805073"/>
            <a:ext cx="2338388"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Magnet sidecut.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9018042" y="2116098"/>
            <a:ext cx="2336800"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Magnet sidecut.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9010104" y="1416010"/>
            <a:ext cx="23368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Magnet sidecut.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9000579" y="717510"/>
            <a:ext cx="233838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
          <p:cNvSpPr txBox="1">
            <a:spLocks noChangeArrowheads="1"/>
          </p:cNvSpPr>
          <p:nvPr/>
        </p:nvSpPr>
        <p:spPr bwMode="auto">
          <a:xfrm>
            <a:off x="4960700" y="2047407"/>
            <a:ext cx="31306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Arial" panose="020B0604020202020204" pitchFamily="34" charset="0"/>
              <a:buChar char="•"/>
              <a:defRPr sz="2400" b="1">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lr>
                <a:schemeClr val="tx2"/>
              </a:buClr>
              <a:buFont typeface="Arial" panose="020B0604020202020204" pitchFamily="34" charset="0"/>
              <a:buChar char="–"/>
              <a:defRPr sz="22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lr>
                <a:schemeClr val="tx2"/>
              </a:buClr>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9pPr>
          </a:lstStyle>
          <a:p>
            <a:pPr>
              <a:spcBef>
                <a:spcPct val="0"/>
              </a:spcBef>
              <a:buClrTx/>
              <a:buFontTx/>
              <a:buNone/>
            </a:pPr>
            <a:r>
              <a:rPr lang="en-US" altLang="en-US" sz="1400" b="0" i="1" dirty="0">
                <a:solidFill>
                  <a:schemeClr val="bg1"/>
                </a:solidFill>
              </a:rPr>
              <a:t>GA </a:t>
            </a:r>
            <a:r>
              <a:rPr lang="en-US" altLang="en-US" sz="1400" b="0" i="1" dirty="0" smtClean="0">
                <a:solidFill>
                  <a:schemeClr val="bg1"/>
                </a:solidFill>
              </a:rPr>
              <a:t>Magnet Technologies Center manufactures and tests the</a:t>
            </a:r>
          </a:p>
          <a:p>
            <a:pPr>
              <a:spcBef>
                <a:spcPct val="0"/>
              </a:spcBef>
              <a:buClrTx/>
              <a:buFontTx/>
              <a:buNone/>
            </a:pPr>
            <a:r>
              <a:rPr lang="en-US" altLang="en-US" sz="1400" b="0" i="1" dirty="0" smtClean="0">
                <a:solidFill>
                  <a:schemeClr val="bg1"/>
                </a:solidFill>
              </a:rPr>
              <a:t>ITER </a:t>
            </a:r>
            <a:r>
              <a:rPr lang="en-US" altLang="en-US" sz="1400" b="0" i="1" dirty="0">
                <a:solidFill>
                  <a:schemeClr val="bg1"/>
                </a:solidFill>
              </a:rPr>
              <a:t>Central Solenoid </a:t>
            </a:r>
          </a:p>
        </p:txBody>
      </p:sp>
      <p:sp>
        <p:nvSpPr>
          <p:cNvPr id="14" name="Content Placeholder 1"/>
          <p:cNvSpPr txBox="1">
            <a:spLocks/>
          </p:cNvSpPr>
          <p:nvPr/>
        </p:nvSpPr>
        <p:spPr bwMode="auto">
          <a:xfrm>
            <a:off x="4775377" y="912308"/>
            <a:ext cx="4838666" cy="104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90488">
              <a:spcBef>
                <a:spcPct val="20000"/>
              </a:spcBef>
              <a:buClr>
                <a:schemeClr val="tx2"/>
              </a:buClr>
              <a:buFont typeface="Arial" panose="020B0604020202020204" pitchFamily="34" charset="0"/>
              <a:buChar char="•"/>
              <a:defRPr sz="2400" b="1">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lr>
                <a:schemeClr val="tx2"/>
              </a:buClr>
              <a:buFont typeface="Arial" panose="020B0604020202020204" pitchFamily="34" charset="0"/>
              <a:buChar char="–"/>
              <a:defRPr sz="22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lr>
                <a:schemeClr val="tx2"/>
              </a:buClr>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9pPr>
          </a:lstStyle>
          <a:p>
            <a:pPr algn="ctr" eaLnBrk="1" hangingPunct="1">
              <a:buFont typeface="Arial" panose="020B0604020202020204" pitchFamily="34" charset="0"/>
              <a:buNone/>
            </a:pPr>
            <a:r>
              <a:rPr lang="en-US" altLang="en-US" sz="1800" dirty="0">
                <a:solidFill>
                  <a:schemeClr val="bg1"/>
                </a:solidFill>
              </a:rPr>
              <a:t>GA is building ITER’s Central Solenoid – the world’s most powerful pulsed </a:t>
            </a:r>
            <a:r>
              <a:rPr lang="en-US" altLang="en-US" sz="1800" dirty="0" smtClean="0">
                <a:solidFill>
                  <a:schemeClr val="bg1"/>
                </a:solidFill>
              </a:rPr>
              <a:t>superconducting electromagnet</a:t>
            </a:r>
            <a:endParaRPr lang="en-US" altLang="en-US" sz="1800" dirty="0">
              <a:solidFill>
                <a:schemeClr val="bg1"/>
              </a:solidFill>
            </a:endParaRPr>
          </a:p>
        </p:txBody>
      </p:sp>
      <p:sp>
        <p:nvSpPr>
          <p:cNvPr id="15" name="TextBox 14"/>
          <p:cNvSpPr txBox="1"/>
          <p:nvPr/>
        </p:nvSpPr>
        <p:spPr>
          <a:xfrm>
            <a:off x="11105072" y="3200490"/>
            <a:ext cx="685903" cy="307777"/>
          </a:xfrm>
          <a:prstGeom prst="rect">
            <a:avLst/>
          </a:prstGeom>
          <a:noFill/>
          <a:ln>
            <a:noFill/>
          </a:ln>
        </p:spPr>
        <p:txBody>
          <a:bodyPr wrap="square" rtlCol="0">
            <a:spAutoFit/>
          </a:bodyPr>
          <a:lstStyle/>
          <a:p>
            <a:pPr algn="ctr"/>
            <a:r>
              <a:rPr lang="en-US" sz="1400" dirty="0">
                <a:solidFill>
                  <a:schemeClr val="bg1"/>
                </a:solidFill>
              </a:rPr>
              <a:t>59 ft</a:t>
            </a:r>
          </a:p>
        </p:txBody>
      </p:sp>
      <p:cxnSp>
        <p:nvCxnSpPr>
          <p:cNvPr id="16" name="Straight Arrow Connector 15"/>
          <p:cNvCxnSpPr/>
          <p:nvPr/>
        </p:nvCxnSpPr>
        <p:spPr>
          <a:xfrm flipH="1">
            <a:off x="11448023" y="958810"/>
            <a:ext cx="10808" cy="2208629"/>
          </a:xfrm>
          <a:prstGeom prst="straightConnector1">
            <a:avLst/>
          </a:prstGeom>
          <a:ln w="19050">
            <a:solidFill>
              <a:schemeClr val="bg1"/>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1448023" y="3505167"/>
            <a:ext cx="0" cy="1716266"/>
          </a:xfrm>
          <a:prstGeom prst="straightConnector1">
            <a:avLst/>
          </a:prstGeom>
          <a:ln w="19050">
            <a:solidFill>
              <a:schemeClr val="bg1"/>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18" name="Picture 17" descr="ITER graphic.png">
            <a:extLst>
              <a:ext uri="{FF2B5EF4-FFF2-40B4-BE49-F238E27FC236}">
                <a16:creationId xmlns:a16="http://schemas.microsoft.com/office/drawing/2014/main" id="{B89C8ECA-D78F-544F-BA53-B85A13C1B803}"/>
              </a:ext>
            </a:extLst>
          </p:cNvPr>
          <p:cNvPicPr>
            <a:picLocks noChangeAspect="1"/>
          </p:cNvPicPr>
          <p:nvPr/>
        </p:nvPicPr>
        <p:blipFill>
          <a:blip r:embed="rId7"/>
          <a:srcRect/>
          <a:stretch>
            <a:fillRect/>
          </a:stretch>
        </p:blipFill>
        <p:spPr bwMode="auto">
          <a:xfrm>
            <a:off x="4906916" y="3385773"/>
            <a:ext cx="2389540" cy="2484373"/>
          </a:xfrm>
          <a:prstGeom prst="rect">
            <a:avLst/>
          </a:prstGeom>
          <a:ln>
            <a:noFill/>
          </a:ln>
          <a:effectLst>
            <a:outerShdw blurRad="152400" dist="50800" dir="12660000" sx="81000" sy="81000" algn="tl" rotWithShape="0">
              <a:srgbClr val="333333">
                <a:alpha val="34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Magnet sidecut.pn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7270620" y="3519928"/>
            <a:ext cx="2373975" cy="17403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1">
            <a:extLst>
              <a:ext uri="{FF2B5EF4-FFF2-40B4-BE49-F238E27FC236}">
                <a16:creationId xmlns:a16="http://schemas.microsoft.com/office/drawing/2014/main" id="{EE552533-B285-7E4D-BD35-3F3B69317C9A}"/>
              </a:ext>
            </a:extLst>
          </p:cNvPr>
          <p:cNvSpPr txBox="1">
            <a:spLocks noChangeArrowheads="1"/>
          </p:cNvSpPr>
          <p:nvPr/>
        </p:nvSpPr>
        <p:spPr bwMode="auto">
          <a:xfrm>
            <a:off x="220722" y="5891864"/>
            <a:ext cx="48583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Arial" panose="020B0604020202020204" pitchFamily="34" charset="0"/>
              <a:buChar char="•"/>
              <a:defRPr sz="2400" b="1">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lr>
                <a:schemeClr val="tx2"/>
              </a:buClr>
              <a:buFont typeface="Arial" panose="020B0604020202020204" pitchFamily="34" charset="0"/>
              <a:buChar char="–"/>
              <a:defRPr sz="22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lr>
                <a:schemeClr val="tx2"/>
              </a:buClr>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ClrTx/>
              <a:buFontTx/>
              <a:buNone/>
            </a:pPr>
            <a:r>
              <a:rPr lang="en-US" altLang="en-US" sz="1400" b="0" i="1" dirty="0" smtClean="0">
                <a:solidFill>
                  <a:schemeClr val="bg1"/>
                </a:solidFill>
              </a:rPr>
              <a:t>February 2021 GA </a:t>
            </a:r>
            <a:r>
              <a:rPr lang="en-US" altLang="en-US" sz="1400" b="0" i="1" dirty="0">
                <a:solidFill>
                  <a:schemeClr val="bg1"/>
                </a:solidFill>
              </a:rPr>
              <a:t>Completes Fabrication and Testing of First ITER Central Solenoid Module</a:t>
            </a:r>
          </a:p>
        </p:txBody>
      </p:sp>
      <p:sp>
        <p:nvSpPr>
          <p:cNvPr id="22" name="TextBox 1">
            <a:extLst>
              <a:ext uri="{FF2B5EF4-FFF2-40B4-BE49-F238E27FC236}">
                <a16:creationId xmlns:a16="http://schemas.microsoft.com/office/drawing/2014/main" id="{1FF7772F-E390-C54D-ACD2-C1E7FD9EFE26}"/>
              </a:ext>
            </a:extLst>
          </p:cNvPr>
          <p:cNvSpPr txBox="1">
            <a:spLocks noChangeArrowheads="1"/>
          </p:cNvSpPr>
          <p:nvPr/>
        </p:nvSpPr>
        <p:spPr bwMode="auto">
          <a:xfrm>
            <a:off x="5794272" y="5845858"/>
            <a:ext cx="6139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Arial" panose="020B0604020202020204" pitchFamily="34" charset="0"/>
              <a:buChar char="•"/>
              <a:defRPr sz="2400" b="1">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lr>
                <a:schemeClr val="tx2"/>
              </a:buClr>
              <a:buFont typeface="Arial" panose="020B0604020202020204" pitchFamily="34" charset="0"/>
              <a:buChar char="–"/>
              <a:defRPr sz="22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lr>
                <a:schemeClr val="tx2"/>
              </a:buClr>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ClrTx/>
              <a:buFontTx/>
              <a:buNone/>
            </a:pPr>
            <a:r>
              <a:rPr lang="en-US" altLang="en-US" sz="1400" i="1" dirty="0">
                <a:solidFill>
                  <a:schemeClr val="bg1"/>
                </a:solidFill>
              </a:rPr>
              <a:t>ITER</a:t>
            </a:r>
          </a:p>
        </p:txBody>
      </p:sp>
      <p:sp>
        <p:nvSpPr>
          <p:cNvPr id="23" name="TextBox 1">
            <a:extLst>
              <a:ext uri="{FF2B5EF4-FFF2-40B4-BE49-F238E27FC236}">
                <a16:creationId xmlns:a16="http://schemas.microsoft.com/office/drawing/2014/main" id="{33EDDCA6-BD35-D146-B4C5-47F37C450C5D}"/>
              </a:ext>
            </a:extLst>
          </p:cNvPr>
          <p:cNvSpPr txBox="1">
            <a:spLocks noChangeArrowheads="1"/>
          </p:cNvSpPr>
          <p:nvPr/>
        </p:nvSpPr>
        <p:spPr bwMode="auto">
          <a:xfrm>
            <a:off x="8294189" y="4760213"/>
            <a:ext cx="98226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Arial" panose="020B0604020202020204" pitchFamily="34" charset="0"/>
              <a:buChar char="•"/>
              <a:defRPr sz="2400" b="1">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lr>
                <a:schemeClr val="tx2"/>
              </a:buClr>
              <a:buFont typeface="Arial" panose="020B0604020202020204" pitchFamily="34" charset="0"/>
              <a:buChar char="–"/>
              <a:defRPr sz="22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lr>
                <a:schemeClr val="tx2"/>
              </a:buClr>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9pPr>
          </a:lstStyle>
          <a:p>
            <a:pPr>
              <a:spcBef>
                <a:spcPct val="0"/>
              </a:spcBef>
              <a:buClrTx/>
              <a:buFontTx/>
              <a:buNone/>
            </a:pPr>
            <a:r>
              <a:rPr lang="en-US" altLang="en-US" sz="1400" b="0" i="1" dirty="0">
                <a:solidFill>
                  <a:schemeClr val="bg1"/>
                </a:solidFill>
              </a:rPr>
              <a:t>ITER</a:t>
            </a:r>
          </a:p>
          <a:p>
            <a:pPr>
              <a:spcBef>
                <a:spcPct val="0"/>
              </a:spcBef>
              <a:buClrTx/>
              <a:buFontTx/>
              <a:buNone/>
            </a:pPr>
            <a:r>
              <a:rPr lang="en-US" altLang="en-US" sz="1400" b="0" i="1" dirty="0" smtClean="0">
                <a:solidFill>
                  <a:schemeClr val="bg1"/>
                </a:solidFill>
              </a:rPr>
              <a:t>Magnet</a:t>
            </a:r>
          </a:p>
          <a:p>
            <a:pPr>
              <a:spcBef>
                <a:spcPct val="0"/>
              </a:spcBef>
              <a:buClrTx/>
              <a:buFontTx/>
              <a:buNone/>
            </a:pPr>
            <a:r>
              <a:rPr lang="en-US" altLang="en-US" sz="1400" b="0" i="1" dirty="0" smtClean="0">
                <a:solidFill>
                  <a:schemeClr val="bg1"/>
                </a:solidFill>
              </a:rPr>
              <a:t>Module</a:t>
            </a:r>
          </a:p>
        </p:txBody>
      </p:sp>
      <p:cxnSp>
        <p:nvCxnSpPr>
          <p:cNvPr id="25" name="Straight Arrow Connector 24"/>
          <p:cNvCxnSpPr/>
          <p:nvPr/>
        </p:nvCxnSpPr>
        <p:spPr>
          <a:xfrm flipH="1">
            <a:off x="5900892" y="1271752"/>
            <a:ext cx="3642503" cy="2914446"/>
          </a:xfrm>
          <a:prstGeom prst="straightConnector1">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6" name="TextBox 1">
            <a:extLst>
              <a:ext uri="{FF2B5EF4-FFF2-40B4-BE49-F238E27FC236}">
                <a16:creationId xmlns:a16="http://schemas.microsoft.com/office/drawing/2014/main" id="{1FF7772F-E390-C54D-ACD2-C1E7FD9EFE26}"/>
              </a:ext>
            </a:extLst>
          </p:cNvPr>
          <p:cNvSpPr txBox="1">
            <a:spLocks noChangeArrowheads="1"/>
          </p:cNvSpPr>
          <p:nvPr/>
        </p:nvSpPr>
        <p:spPr bwMode="auto">
          <a:xfrm>
            <a:off x="8173987" y="2454611"/>
            <a:ext cx="130585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Arial" panose="020B0604020202020204" pitchFamily="34" charset="0"/>
              <a:buChar char="•"/>
              <a:defRPr sz="2400" b="1">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lr>
                <a:schemeClr val="tx2"/>
              </a:buClr>
              <a:buFont typeface="Arial" panose="020B0604020202020204" pitchFamily="34" charset="0"/>
              <a:buChar char="–"/>
              <a:defRPr sz="22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lr>
                <a:schemeClr val="tx2"/>
              </a:buClr>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ea typeface="MS PGothic" panose="020B0600070205080204" pitchFamily="34" charset="-128"/>
              </a:defRPr>
            </a:lvl9pPr>
          </a:lstStyle>
          <a:p>
            <a:pPr>
              <a:spcBef>
                <a:spcPct val="0"/>
              </a:spcBef>
              <a:buClrTx/>
              <a:buFontTx/>
              <a:buNone/>
            </a:pPr>
            <a:r>
              <a:rPr lang="en-US" altLang="en-US" sz="1400" b="0" i="1" dirty="0" smtClean="0">
                <a:solidFill>
                  <a:schemeClr val="bg1"/>
                </a:solidFill>
              </a:rPr>
              <a:t>6 Magnet</a:t>
            </a:r>
          </a:p>
          <a:p>
            <a:pPr>
              <a:spcBef>
                <a:spcPct val="0"/>
              </a:spcBef>
              <a:buClrTx/>
              <a:buFontTx/>
              <a:buNone/>
            </a:pPr>
            <a:r>
              <a:rPr lang="en-US" altLang="en-US" sz="1400" b="0" i="1" dirty="0" smtClean="0">
                <a:solidFill>
                  <a:schemeClr val="bg1"/>
                </a:solidFill>
              </a:rPr>
              <a:t>Modules</a:t>
            </a:r>
          </a:p>
          <a:p>
            <a:pPr>
              <a:spcBef>
                <a:spcPct val="0"/>
              </a:spcBef>
              <a:buClrTx/>
              <a:buFontTx/>
              <a:buNone/>
            </a:pPr>
            <a:r>
              <a:rPr lang="en-US" altLang="en-US" sz="1400" b="0" i="1" dirty="0" smtClean="0">
                <a:solidFill>
                  <a:schemeClr val="bg1"/>
                </a:solidFill>
              </a:rPr>
              <a:t>Make up the </a:t>
            </a:r>
          </a:p>
          <a:p>
            <a:pPr>
              <a:spcBef>
                <a:spcPct val="0"/>
              </a:spcBef>
              <a:buClrTx/>
              <a:buFontTx/>
              <a:buNone/>
            </a:pPr>
            <a:r>
              <a:rPr lang="en-US" altLang="en-US" sz="1400" b="0" i="1" dirty="0" smtClean="0">
                <a:solidFill>
                  <a:schemeClr val="bg1"/>
                </a:solidFill>
              </a:rPr>
              <a:t>ITER </a:t>
            </a:r>
          </a:p>
          <a:p>
            <a:pPr>
              <a:spcBef>
                <a:spcPct val="0"/>
              </a:spcBef>
              <a:buClrTx/>
              <a:buFontTx/>
              <a:buNone/>
            </a:pPr>
            <a:r>
              <a:rPr lang="en-US" altLang="en-US" sz="1400" b="0" i="1" dirty="0" smtClean="0">
                <a:solidFill>
                  <a:schemeClr val="bg1"/>
                </a:solidFill>
              </a:rPr>
              <a:t>Central </a:t>
            </a:r>
          </a:p>
          <a:p>
            <a:pPr>
              <a:spcBef>
                <a:spcPct val="0"/>
              </a:spcBef>
              <a:buClrTx/>
              <a:buFontTx/>
              <a:buNone/>
            </a:pPr>
            <a:r>
              <a:rPr lang="en-US" altLang="en-US" sz="1400" b="0" i="1" dirty="0" smtClean="0">
                <a:solidFill>
                  <a:schemeClr val="bg1"/>
                </a:solidFill>
              </a:rPr>
              <a:t>Solenoid</a:t>
            </a:r>
            <a:endParaRPr lang="en-US" altLang="en-US" sz="1400" b="0" i="1" dirty="0">
              <a:solidFill>
                <a:schemeClr val="bg1"/>
              </a:solidFill>
            </a:endParaRPr>
          </a:p>
        </p:txBody>
      </p:sp>
      <p:cxnSp>
        <p:nvCxnSpPr>
          <p:cNvPr id="30" name="Straight Arrow Connector 29"/>
          <p:cNvCxnSpPr/>
          <p:nvPr/>
        </p:nvCxnSpPr>
        <p:spPr>
          <a:xfrm flipH="1" flipV="1">
            <a:off x="5900892" y="5260284"/>
            <a:ext cx="3232600" cy="640417"/>
          </a:xfrm>
          <a:prstGeom prst="straightConnector1">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Arrow Connector 32"/>
          <p:cNvCxnSpPr/>
          <p:nvPr/>
        </p:nvCxnSpPr>
        <p:spPr>
          <a:xfrm flipH="1" flipV="1">
            <a:off x="8863864" y="4884677"/>
            <a:ext cx="1812766" cy="641434"/>
          </a:xfrm>
          <a:prstGeom prst="straightConnector1">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Straight Arrow Connector 35"/>
          <p:cNvCxnSpPr/>
          <p:nvPr/>
        </p:nvCxnSpPr>
        <p:spPr>
          <a:xfrm flipH="1" flipV="1">
            <a:off x="8863864" y="4281651"/>
            <a:ext cx="1812766" cy="681067"/>
          </a:xfrm>
          <a:prstGeom prst="straightConnector1">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9" name="Picture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3059" y="3012228"/>
            <a:ext cx="2586742" cy="2946921"/>
          </a:xfrm>
          <a:prstGeom prst="rect">
            <a:avLst/>
          </a:prstGeom>
        </p:spPr>
      </p:pic>
    </p:spTree>
    <p:extLst>
      <p:ext uri="{BB962C8B-B14F-4D97-AF65-F5344CB8AC3E}">
        <p14:creationId xmlns:p14="http://schemas.microsoft.com/office/powerpoint/2010/main" val="319783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00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par>
                          <p:cTn id="39" fill="hold">
                            <p:stCondLst>
                              <p:cond delay="5000"/>
                            </p:stCondLst>
                            <p:childTnLst>
                              <p:par>
                                <p:cTn id="40" presetID="42" presetClass="entr" presetSubtype="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t="1" b="24867"/>
          <a:stretch/>
        </p:blipFill>
        <p:spPr>
          <a:xfrm>
            <a:off x="0" y="907161"/>
            <a:ext cx="12192000" cy="5495588"/>
          </a:xfrm>
          <a:prstGeom prst="rect">
            <a:avLst/>
          </a:prstGeom>
        </p:spPr>
      </p:pic>
      <p:sp>
        <p:nvSpPr>
          <p:cNvPr id="3" name="Title 2"/>
          <p:cNvSpPr>
            <a:spLocks noGrp="1"/>
          </p:cNvSpPr>
          <p:nvPr>
            <p:ph type="title"/>
          </p:nvPr>
        </p:nvSpPr>
        <p:spPr>
          <a:noFill/>
          <a:ln>
            <a:noFill/>
          </a:ln>
        </p:spPr>
        <p:txBody>
          <a:bodyPr vert="horz" wrap="square" lIns="91440" tIns="45720" rIns="91440" bIns="45720" numCol="1" anchor="ctr" anchorCtr="0" compatLnSpc="1">
            <a:prstTxWarp prst="textNoShape">
              <a:avLst/>
            </a:prstTxWarp>
          </a:bodyPr>
          <a:lstStyle/>
          <a:p>
            <a:r>
              <a:rPr lang="en-US" dirty="0"/>
              <a:t>General Atomics Inertial </a:t>
            </a:r>
            <a:r>
              <a:rPr lang="en-US" dirty="0" smtClean="0"/>
              <a:t>Fusion Technology Division</a:t>
            </a:r>
            <a:endParaRPr lang="en-US" sz="2800" dirty="0"/>
          </a:p>
        </p:txBody>
      </p:sp>
      <p:pic>
        <p:nvPicPr>
          <p:cNvPr id="4"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94727" y="3864081"/>
            <a:ext cx="3501265" cy="21012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046" y="1305415"/>
            <a:ext cx="3476625" cy="1905000"/>
          </a:xfrm>
          <a:prstGeom prst="rect">
            <a:avLst/>
          </a:prstGeom>
          <a:ln>
            <a:noFill/>
          </a:ln>
          <a:effectLst>
            <a:softEdge rad="112500"/>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5117" y="1305415"/>
            <a:ext cx="3476625" cy="1905000"/>
          </a:xfrm>
          <a:prstGeom prst="rect">
            <a:avLst/>
          </a:prstGeom>
          <a:ln>
            <a:noFill/>
          </a:ln>
          <a:effectLst>
            <a:softEdge rad="112500"/>
          </a:effec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8364" y="3968733"/>
            <a:ext cx="3476625" cy="1905000"/>
          </a:xfrm>
          <a:prstGeom prst="rect">
            <a:avLst/>
          </a:prstGeom>
          <a:ln>
            <a:noFill/>
          </a:ln>
          <a:effectLst>
            <a:softEdge rad="112500"/>
          </a:effectLst>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9299" r="6941"/>
          <a:stretch/>
        </p:blipFill>
        <p:spPr>
          <a:xfrm>
            <a:off x="4709652" y="3824748"/>
            <a:ext cx="2792362" cy="1371600"/>
          </a:xfrm>
          <a:prstGeom prst="ellipse">
            <a:avLst/>
          </a:prstGeom>
          <a:ln>
            <a:noFill/>
          </a:ln>
          <a:effectLst>
            <a:glow>
              <a:schemeClr val="accent1"/>
            </a:glow>
            <a:outerShdw dist="50800" sx="1000" sy="1000" algn="ctr" rotWithShape="0">
              <a:srgbClr val="000000">
                <a:alpha val="0"/>
              </a:srgbClr>
            </a:outerShdw>
            <a:softEdge rad="469900"/>
          </a:effectLst>
        </p:spPr>
      </p:pic>
      <p:sp>
        <p:nvSpPr>
          <p:cNvPr id="10" name="TextBox 9"/>
          <p:cNvSpPr txBox="1"/>
          <p:nvPr/>
        </p:nvSpPr>
        <p:spPr>
          <a:xfrm>
            <a:off x="1773914" y="3150743"/>
            <a:ext cx="1303562" cy="338554"/>
          </a:xfrm>
          <a:prstGeom prst="rect">
            <a:avLst/>
          </a:prstGeom>
          <a:noFill/>
        </p:spPr>
        <p:txBody>
          <a:bodyPr wrap="none" rtlCol="0">
            <a:spAutoFit/>
          </a:bodyPr>
          <a:lstStyle/>
          <a:p>
            <a:r>
              <a:rPr lang="en-US" sz="1600" b="1" dirty="0" smtClean="0">
                <a:solidFill>
                  <a:schemeClr val="bg1"/>
                </a:solidFill>
              </a:rPr>
              <a:t>Fabrication</a:t>
            </a:r>
            <a:endParaRPr lang="en-US" sz="1600" b="1" dirty="0">
              <a:solidFill>
                <a:schemeClr val="bg1"/>
              </a:solidFill>
            </a:endParaRPr>
          </a:p>
        </p:txBody>
      </p:sp>
      <p:sp>
        <p:nvSpPr>
          <p:cNvPr id="11" name="TextBox 10"/>
          <p:cNvSpPr txBox="1"/>
          <p:nvPr/>
        </p:nvSpPr>
        <p:spPr>
          <a:xfrm>
            <a:off x="8846181" y="3114467"/>
            <a:ext cx="1826141" cy="338554"/>
          </a:xfrm>
          <a:prstGeom prst="rect">
            <a:avLst/>
          </a:prstGeom>
          <a:noFill/>
        </p:spPr>
        <p:txBody>
          <a:bodyPr wrap="none" rtlCol="0">
            <a:spAutoFit/>
          </a:bodyPr>
          <a:lstStyle/>
          <a:p>
            <a:r>
              <a:rPr lang="en-US" sz="1600" b="1" dirty="0" smtClean="0">
                <a:solidFill>
                  <a:schemeClr val="bg1"/>
                </a:solidFill>
              </a:rPr>
              <a:t>Microfabrication</a:t>
            </a:r>
            <a:endParaRPr lang="en-US" sz="1600" b="1" dirty="0">
              <a:solidFill>
                <a:schemeClr val="bg1"/>
              </a:solidFill>
            </a:endParaRPr>
          </a:p>
        </p:txBody>
      </p:sp>
      <p:sp>
        <p:nvSpPr>
          <p:cNvPr id="12" name="TextBox 11"/>
          <p:cNvSpPr txBox="1"/>
          <p:nvPr/>
        </p:nvSpPr>
        <p:spPr>
          <a:xfrm>
            <a:off x="9099241" y="5768882"/>
            <a:ext cx="1327608" cy="338554"/>
          </a:xfrm>
          <a:prstGeom prst="rect">
            <a:avLst/>
          </a:prstGeom>
          <a:noFill/>
        </p:spPr>
        <p:txBody>
          <a:bodyPr wrap="none" rtlCol="0">
            <a:spAutoFit/>
          </a:bodyPr>
          <a:lstStyle/>
          <a:p>
            <a:r>
              <a:rPr lang="en-US" sz="1600" b="1" dirty="0" smtClean="0">
                <a:solidFill>
                  <a:schemeClr val="bg1"/>
                </a:solidFill>
              </a:rPr>
              <a:t>Diagnostics</a:t>
            </a:r>
            <a:endParaRPr lang="en-US" sz="1600" b="1" dirty="0">
              <a:solidFill>
                <a:schemeClr val="bg1"/>
              </a:solidFill>
            </a:endParaRPr>
          </a:p>
        </p:txBody>
      </p:sp>
      <p:sp>
        <p:nvSpPr>
          <p:cNvPr id="13" name="TextBox 12"/>
          <p:cNvSpPr txBox="1"/>
          <p:nvPr/>
        </p:nvSpPr>
        <p:spPr>
          <a:xfrm>
            <a:off x="903030" y="5817868"/>
            <a:ext cx="3089307" cy="584775"/>
          </a:xfrm>
          <a:prstGeom prst="rect">
            <a:avLst/>
          </a:prstGeom>
          <a:noFill/>
        </p:spPr>
        <p:txBody>
          <a:bodyPr wrap="none" rtlCol="0">
            <a:spAutoFit/>
          </a:bodyPr>
          <a:lstStyle/>
          <a:p>
            <a:r>
              <a:rPr lang="en-US" sz="1600" b="1" dirty="0" smtClean="0">
                <a:solidFill>
                  <a:schemeClr val="bg1"/>
                </a:solidFill>
              </a:rPr>
              <a:t>National Ignition Facility (NIF)</a:t>
            </a:r>
          </a:p>
          <a:p>
            <a:r>
              <a:rPr lang="en-US" sz="1600" b="1" dirty="0" smtClean="0">
                <a:solidFill>
                  <a:schemeClr val="bg1"/>
                </a:solidFill>
              </a:rPr>
              <a:t>Ignition Targets</a:t>
            </a:r>
            <a:endParaRPr lang="en-US" sz="1600" b="1" dirty="0">
              <a:solidFill>
                <a:schemeClr val="bg1"/>
              </a:solidFill>
            </a:endParaRPr>
          </a:p>
        </p:txBody>
      </p:sp>
    </p:spTree>
    <p:extLst>
      <p:ext uri="{BB962C8B-B14F-4D97-AF65-F5344CB8AC3E}">
        <p14:creationId xmlns:p14="http://schemas.microsoft.com/office/powerpoint/2010/main" val="374847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a:ln>
            <a:noFill/>
          </a:ln>
        </p:spPr>
        <p:txBody>
          <a:bodyPr vert="horz" wrap="square" lIns="91440" tIns="45720" rIns="91440" bIns="45720" numCol="1" anchor="ctr" anchorCtr="0" compatLnSpc="1">
            <a:prstTxWarp prst="textNoShape">
              <a:avLst/>
            </a:prstTxWarp>
          </a:bodyPr>
          <a:lstStyle/>
          <a:p>
            <a:r>
              <a:rPr lang="en-US" dirty="0"/>
              <a:t>General Atomics Inertial </a:t>
            </a:r>
            <a:r>
              <a:rPr lang="en-US" dirty="0" smtClean="0"/>
              <a:t>Fusion Technology Division</a:t>
            </a:r>
            <a:endParaRPr lang="en-US" sz="2800" dirty="0"/>
          </a:p>
        </p:txBody>
      </p:sp>
      <p:pic>
        <p:nvPicPr>
          <p:cNvPr id="4" name="Picture 2" descr="Image result for underground nuclear test photo"/>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34000"/>
                    </a14:imgEffect>
                  </a14:imgLayer>
                </a14:imgProps>
              </a:ext>
              <a:ext uri="{28A0092B-C50C-407E-A947-70E740481C1C}">
                <a14:useLocalDpi xmlns:a14="http://schemas.microsoft.com/office/drawing/2010/main"/>
              </a:ext>
            </a:extLst>
          </a:blip>
          <a:srcRect t="16143" b="9118"/>
          <a:stretch/>
        </p:blipFill>
        <p:spPr bwMode="auto">
          <a:xfrm>
            <a:off x="0" y="914400"/>
            <a:ext cx="12202509" cy="54910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360337" y="5303308"/>
            <a:ext cx="4984338" cy="646331"/>
          </a:xfrm>
          <a:prstGeom prst="rect">
            <a:avLst/>
          </a:prstGeom>
          <a:gradFill>
            <a:gsLst>
              <a:gs pos="92000">
                <a:srgbClr val="5E7CC1">
                  <a:alpha val="47000"/>
                </a:srgbClr>
              </a:gs>
              <a:gs pos="58000">
                <a:srgbClr val="203682"/>
              </a:gs>
              <a:gs pos="100000">
                <a:schemeClr val="accent1">
                  <a:tint val="50000"/>
                  <a:shade val="100000"/>
                  <a:satMod val="350000"/>
                  <a:alpha val="0"/>
                </a:schemeClr>
              </a:gs>
            </a:gsLst>
            <a:lin ang="10800000" scaled="0"/>
          </a:gradFill>
          <a:ln>
            <a:noFill/>
          </a:ln>
        </p:spPr>
        <p:txBody>
          <a:bodyPr wrap="square">
            <a:spAutoFit/>
          </a:bodyPr>
          <a:lstStyle/>
          <a:p>
            <a:pPr algn="r"/>
            <a:r>
              <a:rPr lang="en-US" b="1" dirty="0">
                <a:solidFill>
                  <a:schemeClr val="bg1"/>
                </a:solidFill>
              </a:rPr>
              <a:t>1992 Moratorium on underground</a:t>
            </a:r>
          </a:p>
          <a:p>
            <a:pPr algn="r"/>
            <a:r>
              <a:rPr lang="en-US" b="1" dirty="0">
                <a:solidFill>
                  <a:schemeClr val="bg1"/>
                </a:solidFill>
              </a:rPr>
              <a:t> nuclear weapons testing</a:t>
            </a:r>
          </a:p>
        </p:txBody>
      </p:sp>
      <p:pic>
        <p:nvPicPr>
          <p:cNvPr id="8" name="Picture 3">
            <a:extLst>
              <a:ext uri="{FF2B5EF4-FFF2-40B4-BE49-F238E27FC236}">
                <a16:creationId xmlns:a16="http://schemas.microsoft.com/office/drawing/2014/main" id="{20246FC5-B921-7C46-BFD2-0D7038DEB086}"/>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991708" y="1315991"/>
            <a:ext cx="7825995" cy="406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rc 20">
            <a:extLst>
              <a:ext uri="{FF2B5EF4-FFF2-40B4-BE49-F238E27FC236}">
                <a16:creationId xmlns:a16="http://schemas.microsoft.com/office/drawing/2014/main" id="{58DE2D99-9174-724C-9167-D8A31824ADE1}"/>
              </a:ext>
            </a:extLst>
          </p:cNvPr>
          <p:cNvSpPr/>
          <p:nvPr/>
        </p:nvSpPr>
        <p:spPr>
          <a:xfrm rot="18835657">
            <a:off x="3739649" y="940434"/>
            <a:ext cx="5176184" cy="3919956"/>
          </a:xfrm>
          <a:custGeom>
            <a:avLst/>
            <a:gdLst>
              <a:gd name="connsiteX0" fmla="*/ 5077499 w 10154997"/>
              <a:gd name="connsiteY0" fmla="*/ 0 h 4607808"/>
              <a:gd name="connsiteX1" fmla="*/ 7336950 w 10154997"/>
              <a:gd name="connsiteY1" fmla="*/ 240679 h 4607808"/>
              <a:gd name="connsiteX2" fmla="*/ 10055917 w 10154997"/>
              <a:gd name="connsiteY2" fmla="*/ 2756823 h 4607808"/>
              <a:gd name="connsiteX3" fmla="*/ 5077499 w 10154997"/>
              <a:gd name="connsiteY3" fmla="*/ 2303904 h 4607808"/>
              <a:gd name="connsiteX4" fmla="*/ 5077499 w 10154997"/>
              <a:gd name="connsiteY4" fmla="*/ 0 h 4607808"/>
              <a:gd name="connsiteX0" fmla="*/ 5077499 w 10154997"/>
              <a:gd name="connsiteY0" fmla="*/ 0 h 4607808"/>
              <a:gd name="connsiteX1" fmla="*/ 7336950 w 10154997"/>
              <a:gd name="connsiteY1" fmla="*/ 240679 h 4607808"/>
              <a:gd name="connsiteX2" fmla="*/ 10055917 w 10154997"/>
              <a:gd name="connsiteY2" fmla="*/ 2756823 h 4607808"/>
              <a:gd name="connsiteX0" fmla="*/ 0 w 5077891"/>
              <a:gd name="connsiteY0" fmla="*/ 0 h 3862513"/>
              <a:gd name="connsiteX1" fmla="*/ 2259451 w 5077891"/>
              <a:gd name="connsiteY1" fmla="*/ 240679 h 3862513"/>
              <a:gd name="connsiteX2" fmla="*/ 4978418 w 5077891"/>
              <a:gd name="connsiteY2" fmla="*/ 2756823 h 3862513"/>
              <a:gd name="connsiteX3" fmla="*/ 0 w 5077891"/>
              <a:gd name="connsiteY3" fmla="*/ 2303904 h 3862513"/>
              <a:gd name="connsiteX4" fmla="*/ 0 w 5077891"/>
              <a:gd name="connsiteY4" fmla="*/ 0 h 3862513"/>
              <a:gd name="connsiteX0" fmla="*/ 0 w 5077891"/>
              <a:gd name="connsiteY0" fmla="*/ 0 h 3862513"/>
              <a:gd name="connsiteX1" fmla="*/ 2259451 w 5077891"/>
              <a:gd name="connsiteY1" fmla="*/ 240679 h 3862513"/>
              <a:gd name="connsiteX2" fmla="*/ 4822225 w 5077891"/>
              <a:gd name="connsiteY2" fmla="*/ 3862513 h 3862513"/>
            </a:gdLst>
            <a:ahLst/>
            <a:cxnLst>
              <a:cxn ang="0">
                <a:pos x="connsiteX0" y="connsiteY0"/>
              </a:cxn>
              <a:cxn ang="0">
                <a:pos x="connsiteX1" y="connsiteY1"/>
              </a:cxn>
              <a:cxn ang="0">
                <a:pos x="connsiteX2" y="connsiteY2"/>
              </a:cxn>
            </a:cxnLst>
            <a:rect l="l" t="t" r="r" b="b"/>
            <a:pathLst>
              <a:path w="5077891" h="3862513" stroke="0" extrusionOk="0">
                <a:moveTo>
                  <a:pt x="0" y="0"/>
                </a:moveTo>
                <a:cubicBezTo>
                  <a:pt x="784001" y="0"/>
                  <a:pt x="1557351" y="82378"/>
                  <a:pt x="2259451" y="240679"/>
                </a:cubicBezTo>
                <a:cubicBezTo>
                  <a:pt x="4314964" y="704132"/>
                  <a:pt x="5429645" y="1735663"/>
                  <a:pt x="4978418" y="2756823"/>
                </a:cubicBezTo>
                <a:lnTo>
                  <a:pt x="0" y="2303904"/>
                </a:lnTo>
                <a:lnTo>
                  <a:pt x="0" y="0"/>
                </a:lnTo>
                <a:close/>
              </a:path>
              <a:path w="5077891" h="3862513" fill="none">
                <a:moveTo>
                  <a:pt x="0" y="0"/>
                </a:moveTo>
                <a:cubicBezTo>
                  <a:pt x="784001" y="0"/>
                  <a:pt x="1557351" y="82378"/>
                  <a:pt x="2259451" y="240679"/>
                </a:cubicBezTo>
                <a:cubicBezTo>
                  <a:pt x="4314964" y="704132"/>
                  <a:pt x="5273452" y="2841353"/>
                  <a:pt x="4822225" y="3862513"/>
                </a:cubicBezTo>
              </a:path>
            </a:pathLst>
          </a:custGeom>
          <a:ln>
            <a:solidFill>
              <a:srgbClr val="19297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 name="Arc 9">
            <a:extLst>
              <a:ext uri="{FF2B5EF4-FFF2-40B4-BE49-F238E27FC236}">
                <a16:creationId xmlns:a16="http://schemas.microsoft.com/office/drawing/2014/main" id="{40890506-8CA0-E84F-A7F9-C233E2D5C092}"/>
              </a:ext>
            </a:extLst>
          </p:cNvPr>
          <p:cNvSpPr/>
          <p:nvPr/>
        </p:nvSpPr>
        <p:spPr>
          <a:xfrm rot="17787167">
            <a:off x="2952462" y="2924047"/>
            <a:ext cx="2247298" cy="2222244"/>
          </a:xfrm>
          <a:prstGeom prst="arc">
            <a:avLst>
              <a:gd name="adj1" fmla="val 16200000"/>
              <a:gd name="adj2" fmla="val 311895"/>
            </a:avLst>
          </a:prstGeom>
          <a:ln>
            <a:solidFill>
              <a:srgbClr val="192979"/>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91C2DC4A-B640-FA4F-853E-B639E9CD12B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373763" y="2534203"/>
            <a:ext cx="1162899" cy="447525"/>
          </a:xfrm>
          <a:prstGeom prst="rect">
            <a:avLst/>
          </a:prstGeom>
          <a:gradFill>
            <a:gsLst>
              <a:gs pos="0">
                <a:srgbClr val="D2BBA8"/>
              </a:gs>
              <a:gs pos="100000">
                <a:srgbClr val="B09E84"/>
              </a:gs>
            </a:gsLst>
            <a:lin ang="5400000" scaled="0"/>
          </a:gradFill>
        </p:spPr>
      </p:pic>
      <p:pic>
        <p:nvPicPr>
          <p:cNvPr id="12" name="Picture 11">
            <a:extLst>
              <a:ext uri="{FF2B5EF4-FFF2-40B4-BE49-F238E27FC236}">
                <a16:creationId xmlns:a16="http://schemas.microsoft.com/office/drawing/2014/main" id="{AFCA1015-F11A-9D4C-B9B0-DA5C2F65EBF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41277" y="2426721"/>
            <a:ext cx="1071154" cy="491504"/>
          </a:xfrm>
          <a:prstGeom prst="rect">
            <a:avLst/>
          </a:prstGeom>
        </p:spPr>
      </p:pic>
      <p:sp>
        <p:nvSpPr>
          <p:cNvPr id="13" name="Oval 12">
            <a:extLst>
              <a:ext uri="{FF2B5EF4-FFF2-40B4-BE49-F238E27FC236}">
                <a16:creationId xmlns:a16="http://schemas.microsoft.com/office/drawing/2014/main" id="{6F9040FD-3407-1549-850A-0CC60C0FF682}"/>
              </a:ext>
            </a:extLst>
          </p:cNvPr>
          <p:cNvSpPr/>
          <p:nvPr/>
        </p:nvSpPr>
        <p:spPr>
          <a:xfrm>
            <a:off x="4641854" y="3063331"/>
            <a:ext cx="139338" cy="139338"/>
          </a:xfrm>
          <a:prstGeom prst="ellipse">
            <a:avLst/>
          </a:prstGeom>
          <a:solidFill>
            <a:srgbClr val="FFC000"/>
          </a:solidFill>
          <a:ln>
            <a:solidFill>
              <a:srgbClr val="19297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B5A7BEA6-0C84-3542-B1B7-81A455E8786F}"/>
              </a:ext>
            </a:extLst>
          </p:cNvPr>
          <p:cNvSpPr/>
          <p:nvPr/>
        </p:nvSpPr>
        <p:spPr>
          <a:xfrm>
            <a:off x="2598196" y="2412512"/>
            <a:ext cx="139338" cy="139338"/>
          </a:xfrm>
          <a:prstGeom prst="ellipse">
            <a:avLst/>
          </a:prstGeom>
          <a:solidFill>
            <a:srgbClr val="FFC000"/>
          </a:solidFill>
          <a:ln>
            <a:solidFill>
              <a:srgbClr val="19297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A6EBB8F-99D7-F744-98BE-F9CFBAEBF168}"/>
              </a:ext>
            </a:extLst>
          </p:cNvPr>
          <p:cNvSpPr/>
          <p:nvPr/>
        </p:nvSpPr>
        <p:spPr>
          <a:xfrm>
            <a:off x="4437516" y="3561814"/>
            <a:ext cx="139338" cy="139338"/>
          </a:xfrm>
          <a:prstGeom prst="ellipse">
            <a:avLst/>
          </a:prstGeom>
          <a:solidFill>
            <a:srgbClr val="FFC000"/>
          </a:solidFill>
          <a:ln>
            <a:solidFill>
              <a:srgbClr val="19297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733D6862-F404-E647-B895-0CA45F3E7B5B}"/>
              </a:ext>
            </a:extLst>
          </p:cNvPr>
          <p:cNvSpPr/>
          <p:nvPr/>
        </p:nvSpPr>
        <p:spPr>
          <a:xfrm>
            <a:off x="8646078" y="2112029"/>
            <a:ext cx="139338" cy="139338"/>
          </a:xfrm>
          <a:prstGeom prst="ellipse">
            <a:avLst/>
          </a:prstGeom>
          <a:solidFill>
            <a:srgbClr val="FFC000"/>
          </a:solidFill>
          <a:ln>
            <a:solidFill>
              <a:srgbClr val="19297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22A3A4A5-D15A-1B40-A7F2-1B2BEC05A4EB}"/>
              </a:ext>
            </a:extLst>
          </p:cNvPr>
          <p:cNvSpPr/>
          <p:nvPr/>
        </p:nvSpPr>
        <p:spPr>
          <a:xfrm>
            <a:off x="9257175" y="2560558"/>
            <a:ext cx="139338" cy="139338"/>
          </a:xfrm>
          <a:prstGeom prst="ellipse">
            <a:avLst/>
          </a:prstGeom>
          <a:solidFill>
            <a:srgbClr val="FFC000"/>
          </a:solidFill>
          <a:ln>
            <a:solidFill>
              <a:srgbClr val="19297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EC8585C1-9C1A-4145-8653-CAF95FD35417}"/>
              </a:ext>
            </a:extLst>
          </p:cNvPr>
          <p:cNvSpPr/>
          <p:nvPr/>
        </p:nvSpPr>
        <p:spPr>
          <a:xfrm>
            <a:off x="3024916" y="3396581"/>
            <a:ext cx="139338" cy="139338"/>
          </a:xfrm>
          <a:prstGeom prst="ellipse">
            <a:avLst/>
          </a:prstGeom>
          <a:solidFill>
            <a:srgbClr val="FFC000"/>
          </a:solidFill>
          <a:ln>
            <a:solidFill>
              <a:srgbClr val="19297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808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LongProperties xmlns="http://schemas.microsoft.com/office/2006/metadata/longProperties"/>
</file>

<file path=customXml/item3.xml><?xml version="1.0" encoding="utf-8"?>
<?mso-contentType ?>
<SharedContentType xmlns="Microsoft.SharePoint.Taxonomy.ContentTypeSync" SourceId="42ec5636-9c18-4867-b098-827909179de7"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51835ACDB89BA740AD2579D91739102A" ma:contentTypeVersion="2" ma:contentTypeDescription="Create a new document." ma:contentTypeScope="" ma:versionID="a323c96255454a874e99f63b20b9daa7">
  <xsd:schema xmlns:xsd="http://www.w3.org/2001/XMLSchema" xmlns:xs="http://www.w3.org/2001/XMLSchema" xmlns:p="http://schemas.microsoft.com/office/2006/metadata/properties" xmlns:ns2="50f8ad0e-3adf-474a-b561-af233bba80c3" targetNamespace="http://schemas.microsoft.com/office/2006/metadata/properties" ma:root="true" ma:fieldsID="52bc6a0e61476b87390b3cc4e2a868bb" ns2:_="">
    <xsd:import namespace="50f8ad0e-3adf-474a-b561-af233bba80c3"/>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f8ad0e-3adf-474a-b561-af233bba80c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Version=16.0.0.0, Culture=neutral, PublicKeyToken=71e9bce111e9429c</Assembly>
    <Class>Microsoft.Office.DocumentManagement.Internal.DocIdHandler</Class>
    <Data/>
    <Filter/>
  </Receiver>
</spe:Receivers>
</file>

<file path=customXml/item6.xml><?xml version="1.0" encoding="utf-8"?>
<p:properties xmlns:p="http://schemas.microsoft.com/office/2006/metadata/properties" xmlns:xsi="http://www.w3.org/2001/XMLSchema-instance" xmlns:pc="http://schemas.microsoft.com/office/infopath/2007/PartnerControls">
  <documentManagement>
    <_dlc_DocId xmlns="50f8ad0e-3adf-474a-b561-af233bba80c3">AKMERYJJMZ6U-306745176-1049</_dlc_DocId>
    <_dlc_DocIdUrl xmlns="50f8ad0e-3adf-474a-b561-af233bba80c3">
      <Url>https://in.ga.com/pubs/_layouts/15/DocIdRedir.aspx?ID=AKMERYJJMZ6U-306745176-1049</Url>
      <Description>AKMERYJJMZ6U-306745176-1049</Description>
    </_dlc_DocIdUrl>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04C3C08C-2DBB-4915-ACEC-DE1424879A7E}">
  <ds:schemaRefs>
    <ds:schemaRef ds:uri="http://schemas.microsoft.com/office/2006/metadata/longProperties"/>
  </ds:schemaRefs>
</ds:datastoreItem>
</file>

<file path=customXml/itemProps3.xml><?xml version="1.0" encoding="utf-8"?>
<ds:datastoreItem xmlns:ds="http://schemas.openxmlformats.org/officeDocument/2006/customXml" ds:itemID="{08F5918F-7F05-4B6F-A43C-EEB20CD7EA1C}">
  <ds:schemaRefs>
    <ds:schemaRef ds:uri="Microsoft.SharePoint.Taxonomy.ContentTypeSync"/>
  </ds:schemaRefs>
</ds:datastoreItem>
</file>

<file path=customXml/itemProps4.xml><?xml version="1.0" encoding="utf-8"?>
<ds:datastoreItem xmlns:ds="http://schemas.openxmlformats.org/officeDocument/2006/customXml" ds:itemID="{E04A7D39-6FA8-45EA-AB11-2DE303DF68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f8ad0e-3adf-474a-b561-af233bba80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47AFF185-790B-4722-A94B-11FAF38B7844}">
  <ds:schemaRefs>
    <ds:schemaRef ds:uri="http://schemas.microsoft.com/sharepoint/events"/>
  </ds:schemaRefs>
</ds:datastoreItem>
</file>

<file path=customXml/itemProps6.xml><?xml version="1.0" encoding="utf-8"?>
<ds:datastoreItem xmlns:ds="http://schemas.openxmlformats.org/officeDocument/2006/customXml" ds:itemID="{7B6F2769-7194-4217-93D3-3AF3A4742282}">
  <ds:schemaRef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50f8ad0e-3adf-474a-b561-af233bba80c3"/>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4436</TotalTime>
  <Words>6340</Words>
  <Application>Microsoft Office PowerPoint</Application>
  <PresentationFormat>Widescreen</PresentationFormat>
  <Paragraphs>399</Paragraphs>
  <Slides>19</Slides>
  <Notes>19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ＭＳ Ｐゴシック</vt:lpstr>
      <vt:lpstr>ＭＳ Ｐゴシック</vt:lpstr>
      <vt:lpstr>Arial</vt:lpstr>
      <vt:lpstr>Arial Black</vt:lpstr>
      <vt:lpstr>Calibri</vt:lpstr>
      <vt:lpstr>Century Gothic</vt:lpstr>
      <vt:lpstr>Wingdings</vt:lpstr>
      <vt:lpstr>Office Theme</vt:lpstr>
      <vt:lpstr>Dr. Vivek Lall, Chief Executive General Atomics Global Corporation</vt:lpstr>
      <vt:lpstr>Company History</vt:lpstr>
      <vt:lpstr>General Atomics and Affiliated Companies Global Locations</vt:lpstr>
      <vt:lpstr>General Atomics Energy Group  Developing Energy for the Future</vt:lpstr>
      <vt:lpstr>The DIII-D National Fusion Facility  Largest Magnetic Fusion Facility in the United States</vt:lpstr>
      <vt:lpstr>ITER “The Way” to New Energy</vt:lpstr>
      <vt:lpstr>General Atomics Magnet Technologies Center Providing the Heart of ITER</vt:lpstr>
      <vt:lpstr>General Atomics Inertial Fusion Technology Division</vt:lpstr>
      <vt:lpstr>General Atomics Inertial Fusion Technology Division</vt:lpstr>
      <vt:lpstr>General Atomics Electromagnetic Systems Group</vt:lpstr>
      <vt:lpstr>General Atomics Electromagnetic Systems Group Precision Manufacturing</vt:lpstr>
      <vt:lpstr>General Atomics Electromagnetic Systems Group Nuclear Thermal Propulsion</vt:lpstr>
      <vt:lpstr>General Atomics Electromagnetic Systems Group Nuclear Technology &amp; Materials Advanced Fission Reactors</vt:lpstr>
      <vt:lpstr>General Atomics Aeronautical Systems MQ-9B SkyGuardian® / SeaGuardian®</vt:lpstr>
      <vt:lpstr>General Atomics Aeronautical Systems Flies SkyGuardian® as Part of NASA Demonstration</vt:lpstr>
      <vt:lpstr>General Atomics Aeronautical Systems MQ-9B SkyGuardian® / SeaGuardian®</vt:lpstr>
      <vt:lpstr>California Air National Guard MQ-9 Disaster Response Wildfire Video Imagery, Landing Zone Mapping, Firefighter Support</vt:lpstr>
      <vt:lpstr>Thank You Pentagon Engineers Week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GA-EMS Master Widescreen V20.01</dc:title>
  <dc:subject/>
  <dc:creator>Diana</dc:creator>
  <cp:keywords>Widescreen</cp:keywords>
  <dc:description/>
  <cp:lastModifiedBy>Calero, Alan</cp:lastModifiedBy>
  <cp:revision>289</cp:revision>
  <cp:lastPrinted>2021-02-12T08:51:34Z</cp:lastPrinted>
  <dcterms:created xsi:type="dcterms:W3CDTF">2010-04-12T23:12:02Z</dcterms:created>
  <dcterms:modified xsi:type="dcterms:W3CDTF">2021-03-03T23:30:18Z</dcterms:modified>
  <cp:category>Template</cp:category>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0x01010051835ACDB89BA740AD2579D91739102A</vt:lpwstr>
  </property>
  <property fmtid="{D5CDD505-2E9C-101B-9397-08002B2CF9AE}" pid="3" name="HeaderStyleDefinitions">
    <vt:lpwstr/>
  </property>
  <property fmtid="{D5CDD505-2E9C-101B-9397-08002B2CF9AE}" pid="4" name="RedirectURL">
    <vt:lpwstr/>
  </property>
  <property fmtid="{D5CDD505-2E9C-101B-9397-08002B2CF9AE}" pid="5" name="_dlc_DocId">
    <vt:lpwstr>XP2E3VQ6UM2P-151-399</vt:lpwstr>
  </property>
  <property fmtid="{D5CDD505-2E9C-101B-9397-08002B2CF9AE}" pid="6" name="_dlc_DocIdItemGuid">
    <vt:lpwstr>e7d6d984-2585-4acc-ac95-f510219b31a1</vt:lpwstr>
  </property>
  <property fmtid="{D5CDD505-2E9C-101B-9397-08002B2CF9AE}" pid="7" name="_dlc_DocIdUrl">
    <vt:lpwstr>http://intranet.ga.com/_layouts/DocIdRedir.aspx?ID=XP2E3VQ6UM2P-151-399, XP2E3VQ6UM2P-151-399</vt:lpwstr>
  </property>
  <property fmtid="{D5CDD505-2E9C-101B-9397-08002B2CF9AE}" pid="8" name="Order">
    <vt:r8>61400</vt:r8>
  </property>
</Properties>
</file>