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58" r:id="rId4"/>
    <p:sldId id="261" r:id="rId5"/>
    <p:sldId id="275" r:id="rId6"/>
    <p:sldId id="259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56" r:id="rId17"/>
    <p:sldId id="270" r:id="rId18"/>
    <p:sldId id="271" r:id="rId19"/>
    <p:sldId id="273" r:id="rId20"/>
    <p:sldId id="276" r:id="rId21"/>
  </p:sldIdLst>
  <p:sldSz cx="9144000" cy="6858000" type="screen4x3"/>
  <p:notesSz cx="7086600" cy="93726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66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20C51F4E-F4F5-4AF1-90F4-F1B26109BC99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1E64F378-A648-47E3-803E-4FB3FC62F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1788-B1DE-4562-9DC9-99B019C20BE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071F-77C9-4FEF-B19C-E5BF589C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85382-D9AC-48FA-8513-EECA2BDACED0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42D1F-7E27-4796-A794-DD523092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C64A-9CBF-4307-8669-EC0F3454F14D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19FF-CADB-448A-8D2C-A2F7DDBF3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FDB9-5638-4434-B0A4-8A31B1B3F1E0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E23F-EEC7-4BA9-9978-96BC3A865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90EB-8566-4CE5-860B-6B5C9AC83E1B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A8A2C-5C6D-49B9-96FE-3031F12DA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2E7A-FE83-4B58-AF59-2B756C5472E2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152F-DBF0-4F08-8568-273265B85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8C96-2EAD-4136-875F-259090AE60F6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58D9-81DE-4F51-96A2-7EC5497D4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260A-F4BC-440F-BA13-592766BAE07A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00E8-BCAC-47E2-AF8D-1693F8847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D98C-BC22-4082-81EE-7691FD456AE5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CFF7-247B-4E8B-B46C-C9DF68944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1C17-88D1-43E2-888B-CA1F91914FD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8CB0-1968-4895-8576-4CF61BBAD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1614-747E-4550-B434-4A1E5423706A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DDB1-579B-40B1-B3F2-73EA7392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E85F6-0935-4840-A98E-6906C0DC5C0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7C875F-ED1B-46EB-8918-EC8C03537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DIY Microphone Workshop</a:t>
            </a:r>
          </a:p>
        </p:txBody>
      </p:sp>
      <p:pic>
        <p:nvPicPr>
          <p:cNvPr id="2051" name="Picture 4" descr="GASSS Workshop Micropho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302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838200" y="5029200"/>
            <a:ext cx="731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A simple, yet effective, student-built, phantom-powered, DIY microphone project for use in school audio/visual labs.</a:t>
            </a:r>
          </a:p>
          <a:p>
            <a:pPr algn="ctr"/>
            <a:r>
              <a:rPr lang="en-US" sz="2400"/>
              <a:t>Recommended for Grades 4-12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www.photostringer.com/images/diagonal_cut_p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83611">
            <a:off x="373063" y="3302000"/>
            <a:ext cx="181133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4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0" y="14001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Cut the black wire to 1-inch (2.5 cm) on the connector.</a:t>
            </a:r>
          </a:p>
        </p:txBody>
      </p:sp>
      <p:pic>
        <p:nvPicPr>
          <p:cNvPr id="11269" name="Picture 3" descr="DSCF11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27178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SCF11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3255963"/>
            <a:ext cx="4597400" cy="339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2291" name="Group 8"/>
          <p:cNvGrpSpPr>
            <a:grpSpLocks/>
          </p:cNvGrpSpPr>
          <p:nvPr/>
        </p:nvGrpSpPr>
        <p:grpSpPr bwMode="auto">
          <a:xfrm>
            <a:off x="5024438" y="4762500"/>
            <a:ext cx="3883025" cy="1892300"/>
            <a:chOff x="5024253" y="4699000"/>
            <a:chExt cx="3883394" cy="1892300"/>
          </a:xfrm>
        </p:grpSpPr>
        <p:pic>
          <p:nvPicPr>
            <p:cNvPr id="12304" name="Picture 5" descr="DSCF119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4253" y="4699000"/>
              <a:ext cx="3883394" cy="1892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5" name="TextBox 7"/>
            <p:cNvSpPr txBox="1">
              <a:spLocks noChangeArrowheads="1"/>
            </p:cNvSpPr>
            <p:nvPr/>
          </p:nvSpPr>
          <p:spPr bwMode="auto">
            <a:xfrm>
              <a:off x="5626100" y="6096000"/>
              <a:ext cx="25506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Finished connector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70400" y="3124200"/>
            <a:ext cx="3594100" cy="1866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5</a:t>
            </a:r>
          </a:p>
        </p:txBody>
      </p:sp>
      <p:sp>
        <p:nvSpPr>
          <p:cNvPr id="12294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Strip the ends of the wires, and prepare for soldering by twisting the ends of each wire.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NOTE: Practice on the extra wire first!!!</a:t>
            </a:r>
          </a:p>
          <a:p>
            <a:endParaRPr lang="en-US" smtClean="0"/>
          </a:p>
        </p:txBody>
      </p: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736600" y="6083300"/>
            <a:ext cx="384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Practice on the extra wire first</a:t>
            </a:r>
          </a:p>
        </p:txBody>
      </p:sp>
      <p:grpSp>
        <p:nvGrpSpPr>
          <p:cNvPr id="12296" name="Group 15"/>
          <p:cNvGrpSpPr>
            <a:grpSpLocks/>
          </p:cNvGrpSpPr>
          <p:nvPr/>
        </p:nvGrpSpPr>
        <p:grpSpPr bwMode="auto">
          <a:xfrm>
            <a:off x="4483100" y="3101975"/>
            <a:ext cx="3568700" cy="1866900"/>
            <a:chOff x="5308600" y="3111500"/>
            <a:chExt cx="3568701" cy="1866901"/>
          </a:xfrm>
        </p:grpSpPr>
        <p:grpSp>
          <p:nvGrpSpPr>
            <p:cNvPr id="12298" name="Group 11"/>
            <p:cNvGrpSpPr>
              <a:grpSpLocks/>
            </p:cNvGrpSpPr>
            <p:nvPr/>
          </p:nvGrpSpPr>
          <p:grpSpPr bwMode="auto">
            <a:xfrm rot="5400000" flipH="1">
              <a:off x="6184900" y="2286000"/>
              <a:ext cx="1816101" cy="3568701"/>
              <a:chOff x="2857499" y="1168400"/>
              <a:chExt cx="2616201" cy="3568701"/>
            </a:xfrm>
          </p:grpSpPr>
          <p:pic>
            <p:nvPicPr>
              <p:cNvPr id="12302" name="Picture 9" descr="DSCF119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57499" y="1168400"/>
                <a:ext cx="1676401" cy="3568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3" name="Picture 10" descr="DSCF1191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51300" y="1181101"/>
                <a:ext cx="1422400" cy="35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299" name="TextBox 12"/>
            <p:cNvSpPr txBox="1">
              <a:spLocks noChangeArrowheads="1"/>
            </p:cNvSpPr>
            <p:nvPr/>
          </p:nvSpPr>
          <p:spPr bwMode="auto">
            <a:xfrm>
              <a:off x="7073900" y="3517900"/>
              <a:ext cx="14752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Twist each</a:t>
              </a:r>
              <a:br>
                <a:rPr lang="en-US" sz="2000" b="1"/>
              </a:br>
              <a:r>
                <a:rPr lang="en-US" sz="2000" b="1"/>
                <a:t>wire end</a:t>
              </a:r>
            </a:p>
          </p:txBody>
        </p:sp>
        <p:sp>
          <p:nvSpPr>
            <p:cNvPr id="14" name="Curved Right Arrow 13"/>
            <p:cNvSpPr/>
            <p:nvPr/>
          </p:nvSpPr>
          <p:spPr>
            <a:xfrm rot="3442317">
              <a:off x="6540500" y="3048000"/>
              <a:ext cx="381000" cy="508000"/>
            </a:xfrm>
            <a:prstGeom prst="curv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urved Right Arrow 14"/>
            <p:cNvSpPr/>
            <p:nvPr/>
          </p:nvSpPr>
          <p:spPr>
            <a:xfrm rot="5092268">
              <a:off x="8064501" y="4229101"/>
              <a:ext cx="381000" cy="508000"/>
            </a:xfrm>
            <a:prstGeom prst="curv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297" name="Picture 8" descr="http://www.swaintools.com/store/pc/catalog/Klein_11055_WireStripper_Cut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2613" y="2809875"/>
            <a:ext cx="666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0" descr="DSCF1231.JPG"/>
          <p:cNvPicPr>
            <a:picLocks noChangeAspect="1"/>
          </p:cNvPicPr>
          <p:nvPr/>
        </p:nvPicPr>
        <p:blipFill>
          <a:blip r:embed="rId2" cstate="print">
            <a:lum bright="100000" contrast="100000"/>
          </a:blip>
          <a:srcRect/>
          <a:stretch>
            <a:fillRect/>
          </a:stretch>
        </p:blipFill>
        <p:spPr bwMode="auto">
          <a:xfrm>
            <a:off x="4568825" y="2646363"/>
            <a:ext cx="87630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229600" cy="1143000"/>
          </a:xfrm>
        </p:spPr>
        <p:txBody>
          <a:bodyPr/>
          <a:lstStyle/>
          <a:p>
            <a:r>
              <a:rPr lang="en-US" smtClean="0"/>
              <a:t>Step 6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1058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Bring your parts to the soldering table for soldering. </a:t>
            </a:r>
            <a:r>
              <a:rPr lang="en-US" sz="2800" smtClean="0"/>
              <a:t>(Soldering must be done by an adult.)</a:t>
            </a:r>
            <a:endParaRPr lang="en-US" smtClean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422900" y="2593975"/>
            <a:ext cx="3579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lphaLcPeriod"/>
            </a:pPr>
            <a:r>
              <a:rPr lang="en-US"/>
              <a:t>Solder the resistor and capacitor where they are twisted together. </a:t>
            </a:r>
          </a:p>
          <a:p>
            <a:pPr marL="342900" indent="-342900">
              <a:buFont typeface="Calibri" pitchFamily="34" charset="0"/>
              <a:buAutoNum type="alphaLcPeriod"/>
            </a:pPr>
            <a:r>
              <a:rPr lang="en-US"/>
              <a:t>Cut this soldered connection to ¼ inch (6 mm)</a:t>
            </a:r>
          </a:p>
          <a:p>
            <a:pPr marL="342900" indent="-342900">
              <a:buFont typeface="Calibri" pitchFamily="34" charset="0"/>
              <a:buAutoNum type="alphaLcPeriod"/>
            </a:pPr>
            <a:r>
              <a:rPr lang="en-US"/>
              <a:t>Solder the black wire to this point. </a:t>
            </a:r>
          </a:p>
          <a:p>
            <a:pPr marL="342900" indent="-342900">
              <a:buFont typeface="Calibri" pitchFamily="34" charset="0"/>
              <a:buAutoNum type="alphaLcPeriod"/>
            </a:pPr>
            <a:r>
              <a:rPr lang="en-US"/>
              <a:t>Solder the resistor to Pin 1</a:t>
            </a:r>
          </a:p>
          <a:p>
            <a:pPr marL="342900" indent="-342900">
              <a:buFont typeface="Calibri" pitchFamily="34" charset="0"/>
              <a:buAutoNum type="alphaLcPeriod"/>
            </a:pPr>
            <a:r>
              <a:rPr lang="en-US"/>
              <a:t>Solder the capacitor to Pin 3</a:t>
            </a:r>
          </a:p>
          <a:p>
            <a:pPr marL="342900" indent="-342900">
              <a:buFont typeface="Calibri" pitchFamily="34" charset="0"/>
              <a:buAutoNum type="alphaLcPeriod"/>
            </a:pPr>
            <a:r>
              <a:rPr lang="en-US"/>
              <a:t>Solder the red wire to Pin 2</a:t>
            </a:r>
          </a:p>
          <a:p>
            <a:pPr marL="342900" indent="-342900">
              <a:buFont typeface="Calibri" pitchFamily="34" charset="0"/>
              <a:buAutoNum type="alphaLcPeriod"/>
            </a:pPr>
            <a:endParaRPr lang="en-US"/>
          </a:p>
        </p:txBody>
      </p:sp>
      <p:pic>
        <p:nvPicPr>
          <p:cNvPr id="13318" name="Picture 6" descr="DSCF12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2652713"/>
            <a:ext cx="752475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9" name="Picture 7" descr="DSCF12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9388" y="2654300"/>
            <a:ext cx="949325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2757488" y="3544888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4094163" y="353218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pic>
        <p:nvPicPr>
          <p:cNvPr id="13322" name="Picture 12" descr="DSCF123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4788" y="4924425"/>
            <a:ext cx="2454275" cy="172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3" name="TextBox 14"/>
          <p:cNvSpPr txBox="1">
            <a:spLocks noChangeArrowheads="1"/>
          </p:cNvSpPr>
          <p:nvPr/>
        </p:nvSpPr>
        <p:spPr bwMode="auto">
          <a:xfrm>
            <a:off x="3373438" y="5930900"/>
            <a:ext cx="24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4135438" y="53054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4121150" y="6075363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grpSp>
        <p:nvGrpSpPr>
          <p:cNvPr id="13326" name="Group 36"/>
          <p:cNvGrpSpPr>
            <a:grpSpLocks/>
          </p:cNvGrpSpPr>
          <p:nvPr/>
        </p:nvGrpSpPr>
        <p:grpSpPr bwMode="auto">
          <a:xfrm>
            <a:off x="5621338" y="5832475"/>
            <a:ext cx="2889250" cy="655638"/>
            <a:chOff x="622300" y="4343400"/>
            <a:chExt cx="4895850" cy="1111250"/>
          </a:xfrm>
        </p:grpSpPr>
        <p:grpSp>
          <p:nvGrpSpPr>
            <p:cNvPr id="13335" name="Group 33"/>
            <p:cNvGrpSpPr>
              <a:grpSpLocks/>
            </p:cNvGrpSpPr>
            <p:nvPr/>
          </p:nvGrpSpPr>
          <p:grpSpPr bwMode="auto">
            <a:xfrm flipV="1">
              <a:off x="622300" y="4343400"/>
              <a:ext cx="1138238" cy="1111250"/>
              <a:chOff x="1044575" y="2133600"/>
              <a:chExt cx="936625" cy="914400"/>
            </a:xfrm>
          </p:grpSpPr>
          <p:sp>
            <p:nvSpPr>
              <p:cNvPr id="19" name="Oval 18"/>
              <p:cNvSpPr/>
              <p:nvPr/>
            </p:nvSpPr>
            <p:spPr>
              <a:xfrm flipH="1" flipV="1">
                <a:off x="1066710" y="2133600"/>
                <a:ext cx="914195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H="1" flipV="1">
                <a:off x="1677650" y="2667185"/>
                <a:ext cx="150521" cy="15276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H="1" flipV="1">
                <a:off x="1447441" y="2286370"/>
                <a:ext cx="152734" cy="15055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flipH="1" flipV="1">
                <a:off x="1219445" y="2667185"/>
                <a:ext cx="150521" cy="15276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50" name="TextBox 24"/>
              <p:cNvSpPr txBox="1">
                <a:spLocks noChangeArrowheads="1"/>
              </p:cNvSpPr>
              <p:nvPr/>
            </p:nvSpPr>
            <p:spPr bwMode="auto">
              <a:xfrm flipH="1" flipV="1">
                <a:off x="1044575" y="2497137"/>
                <a:ext cx="250825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351" name="TextBox 25"/>
              <p:cNvSpPr txBox="1">
                <a:spLocks noChangeArrowheads="1"/>
              </p:cNvSpPr>
              <p:nvPr/>
            </p:nvSpPr>
            <p:spPr bwMode="auto">
              <a:xfrm flipH="1" flipV="1">
                <a:off x="1730375" y="2514600"/>
                <a:ext cx="250825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3352" name="TextBox 26"/>
              <p:cNvSpPr txBox="1">
                <a:spLocks noChangeArrowheads="1"/>
              </p:cNvSpPr>
              <p:nvPr/>
            </p:nvSpPr>
            <p:spPr bwMode="auto">
              <a:xfrm flipH="1" flipV="1">
                <a:off x="1295400" y="2133600"/>
                <a:ext cx="250825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26" name="Freeform 25"/>
            <p:cNvSpPr/>
            <p:nvPr/>
          </p:nvSpPr>
          <p:spPr>
            <a:xfrm flipH="1" flipV="1">
              <a:off x="1206035" y="4956874"/>
              <a:ext cx="2499036" cy="234090"/>
            </a:xfrm>
            <a:custGeom>
              <a:avLst/>
              <a:gdLst>
                <a:gd name="connsiteX0" fmla="*/ 0 w 2895600"/>
                <a:gd name="connsiteY0" fmla="*/ 209550 h 209550"/>
                <a:gd name="connsiteX1" fmla="*/ 1123950 w 2895600"/>
                <a:gd name="connsiteY1" fmla="*/ 142875 h 209550"/>
                <a:gd name="connsiteX2" fmla="*/ 1438275 w 2895600"/>
                <a:gd name="connsiteY2" fmla="*/ 0 h 209550"/>
                <a:gd name="connsiteX3" fmla="*/ 2895600 w 2895600"/>
                <a:gd name="connsiteY3" fmla="*/ 38100 h 209550"/>
                <a:gd name="connsiteX0" fmla="*/ 0 w 2914650"/>
                <a:gd name="connsiteY0" fmla="*/ 190500 h 190500"/>
                <a:gd name="connsiteX1" fmla="*/ 1143000 w 2914650"/>
                <a:gd name="connsiteY1" fmla="*/ 142875 h 190500"/>
                <a:gd name="connsiteX2" fmla="*/ 1457325 w 2914650"/>
                <a:gd name="connsiteY2" fmla="*/ 0 h 190500"/>
                <a:gd name="connsiteX3" fmla="*/ 2914650 w 2914650"/>
                <a:gd name="connsiteY3" fmla="*/ 38100 h 190500"/>
                <a:gd name="connsiteX0" fmla="*/ 0 w 1771650"/>
                <a:gd name="connsiteY0" fmla="*/ 142875 h 142875"/>
                <a:gd name="connsiteX1" fmla="*/ 314325 w 1771650"/>
                <a:gd name="connsiteY1" fmla="*/ 0 h 142875"/>
                <a:gd name="connsiteX2" fmla="*/ 1771650 w 1771650"/>
                <a:gd name="connsiteY2" fmla="*/ 38100 h 142875"/>
                <a:gd name="connsiteX0" fmla="*/ 0 w 2308225"/>
                <a:gd name="connsiteY0" fmla="*/ 142875 h 142875"/>
                <a:gd name="connsiteX1" fmla="*/ 314325 w 2308225"/>
                <a:gd name="connsiteY1" fmla="*/ 0 h 142875"/>
                <a:gd name="connsiteX2" fmla="*/ 2308225 w 2308225"/>
                <a:gd name="connsiteY2" fmla="*/ 38100 h 142875"/>
                <a:gd name="connsiteX0" fmla="*/ 0 w 2308225"/>
                <a:gd name="connsiteY0" fmla="*/ 257175 h 257175"/>
                <a:gd name="connsiteX1" fmla="*/ 314325 w 2308225"/>
                <a:gd name="connsiteY1" fmla="*/ 114300 h 257175"/>
                <a:gd name="connsiteX2" fmla="*/ 1774824 w 2308225"/>
                <a:gd name="connsiteY2" fmla="*/ 0 h 257175"/>
                <a:gd name="connsiteX3" fmla="*/ 2308225 w 2308225"/>
                <a:gd name="connsiteY3" fmla="*/ 152400 h 257175"/>
                <a:gd name="connsiteX0" fmla="*/ 0 w 2308225"/>
                <a:gd name="connsiteY0" fmla="*/ 257175 h 257175"/>
                <a:gd name="connsiteX1" fmla="*/ 314325 w 2308225"/>
                <a:gd name="connsiteY1" fmla="*/ 114300 h 257175"/>
                <a:gd name="connsiteX2" fmla="*/ 2003424 w 2308225"/>
                <a:gd name="connsiteY2" fmla="*/ 0 h 257175"/>
                <a:gd name="connsiteX3" fmla="*/ 2308225 w 2308225"/>
                <a:gd name="connsiteY3" fmla="*/ 152400 h 257175"/>
                <a:gd name="connsiteX0" fmla="*/ 0 w 2285999"/>
                <a:gd name="connsiteY0" fmla="*/ 257175 h 457200"/>
                <a:gd name="connsiteX1" fmla="*/ 314325 w 2285999"/>
                <a:gd name="connsiteY1" fmla="*/ 114300 h 457200"/>
                <a:gd name="connsiteX2" fmla="*/ 2003424 w 2285999"/>
                <a:gd name="connsiteY2" fmla="*/ 0 h 457200"/>
                <a:gd name="connsiteX3" fmla="*/ 2285999 w 2285999"/>
                <a:gd name="connsiteY3" fmla="*/ 457200 h 457200"/>
                <a:gd name="connsiteX0" fmla="*/ 0 w 2285999"/>
                <a:gd name="connsiteY0" fmla="*/ 142875 h 342900"/>
                <a:gd name="connsiteX1" fmla="*/ 314325 w 2285999"/>
                <a:gd name="connsiteY1" fmla="*/ 0 h 342900"/>
                <a:gd name="connsiteX2" fmla="*/ 1828799 w 2285999"/>
                <a:gd name="connsiteY2" fmla="*/ 38100 h 342900"/>
                <a:gd name="connsiteX3" fmla="*/ 2285999 w 2285999"/>
                <a:gd name="connsiteY3" fmla="*/ 342900 h 342900"/>
                <a:gd name="connsiteX0" fmla="*/ 0 w 2057398"/>
                <a:gd name="connsiteY0" fmla="*/ 191860 h 191860"/>
                <a:gd name="connsiteX1" fmla="*/ 314325 w 2057398"/>
                <a:gd name="connsiteY1" fmla="*/ 48985 h 191860"/>
                <a:gd name="connsiteX2" fmla="*/ 1828799 w 2057398"/>
                <a:gd name="connsiteY2" fmla="*/ 87085 h 191860"/>
                <a:gd name="connsiteX3" fmla="*/ 2057398 w 2057398"/>
                <a:gd name="connsiteY3" fmla="*/ 0 h 191860"/>
                <a:gd name="connsiteX0" fmla="*/ 0 w 2057398"/>
                <a:gd name="connsiteY0" fmla="*/ 191860 h 191860"/>
                <a:gd name="connsiteX1" fmla="*/ 314325 w 2057398"/>
                <a:gd name="connsiteY1" fmla="*/ 48985 h 191860"/>
                <a:gd name="connsiteX2" fmla="*/ 1262741 w 2057398"/>
                <a:gd name="connsiteY2" fmla="*/ 76200 h 191860"/>
                <a:gd name="connsiteX3" fmla="*/ 2057398 w 2057398"/>
                <a:gd name="connsiteY3" fmla="*/ 0 h 1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398" h="191860">
                  <a:moveTo>
                    <a:pt x="0" y="191860"/>
                  </a:moveTo>
                  <a:lnTo>
                    <a:pt x="314325" y="48985"/>
                  </a:lnTo>
                  <a:lnTo>
                    <a:pt x="1262741" y="76200"/>
                  </a:lnTo>
                  <a:lnTo>
                    <a:pt x="2057398" y="0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 flipH="1">
              <a:off x="2758182" y="4994544"/>
              <a:ext cx="554146" cy="27714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rgbClr val="4D2403"/>
                  </a:solidFill>
                </a:rPr>
                <a:t>.1uF</a:t>
              </a:r>
              <a:endParaRPr lang="en-US" sz="1200" dirty="0">
                <a:solidFill>
                  <a:srgbClr val="4D2403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flipH="1" flipV="1">
              <a:off x="1483109" y="4712023"/>
              <a:ext cx="2243483" cy="234088"/>
            </a:xfrm>
            <a:custGeom>
              <a:avLst/>
              <a:gdLst>
                <a:gd name="connsiteX0" fmla="*/ 0 w 2305050"/>
                <a:gd name="connsiteY0" fmla="*/ 85725 h 209550"/>
                <a:gd name="connsiteX1" fmla="*/ 323850 w 2305050"/>
                <a:gd name="connsiteY1" fmla="*/ 200025 h 209550"/>
                <a:gd name="connsiteX2" fmla="*/ 1781175 w 2305050"/>
                <a:gd name="connsiteY2" fmla="*/ 209550 h 209550"/>
                <a:gd name="connsiteX3" fmla="*/ 2305050 w 2305050"/>
                <a:gd name="connsiteY3" fmla="*/ 0 h 209550"/>
                <a:gd name="connsiteX0" fmla="*/ 0 w 1870075"/>
                <a:gd name="connsiteY0" fmla="*/ 38100 h 161925"/>
                <a:gd name="connsiteX1" fmla="*/ 323850 w 1870075"/>
                <a:gd name="connsiteY1" fmla="*/ 152400 h 161925"/>
                <a:gd name="connsiteX2" fmla="*/ 1781175 w 1870075"/>
                <a:gd name="connsiteY2" fmla="*/ 161925 h 161925"/>
                <a:gd name="connsiteX3" fmla="*/ 1870075 w 1870075"/>
                <a:gd name="connsiteY3" fmla="*/ 0 h 161925"/>
                <a:gd name="connsiteX0" fmla="*/ 0 w 1870075"/>
                <a:gd name="connsiteY0" fmla="*/ 114300 h 238125"/>
                <a:gd name="connsiteX1" fmla="*/ 323850 w 1870075"/>
                <a:gd name="connsiteY1" fmla="*/ 228600 h 238125"/>
                <a:gd name="connsiteX2" fmla="*/ 1781175 w 1870075"/>
                <a:gd name="connsiteY2" fmla="*/ 238125 h 238125"/>
                <a:gd name="connsiteX3" fmla="*/ 1870075 w 1870075"/>
                <a:gd name="connsiteY3" fmla="*/ 0 h 238125"/>
                <a:gd name="connsiteX0" fmla="*/ 0 w 1781175"/>
                <a:gd name="connsiteY0" fmla="*/ 0 h 123825"/>
                <a:gd name="connsiteX1" fmla="*/ 323850 w 1781175"/>
                <a:gd name="connsiteY1" fmla="*/ 114300 h 123825"/>
                <a:gd name="connsiteX2" fmla="*/ 1781175 w 1781175"/>
                <a:gd name="connsiteY2" fmla="*/ 123825 h 123825"/>
                <a:gd name="connsiteX0" fmla="*/ 0 w 1847850"/>
                <a:gd name="connsiteY0" fmla="*/ 0 h 190500"/>
                <a:gd name="connsiteX1" fmla="*/ 323850 w 1847850"/>
                <a:gd name="connsiteY1" fmla="*/ 114300 h 190500"/>
                <a:gd name="connsiteX2" fmla="*/ 1847850 w 1847850"/>
                <a:gd name="connsiteY2" fmla="*/ 190500 h 190500"/>
                <a:gd name="connsiteX0" fmla="*/ 0 w 1847850"/>
                <a:gd name="connsiteY0" fmla="*/ 0 h 190500"/>
                <a:gd name="connsiteX1" fmla="*/ 323850 w 1847850"/>
                <a:gd name="connsiteY1" fmla="*/ 114300 h 190500"/>
                <a:gd name="connsiteX2" fmla="*/ 857250 w 1847850"/>
                <a:gd name="connsiteY2" fmla="*/ 114300 h 190500"/>
                <a:gd name="connsiteX3" fmla="*/ 1847850 w 1847850"/>
                <a:gd name="connsiteY3" fmla="*/ 190500 h 190500"/>
                <a:gd name="connsiteX0" fmla="*/ 0 w 1847850"/>
                <a:gd name="connsiteY0" fmla="*/ 0 h 190500"/>
                <a:gd name="connsiteX1" fmla="*/ 345622 w 1847850"/>
                <a:gd name="connsiteY1" fmla="*/ 168729 h 190500"/>
                <a:gd name="connsiteX2" fmla="*/ 857250 w 1847850"/>
                <a:gd name="connsiteY2" fmla="*/ 114300 h 190500"/>
                <a:gd name="connsiteX3" fmla="*/ 1847850 w 1847850"/>
                <a:gd name="connsiteY3" fmla="*/ 190500 h 190500"/>
                <a:gd name="connsiteX0" fmla="*/ 0 w 1847850"/>
                <a:gd name="connsiteY0" fmla="*/ 0 h 190500"/>
                <a:gd name="connsiteX1" fmla="*/ 345622 w 1847850"/>
                <a:gd name="connsiteY1" fmla="*/ 168729 h 190500"/>
                <a:gd name="connsiteX2" fmla="*/ 1847850 w 1847850"/>
                <a:gd name="connsiteY2" fmla="*/ 190500 h 190500"/>
                <a:gd name="connsiteX0" fmla="*/ 0 w 1847850"/>
                <a:gd name="connsiteY0" fmla="*/ 0 h 190500"/>
                <a:gd name="connsiteX1" fmla="*/ 421822 w 1847850"/>
                <a:gd name="connsiteY1" fmla="*/ 157843 h 190500"/>
                <a:gd name="connsiteX2" fmla="*/ 1847850 w 1847850"/>
                <a:gd name="connsiteY2" fmla="*/ 190500 h 190500"/>
                <a:gd name="connsiteX0" fmla="*/ 0 w 1847850"/>
                <a:gd name="connsiteY0" fmla="*/ 0 h 190500"/>
                <a:gd name="connsiteX1" fmla="*/ 421822 w 1847850"/>
                <a:gd name="connsiteY1" fmla="*/ 157843 h 190500"/>
                <a:gd name="connsiteX2" fmla="*/ 1314450 w 1847850"/>
                <a:gd name="connsiteY2" fmla="*/ 137160 h 190500"/>
                <a:gd name="connsiteX3" fmla="*/ 1847850 w 184785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50" h="190500">
                  <a:moveTo>
                    <a:pt x="0" y="0"/>
                  </a:moveTo>
                  <a:lnTo>
                    <a:pt x="421822" y="157843"/>
                  </a:lnTo>
                  <a:lnTo>
                    <a:pt x="1314450" y="137160"/>
                  </a:lnTo>
                  <a:lnTo>
                    <a:pt x="1847850" y="190500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 flipH="1">
              <a:off x="2661341" y="4666281"/>
              <a:ext cx="696716" cy="1991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47k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>
              <a:endCxn id="28" idx="0"/>
            </p:cNvCxnSpPr>
            <p:nvPr/>
          </p:nvCxnSpPr>
          <p:spPr>
            <a:xfrm flipH="1">
              <a:off x="3726592" y="4851939"/>
              <a:ext cx="1366534" cy="941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 flipH="1" flipV="1">
              <a:off x="910132" y="4451027"/>
              <a:ext cx="4172233" cy="260996"/>
            </a:xfrm>
            <a:custGeom>
              <a:avLst/>
              <a:gdLst>
                <a:gd name="connsiteX0" fmla="*/ 0 w 2305050"/>
                <a:gd name="connsiteY0" fmla="*/ 85725 h 209550"/>
                <a:gd name="connsiteX1" fmla="*/ 323850 w 2305050"/>
                <a:gd name="connsiteY1" fmla="*/ 200025 h 209550"/>
                <a:gd name="connsiteX2" fmla="*/ 1781175 w 2305050"/>
                <a:gd name="connsiteY2" fmla="*/ 209550 h 209550"/>
                <a:gd name="connsiteX3" fmla="*/ 2305050 w 2305050"/>
                <a:gd name="connsiteY3" fmla="*/ 0 h 209550"/>
                <a:gd name="connsiteX0" fmla="*/ 0 w 1870075"/>
                <a:gd name="connsiteY0" fmla="*/ 38100 h 161925"/>
                <a:gd name="connsiteX1" fmla="*/ 323850 w 1870075"/>
                <a:gd name="connsiteY1" fmla="*/ 152400 h 161925"/>
                <a:gd name="connsiteX2" fmla="*/ 1781175 w 1870075"/>
                <a:gd name="connsiteY2" fmla="*/ 161925 h 161925"/>
                <a:gd name="connsiteX3" fmla="*/ 1870075 w 1870075"/>
                <a:gd name="connsiteY3" fmla="*/ 0 h 161925"/>
                <a:gd name="connsiteX0" fmla="*/ 0 w 1870075"/>
                <a:gd name="connsiteY0" fmla="*/ 114300 h 238125"/>
                <a:gd name="connsiteX1" fmla="*/ 323850 w 1870075"/>
                <a:gd name="connsiteY1" fmla="*/ 228600 h 238125"/>
                <a:gd name="connsiteX2" fmla="*/ 1781175 w 1870075"/>
                <a:gd name="connsiteY2" fmla="*/ 238125 h 238125"/>
                <a:gd name="connsiteX3" fmla="*/ 1870075 w 1870075"/>
                <a:gd name="connsiteY3" fmla="*/ 0 h 238125"/>
                <a:gd name="connsiteX0" fmla="*/ 0 w 1781175"/>
                <a:gd name="connsiteY0" fmla="*/ 0 h 123825"/>
                <a:gd name="connsiteX1" fmla="*/ 323850 w 1781175"/>
                <a:gd name="connsiteY1" fmla="*/ 114300 h 123825"/>
                <a:gd name="connsiteX2" fmla="*/ 1781175 w 1781175"/>
                <a:gd name="connsiteY2" fmla="*/ 123825 h 123825"/>
                <a:gd name="connsiteX0" fmla="*/ 0 w 1847850"/>
                <a:gd name="connsiteY0" fmla="*/ 0 h 190500"/>
                <a:gd name="connsiteX1" fmla="*/ 323850 w 1847850"/>
                <a:gd name="connsiteY1" fmla="*/ 114300 h 190500"/>
                <a:gd name="connsiteX2" fmla="*/ 1847850 w 1847850"/>
                <a:gd name="connsiteY2" fmla="*/ 190500 h 190500"/>
                <a:gd name="connsiteX0" fmla="*/ 0 w 1847850"/>
                <a:gd name="connsiteY0" fmla="*/ 342900 h 533400"/>
                <a:gd name="connsiteX1" fmla="*/ 19050 w 1847850"/>
                <a:gd name="connsiteY1" fmla="*/ 0 h 533400"/>
                <a:gd name="connsiteX2" fmla="*/ 323850 w 1847850"/>
                <a:gd name="connsiteY2" fmla="*/ 457200 h 533400"/>
                <a:gd name="connsiteX3" fmla="*/ 1847850 w 1847850"/>
                <a:gd name="connsiteY3" fmla="*/ 533400 h 533400"/>
                <a:gd name="connsiteX0" fmla="*/ 0 w 2733675"/>
                <a:gd name="connsiteY0" fmla="*/ 0 h 714375"/>
                <a:gd name="connsiteX1" fmla="*/ 904875 w 2733675"/>
                <a:gd name="connsiteY1" fmla="*/ 180975 h 714375"/>
                <a:gd name="connsiteX2" fmla="*/ 1209675 w 2733675"/>
                <a:gd name="connsiteY2" fmla="*/ 638175 h 714375"/>
                <a:gd name="connsiteX3" fmla="*/ 2733675 w 2733675"/>
                <a:gd name="connsiteY3" fmla="*/ 714375 h 714375"/>
                <a:gd name="connsiteX0" fmla="*/ 0 w 3190875"/>
                <a:gd name="connsiteY0" fmla="*/ 428625 h 1066800"/>
                <a:gd name="connsiteX1" fmla="*/ 904875 w 3190875"/>
                <a:gd name="connsiteY1" fmla="*/ 609600 h 1066800"/>
                <a:gd name="connsiteX2" fmla="*/ 1209675 w 3190875"/>
                <a:gd name="connsiteY2" fmla="*/ 1066800 h 1066800"/>
                <a:gd name="connsiteX3" fmla="*/ 3190875 w 3190875"/>
                <a:gd name="connsiteY3" fmla="*/ 0 h 1066800"/>
                <a:gd name="connsiteX0" fmla="*/ 0 w 3190875"/>
                <a:gd name="connsiteY0" fmla="*/ 504824 h 685799"/>
                <a:gd name="connsiteX1" fmla="*/ 904875 w 3190875"/>
                <a:gd name="connsiteY1" fmla="*/ 685799 h 685799"/>
                <a:gd name="connsiteX2" fmla="*/ 2428875 w 3190875"/>
                <a:gd name="connsiteY2" fmla="*/ 0 h 685799"/>
                <a:gd name="connsiteX3" fmla="*/ 3190875 w 3190875"/>
                <a:gd name="connsiteY3" fmla="*/ 76199 h 685799"/>
                <a:gd name="connsiteX0" fmla="*/ 0 w 3190875"/>
                <a:gd name="connsiteY0" fmla="*/ 504824 h 609600"/>
                <a:gd name="connsiteX1" fmla="*/ 2276475 w 3190875"/>
                <a:gd name="connsiteY1" fmla="*/ 609600 h 609600"/>
                <a:gd name="connsiteX2" fmla="*/ 2428875 w 3190875"/>
                <a:gd name="connsiteY2" fmla="*/ 0 h 609600"/>
                <a:gd name="connsiteX3" fmla="*/ 3190875 w 3190875"/>
                <a:gd name="connsiteY3" fmla="*/ 76199 h 609600"/>
                <a:gd name="connsiteX0" fmla="*/ 0 w 3190875"/>
                <a:gd name="connsiteY0" fmla="*/ 428625 h 533401"/>
                <a:gd name="connsiteX1" fmla="*/ 2276475 w 3190875"/>
                <a:gd name="connsiteY1" fmla="*/ 533401 h 533401"/>
                <a:gd name="connsiteX2" fmla="*/ 2428875 w 3190875"/>
                <a:gd name="connsiteY2" fmla="*/ 195944 h 533401"/>
                <a:gd name="connsiteX3" fmla="*/ 3190875 w 3190875"/>
                <a:gd name="connsiteY3" fmla="*/ 0 h 533401"/>
                <a:gd name="connsiteX0" fmla="*/ 0 w 3441247"/>
                <a:gd name="connsiteY0" fmla="*/ 232681 h 337457"/>
                <a:gd name="connsiteX1" fmla="*/ 2276475 w 3441247"/>
                <a:gd name="connsiteY1" fmla="*/ 337457 h 337457"/>
                <a:gd name="connsiteX2" fmla="*/ 2428875 w 3441247"/>
                <a:gd name="connsiteY2" fmla="*/ 0 h 337457"/>
                <a:gd name="connsiteX3" fmla="*/ 3441247 w 3441247"/>
                <a:gd name="connsiteY3" fmla="*/ 163285 h 337457"/>
                <a:gd name="connsiteX0" fmla="*/ 0 w 3441247"/>
                <a:gd name="connsiteY0" fmla="*/ 69396 h 239487"/>
                <a:gd name="connsiteX1" fmla="*/ 2276475 w 3441247"/>
                <a:gd name="connsiteY1" fmla="*/ 174172 h 239487"/>
                <a:gd name="connsiteX2" fmla="*/ 2733675 w 3441247"/>
                <a:gd name="connsiteY2" fmla="*/ 239487 h 239487"/>
                <a:gd name="connsiteX3" fmla="*/ 3441247 w 3441247"/>
                <a:gd name="connsiteY3" fmla="*/ 0 h 239487"/>
                <a:gd name="connsiteX0" fmla="*/ 0 w 3441247"/>
                <a:gd name="connsiteY0" fmla="*/ 69396 h 239487"/>
                <a:gd name="connsiteX1" fmla="*/ 2733675 w 3441247"/>
                <a:gd name="connsiteY1" fmla="*/ 239487 h 239487"/>
                <a:gd name="connsiteX2" fmla="*/ 3441247 w 3441247"/>
                <a:gd name="connsiteY2" fmla="*/ 0 h 239487"/>
                <a:gd name="connsiteX0" fmla="*/ 0 w 3441247"/>
                <a:gd name="connsiteY0" fmla="*/ 69396 h 239487"/>
                <a:gd name="connsiteX1" fmla="*/ 687161 w 3441247"/>
                <a:gd name="connsiteY1" fmla="*/ 239484 h 239487"/>
                <a:gd name="connsiteX2" fmla="*/ 2733675 w 3441247"/>
                <a:gd name="connsiteY2" fmla="*/ 239487 h 239487"/>
                <a:gd name="connsiteX3" fmla="*/ 3441247 w 3441247"/>
                <a:gd name="connsiteY3" fmla="*/ 0 h 239487"/>
                <a:gd name="connsiteX0" fmla="*/ 0 w 3433627"/>
                <a:gd name="connsiteY0" fmla="*/ 46536 h 216627"/>
                <a:gd name="connsiteX1" fmla="*/ 687161 w 3433627"/>
                <a:gd name="connsiteY1" fmla="*/ 216624 h 216627"/>
                <a:gd name="connsiteX2" fmla="*/ 2733675 w 3433627"/>
                <a:gd name="connsiteY2" fmla="*/ 216627 h 216627"/>
                <a:gd name="connsiteX3" fmla="*/ 3433627 w 3433627"/>
                <a:gd name="connsiteY3" fmla="*/ 0 h 21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3627" h="216627">
                  <a:moveTo>
                    <a:pt x="0" y="46536"/>
                  </a:moveTo>
                  <a:lnTo>
                    <a:pt x="687161" y="216624"/>
                  </a:lnTo>
                  <a:lnTo>
                    <a:pt x="2733675" y="216627"/>
                  </a:lnTo>
                  <a:lnTo>
                    <a:pt x="343362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3342" name="Group 73"/>
            <p:cNvGrpSpPr>
              <a:grpSpLocks/>
            </p:cNvGrpSpPr>
            <p:nvPr/>
          </p:nvGrpSpPr>
          <p:grpSpPr bwMode="auto">
            <a:xfrm rot="10800000">
              <a:off x="5056188" y="4529138"/>
              <a:ext cx="461962" cy="461962"/>
              <a:chOff x="5181600" y="457200"/>
              <a:chExt cx="381000" cy="381000"/>
            </a:xfrm>
          </p:grpSpPr>
          <p:sp>
            <p:nvSpPr>
              <p:cNvPr id="33" name="Rectangle 32"/>
              <p:cNvSpPr/>
              <p:nvPr/>
            </p:nvSpPr>
            <p:spPr bwMode="auto">
              <a:xfrm flipH="1">
                <a:off x="5181600" y="456579"/>
                <a:ext cx="381597" cy="381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 flipH="1">
                <a:off x="5197131" y="529811"/>
                <a:ext cx="155301" cy="754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 flipH="1">
                <a:off x="5197131" y="694025"/>
                <a:ext cx="155301" cy="776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3327" name="Group 39"/>
          <p:cNvGrpSpPr>
            <a:grpSpLocks/>
          </p:cNvGrpSpPr>
          <p:nvPr/>
        </p:nvGrpSpPr>
        <p:grpSpPr bwMode="auto">
          <a:xfrm>
            <a:off x="4583113" y="2667000"/>
            <a:ext cx="841375" cy="2133600"/>
            <a:chOff x="4592731" y="2940050"/>
            <a:chExt cx="752448" cy="1998663"/>
          </a:xfrm>
        </p:grpSpPr>
        <p:pic>
          <p:nvPicPr>
            <p:cNvPr id="13333" name="Picture 37" descr="DSCF123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92731" y="3649980"/>
              <a:ext cx="752448" cy="1288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 descr="DSCF1237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4619121" y="2940050"/>
              <a:ext cx="507712" cy="1003298"/>
            </a:xfrm>
            <a:prstGeom prst="rect">
              <a:avLst/>
            </a:prstGeom>
            <a:effectLst>
              <a:softEdge rad="12700"/>
            </a:effectLst>
          </p:spPr>
        </p:pic>
      </p:grpSp>
      <p:sp>
        <p:nvSpPr>
          <p:cNvPr id="13328" name="TextBox 41"/>
          <p:cNvSpPr txBox="1">
            <a:spLocks noChangeArrowheads="1"/>
          </p:cNvSpPr>
          <p:nvPr/>
        </p:nvSpPr>
        <p:spPr bwMode="auto">
          <a:xfrm>
            <a:off x="5014913" y="344805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pic>
        <p:nvPicPr>
          <p:cNvPr id="13329" name="Picture 37" descr="DSCF1233.JPG"/>
          <p:cNvPicPr>
            <a:picLocks noChangeAspect="1"/>
          </p:cNvPicPr>
          <p:nvPr/>
        </p:nvPicPr>
        <p:blipFill>
          <a:blip r:embed="rId8" cstate="print"/>
          <a:srcRect l="32964" r="38641" b="25432"/>
          <a:stretch>
            <a:fillRect/>
          </a:stretch>
        </p:blipFill>
        <p:spPr bwMode="auto">
          <a:xfrm>
            <a:off x="387350" y="2608263"/>
            <a:ext cx="20066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TextBox 8"/>
          <p:cNvSpPr txBox="1">
            <a:spLocks noChangeArrowheads="1"/>
          </p:cNvSpPr>
          <p:nvPr/>
        </p:nvSpPr>
        <p:spPr bwMode="auto">
          <a:xfrm>
            <a:off x="1951038" y="4927600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331" name="TextBox 14"/>
          <p:cNvSpPr txBox="1">
            <a:spLocks noChangeArrowheads="1"/>
          </p:cNvSpPr>
          <p:nvPr/>
        </p:nvSpPr>
        <p:spPr bwMode="auto">
          <a:xfrm>
            <a:off x="1120775" y="54737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332" name="TextBox 14"/>
          <p:cNvSpPr txBox="1">
            <a:spLocks noChangeArrowheads="1"/>
          </p:cNvSpPr>
          <p:nvPr/>
        </p:nvSpPr>
        <p:spPr bwMode="auto">
          <a:xfrm>
            <a:off x="612775" y="479583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52388"/>
            <a:ext cx="8229600" cy="1143001"/>
          </a:xfrm>
        </p:spPr>
        <p:txBody>
          <a:bodyPr/>
          <a:lstStyle/>
          <a:p>
            <a:r>
              <a:rPr lang="en-US" smtClean="0"/>
              <a:t>Step 7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892175"/>
            <a:ext cx="8229600" cy="1298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Connect the connectors together and test the microphone.</a:t>
            </a:r>
          </a:p>
        </p:txBody>
      </p:sp>
      <p:pic>
        <p:nvPicPr>
          <p:cNvPr id="14340" name="Picture 3" descr="DSCF12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019300"/>
            <a:ext cx="32639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489104">
            <a:off x="1549400" y="2555875"/>
            <a:ext cx="736600" cy="2413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42" name="Group 8"/>
          <p:cNvGrpSpPr>
            <a:grpSpLocks/>
          </p:cNvGrpSpPr>
          <p:nvPr/>
        </p:nvGrpSpPr>
        <p:grpSpPr bwMode="auto">
          <a:xfrm>
            <a:off x="358775" y="4314825"/>
            <a:ext cx="3136900" cy="2306638"/>
            <a:chOff x="5143500" y="3060700"/>
            <a:chExt cx="2400300" cy="1765300"/>
          </a:xfrm>
        </p:grpSpPr>
        <p:pic>
          <p:nvPicPr>
            <p:cNvPr id="14346" name="Picture 4" descr="DSCF1208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0" y="3060700"/>
              <a:ext cx="2400300" cy="176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TextBox 7"/>
            <p:cNvSpPr txBox="1">
              <a:spLocks noChangeArrowheads="1"/>
            </p:cNvSpPr>
            <p:nvPr/>
          </p:nvSpPr>
          <p:spPr bwMode="auto">
            <a:xfrm>
              <a:off x="5829299" y="3162300"/>
              <a:ext cx="11320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“Click!”</a:t>
              </a:r>
            </a:p>
          </p:txBody>
        </p:sp>
      </p:grpSp>
      <p:pic>
        <p:nvPicPr>
          <p:cNvPr id="14343" name="Picture 9" descr="DSCF12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813" y="1995488"/>
            <a:ext cx="203676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6219825" y="1998663"/>
            <a:ext cx="26304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Test the microphone by plugging it into a preamplifier or mixer which delivers 48V phantom power.</a:t>
            </a:r>
          </a:p>
          <a:p>
            <a:r>
              <a:rPr lang="en-US" sz="2000"/>
              <a:t>Listen through headphones or a speaker output.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0313" y="4764088"/>
            <a:ext cx="5221287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/>
              <a:t>If your microphone doesn’t work, try one of these:</a:t>
            </a:r>
          </a:p>
          <a:p>
            <a:pPr marL="225425" indent="-112713">
              <a:buFont typeface="Arial" pitchFamily="34" charset="0"/>
              <a:buChar char="•"/>
              <a:defRPr/>
            </a:pPr>
            <a:r>
              <a:rPr lang="en-US" sz="1600" dirty="0"/>
              <a:t> Wrap the black wire/cap/resistor connection in tape</a:t>
            </a:r>
          </a:p>
          <a:p>
            <a:pPr marL="225425" indent="-112713">
              <a:buFont typeface="Arial" pitchFamily="34" charset="0"/>
              <a:buChar char="•"/>
              <a:defRPr/>
            </a:pPr>
            <a:r>
              <a:rPr lang="en-US" sz="1600" dirty="0"/>
              <a:t> Try another capsule</a:t>
            </a:r>
          </a:p>
          <a:p>
            <a:pPr marL="225425" indent="-112713">
              <a:buFont typeface="Arial" pitchFamily="34" charset="0"/>
              <a:buChar char="•"/>
              <a:defRPr/>
            </a:pPr>
            <a:r>
              <a:rPr lang="en-US" sz="1600" dirty="0"/>
              <a:t> Make sure it is correctly wired to Pins 1, 2, &amp; 3</a:t>
            </a:r>
          </a:p>
          <a:p>
            <a:pPr marL="225425" indent="-112713">
              <a:buFont typeface="Arial" pitchFamily="34" charset="0"/>
              <a:buChar char="•"/>
              <a:defRPr/>
            </a:pPr>
            <a:r>
              <a:rPr lang="en-US" sz="1600" dirty="0"/>
              <a:t> Verify phantom power is on</a:t>
            </a:r>
          </a:p>
          <a:p>
            <a:pPr marL="225425" indent="-112713">
              <a:buFont typeface="Arial" pitchFamily="34" charset="0"/>
              <a:buChar char="•"/>
              <a:defRPr/>
            </a:pPr>
            <a:r>
              <a:rPr lang="en-US" sz="1600" dirty="0"/>
              <a:t> Try a different XLR cable</a:t>
            </a:r>
          </a:p>
          <a:p>
            <a:pPr marL="225425" indent="-112713">
              <a:buFont typeface="Arial" pitchFamily="34" charset="0"/>
              <a:buChar char="•"/>
              <a:defRPr/>
            </a:pPr>
            <a:r>
              <a:rPr lang="en-US" sz="1600" dirty="0"/>
              <a:t> Check the volume of the amplifier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smtClean="0"/>
              <a:t>Step 8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85566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Assemble the microphone shell</a:t>
            </a:r>
          </a:p>
        </p:txBody>
      </p:sp>
      <p:pic>
        <p:nvPicPr>
          <p:cNvPr id="15364" name="Picture 3" descr="DSCF12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1638300"/>
            <a:ext cx="311943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DSCF12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41640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DSCF12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3986213"/>
            <a:ext cx="2800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DSCF122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4113" y="3981450"/>
            <a:ext cx="25304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647700" y="191611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800100" y="5599113"/>
            <a:ext cx="327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  <a:p>
            <a:endParaRPr lang="en-US" sz="2000" b="1"/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3733800" y="445611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8216900" y="445611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13" name="Curved Right Arrow 12"/>
          <p:cNvSpPr/>
          <p:nvPr/>
        </p:nvSpPr>
        <p:spPr>
          <a:xfrm rot="13829095" flipH="1">
            <a:off x="7606507" y="4964906"/>
            <a:ext cx="381000" cy="709613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3733800" y="1616075"/>
            <a:ext cx="52101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black plastic parts are </a:t>
            </a:r>
          </a:p>
          <a:p>
            <a:r>
              <a:rPr lang="en-US"/>
              <a:t>“keyed” so that they only fit </a:t>
            </a:r>
          </a:p>
          <a:p>
            <a:r>
              <a:rPr lang="en-US"/>
              <a:t>one way into the metal shell.</a:t>
            </a:r>
            <a:br>
              <a:rPr lang="en-US"/>
            </a:br>
            <a:r>
              <a:rPr lang="en-US"/>
              <a:t>(Figures 1 &amp; 2)</a:t>
            </a:r>
          </a:p>
          <a:p>
            <a:endParaRPr lang="en-US"/>
          </a:p>
          <a:p>
            <a:r>
              <a:rPr lang="en-US"/>
              <a:t>Tighten the front and back together, so that the microphone element presses against the back of the rubber boot. (Figures 3 &amp; 4)</a:t>
            </a:r>
          </a:p>
        </p:txBody>
      </p:sp>
      <p:grpSp>
        <p:nvGrpSpPr>
          <p:cNvPr id="15374" name="Group 26"/>
          <p:cNvGrpSpPr>
            <a:grpSpLocks/>
          </p:cNvGrpSpPr>
          <p:nvPr/>
        </p:nvGrpSpPr>
        <p:grpSpPr bwMode="auto">
          <a:xfrm>
            <a:off x="6840538" y="1506538"/>
            <a:ext cx="1497012" cy="941387"/>
            <a:chOff x="5519571" y="2206410"/>
            <a:chExt cx="1497330" cy="941070"/>
          </a:xfrm>
        </p:grpSpPr>
        <p:sp>
          <p:nvSpPr>
            <p:cNvPr id="15" name="Oval 14"/>
            <p:cNvSpPr/>
            <p:nvPr/>
          </p:nvSpPr>
          <p:spPr>
            <a:xfrm>
              <a:off x="5519571" y="2480955"/>
              <a:ext cx="666892" cy="6665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2100000">
              <a:off x="5983219" y="2525390"/>
              <a:ext cx="57162" cy="66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6424446" y="2537880"/>
              <a:ext cx="590550" cy="590550"/>
              <a:chOff x="5381625" y="2838450"/>
              <a:chExt cx="666750" cy="666750"/>
            </a:xfrm>
            <a:solidFill>
              <a:schemeClr val="tx1"/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5381625" y="2838450"/>
                <a:ext cx="666750" cy="666750"/>
              </a:xfrm>
              <a:prstGeom prst="ellipse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100000">
                <a:off x="5855294" y="2862026"/>
                <a:ext cx="57150" cy="666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5873658" y="2388911"/>
              <a:ext cx="290575" cy="2904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727915" y="2426998"/>
              <a:ext cx="288986" cy="2904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551665" y="2731695"/>
              <a:ext cx="76216" cy="761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810482" y="2739630"/>
              <a:ext cx="76216" cy="761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689807" y="2907849"/>
              <a:ext cx="76216" cy="761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0" name="TextBox 25"/>
            <p:cNvSpPr txBox="1">
              <a:spLocks noChangeArrowheads="1"/>
            </p:cNvSpPr>
            <p:nvPr/>
          </p:nvSpPr>
          <p:spPr bwMode="auto">
            <a:xfrm>
              <a:off x="6171081" y="2206410"/>
              <a:ext cx="583938" cy="30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Keys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8024813" y="2390775"/>
            <a:ext cx="49212" cy="58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142163" y="2378075"/>
            <a:ext cx="5715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7023100" y="2284413"/>
            <a:ext cx="290513" cy="290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7899400" y="2308225"/>
            <a:ext cx="290513" cy="290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2484438" y="1955800"/>
            <a:ext cx="290512" cy="290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2541588" y="2446338"/>
            <a:ext cx="290512" cy="290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12266" y="4651021"/>
            <a:ext cx="791634" cy="26387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isometricOffAxis2Top">
              <a:rot lat="20745729" lon="3054736" rev="173887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smtClean="0"/>
              <a:t>Glossary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62050"/>
            <a:ext cx="8229600" cy="5305425"/>
          </a:xfrm>
        </p:spPr>
        <p:txBody>
          <a:bodyPr/>
          <a:lstStyle/>
          <a:p>
            <a:r>
              <a:rPr lang="en-US" sz="2400" b="1" smtClean="0"/>
              <a:t>AC</a:t>
            </a:r>
            <a:r>
              <a:rPr lang="en-US" sz="2400" smtClean="0"/>
              <a:t>: Alternating Current. Electricity that flows back and forth like waves, </a:t>
            </a:r>
            <a:r>
              <a:rPr lang="en-US" sz="2400" i="1" smtClean="0"/>
              <a:t>alternating</a:t>
            </a:r>
            <a:r>
              <a:rPr lang="en-US" sz="2400" smtClean="0"/>
              <a:t> in direction. “</a:t>
            </a:r>
            <a:r>
              <a:rPr lang="en-US" sz="2400" smtClean="0">
                <a:solidFill>
                  <a:srgbClr val="00B050"/>
                </a:solidFill>
              </a:rPr>
              <a:t>Signal</a:t>
            </a:r>
            <a:r>
              <a:rPr lang="en-US" sz="2400" smtClean="0"/>
              <a:t>” is AC in our circuit.</a:t>
            </a:r>
            <a:endParaRPr lang="en-US" sz="2400" b="1" smtClean="0"/>
          </a:p>
          <a:p>
            <a:r>
              <a:rPr lang="en-US" sz="2400" b="1" smtClean="0"/>
              <a:t>DC</a:t>
            </a:r>
            <a:r>
              <a:rPr lang="en-US" sz="2400" smtClean="0"/>
              <a:t>: Direct Current. Electricity that only flows one way, </a:t>
            </a:r>
            <a:r>
              <a:rPr lang="en-US" sz="2400" i="1" smtClean="0"/>
              <a:t>direct</a:t>
            </a:r>
            <a:r>
              <a:rPr lang="en-US" sz="2400" smtClean="0"/>
              <a:t> from one point to another. “</a:t>
            </a:r>
            <a:r>
              <a:rPr lang="en-US" sz="2400" smtClean="0">
                <a:solidFill>
                  <a:srgbClr val="FF0000"/>
                </a:solidFill>
              </a:rPr>
              <a:t>Power</a:t>
            </a:r>
            <a:r>
              <a:rPr lang="en-US" sz="2400" smtClean="0"/>
              <a:t>” is DC in our circuit.</a:t>
            </a:r>
          </a:p>
          <a:p>
            <a:r>
              <a:rPr lang="en-US" sz="2400" b="1" smtClean="0"/>
              <a:t>k</a:t>
            </a:r>
            <a:r>
              <a:rPr lang="en-US" sz="2400" smtClean="0"/>
              <a:t>: kilo, or 1000. A 47k resistor is 47,000 Ohms of resistance.</a:t>
            </a:r>
          </a:p>
          <a:p>
            <a:r>
              <a:rPr lang="en-US" sz="2400" b="1" smtClean="0"/>
              <a:t>Ohm</a:t>
            </a:r>
            <a:r>
              <a:rPr lang="en-US" sz="2400" smtClean="0"/>
              <a:t>: A unit of measure for resistors. More Ohms of resistance equals more restriction of electricity flow.</a:t>
            </a:r>
          </a:p>
          <a:p>
            <a:r>
              <a:rPr lang="en-US" sz="2400" b="1" smtClean="0"/>
              <a:t>Phantom Power: </a:t>
            </a:r>
            <a:r>
              <a:rPr lang="en-US" sz="2400" smtClean="0"/>
              <a:t>48 volts of DC power supplied on a 3-wire microphone cable.</a:t>
            </a:r>
          </a:p>
          <a:p>
            <a:r>
              <a:rPr lang="el-GR" sz="2400" b="1" smtClean="0">
                <a:solidFill>
                  <a:srgbClr val="000000"/>
                </a:solidFill>
              </a:rPr>
              <a:t>μ</a:t>
            </a:r>
            <a:r>
              <a:rPr lang="en-US" sz="2400" b="1" smtClean="0">
                <a:solidFill>
                  <a:srgbClr val="000000"/>
                </a:solidFill>
              </a:rPr>
              <a:t>F</a:t>
            </a:r>
            <a:r>
              <a:rPr lang="en-US" sz="2400" b="1" smtClean="0"/>
              <a:t>:</a:t>
            </a:r>
            <a:r>
              <a:rPr lang="en-US" sz="2400" smtClean="0"/>
              <a:t> Microfarads. A unit of measure for capacitors. A 0.1uF capacitor stores 1/10,000,000 of a Farad of electrical charge.</a:t>
            </a:r>
          </a:p>
          <a:p>
            <a:r>
              <a:rPr lang="en-US" sz="2400" b="1" smtClean="0"/>
              <a:t>XLR</a:t>
            </a:r>
            <a:r>
              <a:rPr lang="en-US" sz="2400" smtClean="0"/>
              <a:t>: A specific type of audio connector. 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3"/>
          <p:cNvGrpSpPr>
            <a:grpSpLocks/>
          </p:cNvGrpSpPr>
          <p:nvPr/>
        </p:nvGrpSpPr>
        <p:grpSpPr bwMode="auto">
          <a:xfrm flipV="1">
            <a:off x="622300" y="4343400"/>
            <a:ext cx="1138238" cy="1111250"/>
            <a:chOff x="1044575" y="2133600"/>
            <a:chExt cx="936625" cy="914400"/>
          </a:xfrm>
        </p:grpSpPr>
        <p:sp>
          <p:nvSpPr>
            <p:cNvPr id="21" name="Oval 20"/>
            <p:cNvSpPr/>
            <p:nvPr/>
          </p:nvSpPr>
          <p:spPr>
            <a:xfrm flipH="1" flipV="1">
              <a:off x="1066783" y="2133600"/>
              <a:ext cx="914417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H="1" flipV="1">
              <a:off x="1676829" y="2666565"/>
              <a:ext cx="151532" cy="15283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 flipV="1">
              <a:off x="1448225" y="2286435"/>
              <a:ext cx="151532" cy="15152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 flipV="1">
              <a:off x="1219621" y="2666565"/>
              <a:ext cx="151532" cy="15283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53" name="TextBox 24"/>
            <p:cNvSpPr txBox="1">
              <a:spLocks noChangeArrowheads="1"/>
            </p:cNvSpPr>
            <p:nvPr/>
          </p:nvSpPr>
          <p:spPr bwMode="auto">
            <a:xfrm flipH="1" flipV="1">
              <a:off x="1044575" y="2497137"/>
              <a:ext cx="2508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454" name="TextBox 25"/>
            <p:cNvSpPr txBox="1">
              <a:spLocks noChangeArrowheads="1"/>
            </p:cNvSpPr>
            <p:nvPr/>
          </p:nvSpPr>
          <p:spPr bwMode="auto">
            <a:xfrm flipH="1" flipV="1">
              <a:off x="1730375" y="2514600"/>
              <a:ext cx="2508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7455" name="TextBox 26"/>
            <p:cNvSpPr txBox="1">
              <a:spLocks noChangeArrowheads="1"/>
            </p:cNvSpPr>
            <p:nvPr/>
          </p:nvSpPr>
          <p:spPr bwMode="auto">
            <a:xfrm flipH="1" flipV="1">
              <a:off x="1295400" y="2133600"/>
              <a:ext cx="2508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44" name="Freeform 43"/>
          <p:cNvSpPr/>
          <p:nvPr/>
        </p:nvSpPr>
        <p:spPr>
          <a:xfrm flipH="1" flipV="1">
            <a:off x="1204913" y="4956175"/>
            <a:ext cx="2500312" cy="234950"/>
          </a:xfrm>
          <a:custGeom>
            <a:avLst/>
            <a:gdLst>
              <a:gd name="connsiteX0" fmla="*/ 0 w 2895600"/>
              <a:gd name="connsiteY0" fmla="*/ 209550 h 209550"/>
              <a:gd name="connsiteX1" fmla="*/ 1123950 w 2895600"/>
              <a:gd name="connsiteY1" fmla="*/ 142875 h 209550"/>
              <a:gd name="connsiteX2" fmla="*/ 1438275 w 2895600"/>
              <a:gd name="connsiteY2" fmla="*/ 0 h 209550"/>
              <a:gd name="connsiteX3" fmla="*/ 2895600 w 2895600"/>
              <a:gd name="connsiteY3" fmla="*/ 38100 h 209550"/>
              <a:gd name="connsiteX0" fmla="*/ 0 w 2914650"/>
              <a:gd name="connsiteY0" fmla="*/ 190500 h 190500"/>
              <a:gd name="connsiteX1" fmla="*/ 1143000 w 2914650"/>
              <a:gd name="connsiteY1" fmla="*/ 142875 h 190500"/>
              <a:gd name="connsiteX2" fmla="*/ 1457325 w 2914650"/>
              <a:gd name="connsiteY2" fmla="*/ 0 h 190500"/>
              <a:gd name="connsiteX3" fmla="*/ 2914650 w 2914650"/>
              <a:gd name="connsiteY3" fmla="*/ 38100 h 190500"/>
              <a:gd name="connsiteX0" fmla="*/ 0 w 1771650"/>
              <a:gd name="connsiteY0" fmla="*/ 142875 h 142875"/>
              <a:gd name="connsiteX1" fmla="*/ 314325 w 1771650"/>
              <a:gd name="connsiteY1" fmla="*/ 0 h 142875"/>
              <a:gd name="connsiteX2" fmla="*/ 1771650 w 1771650"/>
              <a:gd name="connsiteY2" fmla="*/ 38100 h 142875"/>
              <a:gd name="connsiteX0" fmla="*/ 0 w 2308225"/>
              <a:gd name="connsiteY0" fmla="*/ 142875 h 142875"/>
              <a:gd name="connsiteX1" fmla="*/ 314325 w 2308225"/>
              <a:gd name="connsiteY1" fmla="*/ 0 h 142875"/>
              <a:gd name="connsiteX2" fmla="*/ 2308225 w 2308225"/>
              <a:gd name="connsiteY2" fmla="*/ 38100 h 142875"/>
              <a:gd name="connsiteX0" fmla="*/ 0 w 2308225"/>
              <a:gd name="connsiteY0" fmla="*/ 257175 h 257175"/>
              <a:gd name="connsiteX1" fmla="*/ 314325 w 2308225"/>
              <a:gd name="connsiteY1" fmla="*/ 114300 h 257175"/>
              <a:gd name="connsiteX2" fmla="*/ 1774824 w 2308225"/>
              <a:gd name="connsiteY2" fmla="*/ 0 h 257175"/>
              <a:gd name="connsiteX3" fmla="*/ 2308225 w 2308225"/>
              <a:gd name="connsiteY3" fmla="*/ 152400 h 257175"/>
              <a:gd name="connsiteX0" fmla="*/ 0 w 2308225"/>
              <a:gd name="connsiteY0" fmla="*/ 257175 h 257175"/>
              <a:gd name="connsiteX1" fmla="*/ 314325 w 2308225"/>
              <a:gd name="connsiteY1" fmla="*/ 114300 h 257175"/>
              <a:gd name="connsiteX2" fmla="*/ 2003424 w 2308225"/>
              <a:gd name="connsiteY2" fmla="*/ 0 h 257175"/>
              <a:gd name="connsiteX3" fmla="*/ 2308225 w 2308225"/>
              <a:gd name="connsiteY3" fmla="*/ 152400 h 257175"/>
              <a:gd name="connsiteX0" fmla="*/ 0 w 2285999"/>
              <a:gd name="connsiteY0" fmla="*/ 257175 h 457200"/>
              <a:gd name="connsiteX1" fmla="*/ 314325 w 2285999"/>
              <a:gd name="connsiteY1" fmla="*/ 114300 h 457200"/>
              <a:gd name="connsiteX2" fmla="*/ 2003424 w 2285999"/>
              <a:gd name="connsiteY2" fmla="*/ 0 h 457200"/>
              <a:gd name="connsiteX3" fmla="*/ 2285999 w 2285999"/>
              <a:gd name="connsiteY3" fmla="*/ 457200 h 457200"/>
              <a:gd name="connsiteX0" fmla="*/ 0 w 2285999"/>
              <a:gd name="connsiteY0" fmla="*/ 142875 h 342900"/>
              <a:gd name="connsiteX1" fmla="*/ 314325 w 2285999"/>
              <a:gd name="connsiteY1" fmla="*/ 0 h 342900"/>
              <a:gd name="connsiteX2" fmla="*/ 1828799 w 2285999"/>
              <a:gd name="connsiteY2" fmla="*/ 38100 h 342900"/>
              <a:gd name="connsiteX3" fmla="*/ 2285999 w 2285999"/>
              <a:gd name="connsiteY3" fmla="*/ 342900 h 342900"/>
              <a:gd name="connsiteX0" fmla="*/ 0 w 2057398"/>
              <a:gd name="connsiteY0" fmla="*/ 191860 h 191860"/>
              <a:gd name="connsiteX1" fmla="*/ 314325 w 2057398"/>
              <a:gd name="connsiteY1" fmla="*/ 48985 h 191860"/>
              <a:gd name="connsiteX2" fmla="*/ 1828799 w 2057398"/>
              <a:gd name="connsiteY2" fmla="*/ 87085 h 191860"/>
              <a:gd name="connsiteX3" fmla="*/ 2057398 w 2057398"/>
              <a:gd name="connsiteY3" fmla="*/ 0 h 191860"/>
              <a:gd name="connsiteX0" fmla="*/ 0 w 2057398"/>
              <a:gd name="connsiteY0" fmla="*/ 191860 h 191860"/>
              <a:gd name="connsiteX1" fmla="*/ 314325 w 2057398"/>
              <a:gd name="connsiteY1" fmla="*/ 48985 h 191860"/>
              <a:gd name="connsiteX2" fmla="*/ 1262741 w 2057398"/>
              <a:gd name="connsiteY2" fmla="*/ 76200 h 191860"/>
              <a:gd name="connsiteX3" fmla="*/ 2057398 w 2057398"/>
              <a:gd name="connsiteY3" fmla="*/ 0 h 19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398" h="191860">
                <a:moveTo>
                  <a:pt x="0" y="191860"/>
                </a:moveTo>
                <a:lnTo>
                  <a:pt x="314325" y="48985"/>
                </a:lnTo>
                <a:lnTo>
                  <a:pt x="1262741" y="76200"/>
                </a:lnTo>
                <a:lnTo>
                  <a:pt x="2057398" y="0"/>
                </a:ln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flipH="1">
            <a:off x="2800350" y="4991100"/>
            <a:ext cx="533400" cy="2778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4D2403"/>
                </a:solidFill>
              </a:rPr>
              <a:t>.1uF</a:t>
            </a:r>
            <a:endParaRPr lang="en-US" dirty="0">
              <a:solidFill>
                <a:srgbClr val="4D2403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 flipH="1" flipV="1">
            <a:off x="1482725" y="4713288"/>
            <a:ext cx="2244725" cy="231775"/>
          </a:xfrm>
          <a:custGeom>
            <a:avLst/>
            <a:gdLst>
              <a:gd name="connsiteX0" fmla="*/ 0 w 2305050"/>
              <a:gd name="connsiteY0" fmla="*/ 85725 h 209550"/>
              <a:gd name="connsiteX1" fmla="*/ 323850 w 2305050"/>
              <a:gd name="connsiteY1" fmla="*/ 200025 h 209550"/>
              <a:gd name="connsiteX2" fmla="*/ 1781175 w 2305050"/>
              <a:gd name="connsiteY2" fmla="*/ 209550 h 209550"/>
              <a:gd name="connsiteX3" fmla="*/ 2305050 w 2305050"/>
              <a:gd name="connsiteY3" fmla="*/ 0 h 209550"/>
              <a:gd name="connsiteX0" fmla="*/ 0 w 1870075"/>
              <a:gd name="connsiteY0" fmla="*/ 38100 h 161925"/>
              <a:gd name="connsiteX1" fmla="*/ 323850 w 1870075"/>
              <a:gd name="connsiteY1" fmla="*/ 152400 h 161925"/>
              <a:gd name="connsiteX2" fmla="*/ 1781175 w 1870075"/>
              <a:gd name="connsiteY2" fmla="*/ 161925 h 161925"/>
              <a:gd name="connsiteX3" fmla="*/ 1870075 w 1870075"/>
              <a:gd name="connsiteY3" fmla="*/ 0 h 161925"/>
              <a:gd name="connsiteX0" fmla="*/ 0 w 1870075"/>
              <a:gd name="connsiteY0" fmla="*/ 114300 h 238125"/>
              <a:gd name="connsiteX1" fmla="*/ 323850 w 1870075"/>
              <a:gd name="connsiteY1" fmla="*/ 228600 h 238125"/>
              <a:gd name="connsiteX2" fmla="*/ 1781175 w 1870075"/>
              <a:gd name="connsiteY2" fmla="*/ 238125 h 238125"/>
              <a:gd name="connsiteX3" fmla="*/ 1870075 w 1870075"/>
              <a:gd name="connsiteY3" fmla="*/ 0 h 238125"/>
              <a:gd name="connsiteX0" fmla="*/ 0 w 1781175"/>
              <a:gd name="connsiteY0" fmla="*/ 0 h 123825"/>
              <a:gd name="connsiteX1" fmla="*/ 323850 w 1781175"/>
              <a:gd name="connsiteY1" fmla="*/ 114300 h 123825"/>
              <a:gd name="connsiteX2" fmla="*/ 1781175 w 1781175"/>
              <a:gd name="connsiteY2" fmla="*/ 123825 h 123825"/>
              <a:gd name="connsiteX0" fmla="*/ 0 w 1847850"/>
              <a:gd name="connsiteY0" fmla="*/ 0 h 190500"/>
              <a:gd name="connsiteX1" fmla="*/ 323850 w 1847850"/>
              <a:gd name="connsiteY1" fmla="*/ 114300 h 190500"/>
              <a:gd name="connsiteX2" fmla="*/ 1847850 w 1847850"/>
              <a:gd name="connsiteY2" fmla="*/ 190500 h 190500"/>
              <a:gd name="connsiteX0" fmla="*/ 0 w 1847850"/>
              <a:gd name="connsiteY0" fmla="*/ 0 h 190500"/>
              <a:gd name="connsiteX1" fmla="*/ 323850 w 1847850"/>
              <a:gd name="connsiteY1" fmla="*/ 114300 h 190500"/>
              <a:gd name="connsiteX2" fmla="*/ 857250 w 1847850"/>
              <a:gd name="connsiteY2" fmla="*/ 114300 h 190500"/>
              <a:gd name="connsiteX3" fmla="*/ 1847850 w 1847850"/>
              <a:gd name="connsiteY3" fmla="*/ 190500 h 190500"/>
              <a:gd name="connsiteX0" fmla="*/ 0 w 1847850"/>
              <a:gd name="connsiteY0" fmla="*/ 0 h 190500"/>
              <a:gd name="connsiteX1" fmla="*/ 345622 w 1847850"/>
              <a:gd name="connsiteY1" fmla="*/ 168729 h 190500"/>
              <a:gd name="connsiteX2" fmla="*/ 857250 w 1847850"/>
              <a:gd name="connsiteY2" fmla="*/ 114300 h 190500"/>
              <a:gd name="connsiteX3" fmla="*/ 1847850 w 1847850"/>
              <a:gd name="connsiteY3" fmla="*/ 190500 h 190500"/>
              <a:gd name="connsiteX0" fmla="*/ 0 w 1847850"/>
              <a:gd name="connsiteY0" fmla="*/ 0 h 190500"/>
              <a:gd name="connsiteX1" fmla="*/ 345622 w 1847850"/>
              <a:gd name="connsiteY1" fmla="*/ 168729 h 190500"/>
              <a:gd name="connsiteX2" fmla="*/ 1847850 w 1847850"/>
              <a:gd name="connsiteY2" fmla="*/ 190500 h 190500"/>
              <a:gd name="connsiteX0" fmla="*/ 0 w 1847850"/>
              <a:gd name="connsiteY0" fmla="*/ 0 h 190500"/>
              <a:gd name="connsiteX1" fmla="*/ 421822 w 1847850"/>
              <a:gd name="connsiteY1" fmla="*/ 157843 h 190500"/>
              <a:gd name="connsiteX2" fmla="*/ 1847850 w 1847850"/>
              <a:gd name="connsiteY2" fmla="*/ 190500 h 190500"/>
              <a:gd name="connsiteX0" fmla="*/ 0 w 1847850"/>
              <a:gd name="connsiteY0" fmla="*/ 0 h 190500"/>
              <a:gd name="connsiteX1" fmla="*/ 421822 w 1847850"/>
              <a:gd name="connsiteY1" fmla="*/ 157843 h 190500"/>
              <a:gd name="connsiteX2" fmla="*/ 1314450 w 1847850"/>
              <a:gd name="connsiteY2" fmla="*/ 137160 h 190500"/>
              <a:gd name="connsiteX3" fmla="*/ 1847850 w 184785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850" h="190500">
                <a:moveTo>
                  <a:pt x="0" y="0"/>
                </a:moveTo>
                <a:lnTo>
                  <a:pt x="421822" y="157843"/>
                </a:lnTo>
                <a:lnTo>
                  <a:pt x="1314450" y="137160"/>
                </a:lnTo>
                <a:lnTo>
                  <a:pt x="1847850" y="190500"/>
                </a:ln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flipH="1">
            <a:off x="2686050" y="4673600"/>
            <a:ext cx="647700" cy="18415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</a:rPr>
              <a:t>47k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45" idx="0"/>
          </p:cNvCxnSpPr>
          <p:nvPr/>
        </p:nvCxnSpPr>
        <p:spPr>
          <a:xfrm flipH="1">
            <a:off x="3727450" y="4852988"/>
            <a:ext cx="1366838" cy="9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 flipH="1" flipV="1">
            <a:off x="909638" y="4449763"/>
            <a:ext cx="4173537" cy="261937"/>
          </a:xfrm>
          <a:custGeom>
            <a:avLst/>
            <a:gdLst>
              <a:gd name="connsiteX0" fmla="*/ 0 w 2305050"/>
              <a:gd name="connsiteY0" fmla="*/ 85725 h 209550"/>
              <a:gd name="connsiteX1" fmla="*/ 323850 w 2305050"/>
              <a:gd name="connsiteY1" fmla="*/ 200025 h 209550"/>
              <a:gd name="connsiteX2" fmla="*/ 1781175 w 2305050"/>
              <a:gd name="connsiteY2" fmla="*/ 209550 h 209550"/>
              <a:gd name="connsiteX3" fmla="*/ 2305050 w 2305050"/>
              <a:gd name="connsiteY3" fmla="*/ 0 h 209550"/>
              <a:gd name="connsiteX0" fmla="*/ 0 w 1870075"/>
              <a:gd name="connsiteY0" fmla="*/ 38100 h 161925"/>
              <a:gd name="connsiteX1" fmla="*/ 323850 w 1870075"/>
              <a:gd name="connsiteY1" fmla="*/ 152400 h 161925"/>
              <a:gd name="connsiteX2" fmla="*/ 1781175 w 1870075"/>
              <a:gd name="connsiteY2" fmla="*/ 161925 h 161925"/>
              <a:gd name="connsiteX3" fmla="*/ 1870075 w 1870075"/>
              <a:gd name="connsiteY3" fmla="*/ 0 h 161925"/>
              <a:gd name="connsiteX0" fmla="*/ 0 w 1870075"/>
              <a:gd name="connsiteY0" fmla="*/ 114300 h 238125"/>
              <a:gd name="connsiteX1" fmla="*/ 323850 w 1870075"/>
              <a:gd name="connsiteY1" fmla="*/ 228600 h 238125"/>
              <a:gd name="connsiteX2" fmla="*/ 1781175 w 1870075"/>
              <a:gd name="connsiteY2" fmla="*/ 238125 h 238125"/>
              <a:gd name="connsiteX3" fmla="*/ 1870075 w 1870075"/>
              <a:gd name="connsiteY3" fmla="*/ 0 h 238125"/>
              <a:gd name="connsiteX0" fmla="*/ 0 w 1781175"/>
              <a:gd name="connsiteY0" fmla="*/ 0 h 123825"/>
              <a:gd name="connsiteX1" fmla="*/ 323850 w 1781175"/>
              <a:gd name="connsiteY1" fmla="*/ 114300 h 123825"/>
              <a:gd name="connsiteX2" fmla="*/ 1781175 w 1781175"/>
              <a:gd name="connsiteY2" fmla="*/ 123825 h 123825"/>
              <a:gd name="connsiteX0" fmla="*/ 0 w 1847850"/>
              <a:gd name="connsiteY0" fmla="*/ 0 h 190500"/>
              <a:gd name="connsiteX1" fmla="*/ 323850 w 1847850"/>
              <a:gd name="connsiteY1" fmla="*/ 114300 h 190500"/>
              <a:gd name="connsiteX2" fmla="*/ 1847850 w 1847850"/>
              <a:gd name="connsiteY2" fmla="*/ 190500 h 190500"/>
              <a:gd name="connsiteX0" fmla="*/ 0 w 1847850"/>
              <a:gd name="connsiteY0" fmla="*/ 342900 h 533400"/>
              <a:gd name="connsiteX1" fmla="*/ 19050 w 1847850"/>
              <a:gd name="connsiteY1" fmla="*/ 0 h 533400"/>
              <a:gd name="connsiteX2" fmla="*/ 323850 w 1847850"/>
              <a:gd name="connsiteY2" fmla="*/ 457200 h 533400"/>
              <a:gd name="connsiteX3" fmla="*/ 1847850 w 1847850"/>
              <a:gd name="connsiteY3" fmla="*/ 533400 h 533400"/>
              <a:gd name="connsiteX0" fmla="*/ 0 w 2733675"/>
              <a:gd name="connsiteY0" fmla="*/ 0 h 714375"/>
              <a:gd name="connsiteX1" fmla="*/ 904875 w 2733675"/>
              <a:gd name="connsiteY1" fmla="*/ 180975 h 714375"/>
              <a:gd name="connsiteX2" fmla="*/ 1209675 w 2733675"/>
              <a:gd name="connsiteY2" fmla="*/ 638175 h 714375"/>
              <a:gd name="connsiteX3" fmla="*/ 2733675 w 2733675"/>
              <a:gd name="connsiteY3" fmla="*/ 714375 h 714375"/>
              <a:gd name="connsiteX0" fmla="*/ 0 w 3190875"/>
              <a:gd name="connsiteY0" fmla="*/ 428625 h 1066800"/>
              <a:gd name="connsiteX1" fmla="*/ 904875 w 3190875"/>
              <a:gd name="connsiteY1" fmla="*/ 609600 h 1066800"/>
              <a:gd name="connsiteX2" fmla="*/ 1209675 w 3190875"/>
              <a:gd name="connsiteY2" fmla="*/ 1066800 h 1066800"/>
              <a:gd name="connsiteX3" fmla="*/ 3190875 w 3190875"/>
              <a:gd name="connsiteY3" fmla="*/ 0 h 1066800"/>
              <a:gd name="connsiteX0" fmla="*/ 0 w 3190875"/>
              <a:gd name="connsiteY0" fmla="*/ 504824 h 685799"/>
              <a:gd name="connsiteX1" fmla="*/ 904875 w 3190875"/>
              <a:gd name="connsiteY1" fmla="*/ 685799 h 685799"/>
              <a:gd name="connsiteX2" fmla="*/ 2428875 w 3190875"/>
              <a:gd name="connsiteY2" fmla="*/ 0 h 685799"/>
              <a:gd name="connsiteX3" fmla="*/ 3190875 w 3190875"/>
              <a:gd name="connsiteY3" fmla="*/ 76199 h 685799"/>
              <a:gd name="connsiteX0" fmla="*/ 0 w 3190875"/>
              <a:gd name="connsiteY0" fmla="*/ 504824 h 609600"/>
              <a:gd name="connsiteX1" fmla="*/ 2276475 w 3190875"/>
              <a:gd name="connsiteY1" fmla="*/ 609600 h 609600"/>
              <a:gd name="connsiteX2" fmla="*/ 2428875 w 3190875"/>
              <a:gd name="connsiteY2" fmla="*/ 0 h 609600"/>
              <a:gd name="connsiteX3" fmla="*/ 3190875 w 3190875"/>
              <a:gd name="connsiteY3" fmla="*/ 76199 h 609600"/>
              <a:gd name="connsiteX0" fmla="*/ 0 w 3190875"/>
              <a:gd name="connsiteY0" fmla="*/ 428625 h 533401"/>
              <a:gd name="connsiteX1" fmla="*/ 2276475 w 3190875"/>
              <a:gd name="connsiteY1" fmla="*/ 533401 h 533401"/>
              <a:gd name="connsiteX2" fmla="*/ 2428875 w 3190875"/>
              <a:gd name="connsiteY2" fmla="*/ 195944 h 533401"/>
              <a:gd name="connsiteX3" fmla="*/ 3190875 w 3190875"/>
              <a:gd name="connsiteY3" fmla="*/ 0 h 533401"/>
              <a:gd name="connsiteX0" fmla="*/ 0 w 3441247"/>
              <a:gd name="connsiteY0" fmla="*/ 232681 h 337457"/>
              <a:gd name="connsiteX1" fmla="*/ 2276475 w 3441247"/>
              <a:gd name="connsiteY1" fmla="*/ 337457 h 337457"/>
              <a:gd name="connsiteX2" fmla="*/ 2428875 w 3441247"/>
              <a:gd name="connsiteY2" fmla="*/ 0 h 337457"/>
              <a:gd name="connsiteX3" fmla="*/ 3441247 w 3441247"/>
              <a:gd name="connsiteY3" fmla="*/ 163285 h 337457"/>
              <a:gd name="connsiteX0" fmla="*/ 0 w 3441247"/>
              <a:gd name="connsiteY0" fmla="*/ 69396 h 239487"/>
              <a:gd name="connsiteX1" fmla="*/ 2276475 w 3441247"/>
              <a:gd name="connsiteY1" fmla="*/ 174172 h 239487"/>
              <a:gd name="connsiteX2" fmla="*/ 2733675 w 3441247"/>
              <a:gd name="connsiteY2" fmla="*/ 239487 h 239487"/>
              <a:gd name="connsiteX3" fmla="*/ 3441247 w 3441247"/>
              <a:gd name="connsiteY3" fmla="*/ 0 h 239487"/>
              <a:gd name="connsiteX0" fmla="*/ 0 w 3441247"/>
              <a:gd name="connsiteY0" fmla="*/ 69396 h 239487"/>
              <a:gd name="connsiteX1" fmla="*/ 2733675 w 3441247"/>
              <a:gd name="connsiteY1" fmla="*/ 239487 h 239487"/>
              <a:gd name="connsiteX2" fmla="*/ 3441247 w 3441247"/>
              <a:gd name="connsiteY2" fmla="*/ 0 h 239487"/>
              <a:gd name="connsiteX0" fmla="*/ 0 w 3441247"/>
              <a:gd name="connsiteY0" fmla="*/ 69396 h 239487"/>
              <a:gd name="connsiteX1" fmla="*/ 687161 w 3441247"/>
              <a:gd name="connsiteY1" fmla="*/ 239484 h 239487"/>
              <a:gd name="connsiteX2" fmla="*/ 2733675 w 3441247"/>
              <a:gd name="connsiteY2" fmla="*/ 239487 h 239487"/>
              <a:gd name="connsiteX3" fmla="*/ 3441247 w 3441247"/>
              <a:gd name="connsiteY3" fmla="*/ 0 h 239487"/>
              <a:gd name="connsiteX0" fmla="*/ 0 w 3433627"/>
              <a:gd name="connsiteY0" fmla="*/ 46536 h 216627"/>
              <a:gd name="connsiteX1" fmla="*/ 687161 w 3433627"/>
              <a:gd name="connsiteY1" fmla="*/ 216624 h 216627"/>
              <a:gd name="connsiteX2" fmla="*/ 2733675 w 3433627"/>
              <a:gd name="connsiteY2" fmla="*/ 216627 h 216627"/>
              <a:gd name="connsiteX3" fmla="*/ 3433627 w 3433627"/>
              <a:gd name="connsiteY3" fmla="*/ 0 h 2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627" h="216627">
                <a:moveTo>
                  <a:pt x="0" y="46536"/>
                </a:moveTo>
                <a:lnTo>
                  <a:pt x="687161" y="216624"/>
                </a:lnTo>
                <a:lnTo>
                  <a:pt x="2733675" y="216627"/>
                </a:lnTo>
                <a:lnTo>
                  <a:pt x="3433627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7417" name="Group 73"/>
          <p:cNvGrpSpPr>
            <a:grpSpLocks/>
          </p:cNvGrpSpPr>
          <p:nvPr/>
        </p:nvGrpSpPr>
        <p:grpSpPr bwMode="auto">
          <a:xfrm rot="10800000">
            <a:off x="5056188" y="4529138"/>
            <a:ext cx="461962" cy="461962"/>
            <a:chOff x="5181600" y="457200"/>
            <a:chExt cx="381000" cy="381000"/>
          </a:xfrm>
        </p:grpSpPr>
        <p:sp>
          <p:nvSpPr>
            <p:cNvPr id="8" name="Rectangle 7"/>
            <p:cNvSpPr/>
            <p:nvPr/>
          </p:nvSpPr>
          <p:spPr bwMode="auto">
            <a:xfrm flipH="1">
              <a:off x="5181600" y="457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 flipH="1">
              <a:off x="5193383" y="523973"/>
              <a:ext cx="153186" cy="759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 flipH="1">
              <a:off x="5193383" y="677159"/>
              <a:ext cx="153186" cy="759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Appendix A: The Schematic</a:t>
            </a:r>
          </a:p>
        </p:txBody>
      </p:sp>
      <p:sp>
        <p:nvSpPr>
          <p:cNvPr id="17419" name="TextBox 92"/>
          <p:cNvSpPr txBox="1">
            <a:spLocks noChangeArrowheads="1"/>
          </p:cNvSpPr>
          <p:nvPr/>
        </p:nvSpPr>
        <p:spPr bwMode="auto">
          <a:xfrm>
            <a:off x="652463" y="1262063"/>
            <a:ext cx="7783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 </a:t>
            </a:r>
            <a:r>
              <a:rPr lang="en-US" i="1"/>
              <a:t>schematic</a:t>
            </a:r>
            <a:r>
              <a:rPr lang="en-US"/>
              <a:t> (“skee-MAT-ick”) diagram is an engineering drawing of an electronic circuit: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620713" y="3962400"/>
            <a:ext cx="79136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98"/>
          <p:cNvSpPr txBox="1">
            <a:spLocks noChangeArrowheads="1"/>
          </p:cNvSpPr>
          <p:nvPr/>
        </p:nvSpPr>
        <p:spPr bwMode="auto">
          <a:xfrm>
            <a:off x="3519488" y="3529013"/>
            <a:ext cx="215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Schematic diagram</a:t>
            </a:r>
          </a:p>
        </p:txBody>
      </p:sp>
      <p:grpSp>
        <p:nvGrpSpPr>
          <p:cNvPr id="17422" name="Group 110"/>
          <p:cNvGrpSpPr>
            <a:grpSpLocks/>
          </p:cNvGrpSpPr>
          <p:nvPr/>
        </p:nvGrpSpPr>
        <p:grpSpPr bwMode="auto">
          <a:xfrm>
            <a:off x="2944813" y="2003425"/>
            <a:ext cx="3384550" cy="1577975"/>
            <a:chOff x="1692761" y="2351314"/>
            <a:chExt cx="3384553" cy="1578428"/>
          </a:xfrm>
        </p:grpSpPr>
        <p:grpSp>
          <p:nvGrpSpPr>
            <p:cNvPr id="17437" name="Group 88"/>
            <p:cNvGrpSpPr>
              <a:grpSpLocks/>
            </p:cNvGrpSpPr>
            <p:nvPr/>
          </p:nvGrpSpPr>
          <p:grpSpPr bwMode="auto">
            <a:xfrm>
              <a:off x="1692761" y="2351314"/>
              <a:ext cx="2334979" cy="1578428"/>
              <a:chOff x="3750136" y="1219207"/>
              <a:chExt cx="2334979" cy="1578428"/>
            </a:xfrm>
          </p:grpSpPr>
          <p:pic>
            <p:nvPicPr>
              <p:cNvPr id="17443" name="Picture 26" descr="P48wm61a.GIF"/>
              <p:cNvPicPr>
                <a:picLocks noChangeAspect="1"/>
              </p:cNvPicPr>
              <p:nvPr/>
            </p:nvPicPr>
            <p:blipFill>
              <a:blip r:embed="rId2" cstate="print"/>
              <a:srcRect t="5905" r="18286" b="38857"/>
              <a:stretch>
                <a:fillRect/>
              </a:stretch>
            </p:blipFill>
            <p:spPr bwMode="auto">
              <a:xfrm>
                <a:off x="3750136" y="1219207"/>
                <a:ext cx="2334979" cy="1578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4" name="Picture 26" descr="P48wm61a.GIF"/>
              <p:cNvPicPr>
                <a:picLocks noChangeAspect="1"/>
              </p:cNvPicPr>
              <p:nvPr/>
            </p:nvPicPr>
            <p:blipFill>
              <a:blip r:embed="rId2" cstate="print"/>
              <a:srcRect l="17332" t="40321" r="79321" b="55238"/>
              <a:stretch>
                <a:fillRect/>
              </a:stretch>
            </p:blipFill>
            <p:spPr bwMode="auto">
              <a:xfrm>
                <a:off x="4662148" y="1802607"/>
                <a:ext cx="95590" cy="12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5" name="Picture 26" descr="P48wm61a.GIF"/>
              <p:cNvPicPr>
                <a:picLocks noChangeAspect="1"/>
              </p:cNvPicPr>
              <p:nvPr/>
            </p:nvPicPr>
            <p:blipFill>
              <a:blip r:embed="rId2" cstate="print"/>
              <a:srcRect l="32260" t="26321" r="64407" b="69678"/>
              <a:stretch>
                <a:fillRect/>
              </a:stretch>
            </p:blipFill>
            <p:spPr bwMode="auto">
              <a:xfrm>
                <a:off x="4264819" y="2205038"/>
                <a:ext cx="95250" cy="11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38" name="Picture 26" descr="P48wm61a.GIF"/>
            <p:cNvPicPr>
              <a:picLocks noChangeAspect="1"/>
            </p:cNvPicPr>
            <p:nvPr/>
          </p:nvPicPr>
          <p:blipFill>
            <a:blip r:embed="rId2" cstate="print"/>
            <a:srcRect l="74316" t="10857" b="52953"/>
            <a:stretch>
              <a:fillRect/>
            </a:stretch>
          </p:blipFill>
          <p:spPr bwMode="auto">
            <a:xfrm>
              <a:off x="4343400" y="2492829"/>
              <a:ext cx="733914" cy="1034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TextBox 104"/>
            <p:cNvSpPr txBox="1"/>
            <p:nvPr/>
          </p:nvSpPr>
          <p:spPr>
            <a:xfrm>
              <a:off x="4223238" y="2737188"/>
              <a:ext cx="319087" cy="3684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&lt;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23238" y="3003964"/>
              <a:ext cx="319087" cy="3684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&lt;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918438" y="2737188"/>
              <a:ext cx="319087" cy="3684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&lt;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918438" y="3003964"/>
              <a:ext cx="319087" cy="3684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&lt;</a:t>
              </a:r>
            </a:p>
          </p:txBody>
        </p:sp>
      </p:grpSp>
      <p:sp>
        <p:nvSpPr>
          <p:cNvPr id="17423" name="TextBox 108"/>
          <p:cNvSpPr txBox="1">
            <a:spLocks noChangeArrowheads="1"/>
          </p:cNvSpPr>
          <p:nvPr/>
        </p:nvSpPr>
        <p:spPr bwMode="auto">
          <a:xfrm>
            <a:off x="2797175" y="5715000"/>
            <a:ext cx="4083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How are they different?</a:t>
            </a:r>
          </a:p>
          <a:p>
            <a:r>
              <a:rPr lang="en-US" sz="2800">
                <a:solidFill>
                  <a:srgbClr val="0000FF"/>
                </a:solidFill>
              </a:rPr>
              <a:t>How are they the same?</a:t>
            </a:r>
          </a:p>
        </p:txBody>
      </p:sp>
      <p:sp>
        <p:nvSpPr>
          <p:cNvPr id="17424" name="TextBox 109"/>
          <p:cNvSpPr txBox="1">
            <a:spLocks noChangeArrowheads="1"/>
          </p:cNvSpPr>
          <p:nvPr/>
        </p:nvSpPr>
        <p:spPr bwMode="auto">
          <a:xfrm>
            <a:off x="3570288" y="517048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Assembly diagram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338638" y="3009900"/>
            <a:ext cx="123825" cy="10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600575" y="2995613"/>
            <a:ext cx="123825" cy="10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27" name="Group 57"/>
          <p:cNvGrpSpPr>
            <a:grpSpLocks/>
          </p:cNvGrpSpPr>
          <p:nvPr/>
        </p:nvGrpSpPr>
        <p:grpSpPr bwMode="auto">
          <a:xfrm>
            <a:off x="6229350" y="4435475"/>
            <a:ext cx="954088" cy="609600"/>
            <a:chOff x="5861751" y="4434770"/>
            <a:chExt cx="953739" cy="609600"/>
          </a:xfrm>
        </p:grpSpPr>
        <p:grpSp>
          <p:nvGrpSpPr>
            <p:cNvPr id="13" name="Group 48"/>
            <p:cNvGrpSpPr/>
            <p:nvPr/>
          </p:nvGrpSpPr>
          <p:grpSpPr>
            <a:xfrm>
              <a:off x="6205890" y="4434770"/>
              <a:ext cx="609600" cy="609600"/>
              <a:chOff x="7097713" y="4479925"/>
              <a:chExt cx="609600" cy="609600"/>
            </a:xfrm>
            <a:scene3d>
              <a:camera prst="isometricLeftDown">
                <a:rot lat="2100000" lon="3600000" rev="0"/>
              </a:camera>
              <a:lightRig rig="threePt" dir="t">
                <a:rot lat="0" lon="0" rev="3600000"/>
              </a:lightRig>
            </a:scene3d>
          </p:grpSpPr>
          <p:sp>
            <p:nvSpPr>
              <p:cNvPr id="4" name="Oval 3"/>
              <p:cNvSpPr/>
              <p:nvPr/>
            </p:nvSpPr>
            <p:spPr bwMode="auto">
              <a:xfrm flipH="1">
                <a:off x="7097713" y="4479925"/>
                <a:ext cx="6096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bg1">
                    <a:lumMod val="65000"/>
                  </a:schemeClr>
                </a:solidFill>
              </a:ln>
              <a:sp3d extrusionH="273050">
                <a:bevelT w="254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 flipH="1">
                <a:off x="7288213" y="4594225"/>
                <a:ext cx="228600" cy="1524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73050">
                <a:bevelT w="254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 flipH="1">
                <a:off x="7288213" y="4822825"/>
                <a:ext cx="228600" cy="1524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273050">
                <a:bevelT w="254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4" name="Straight Connector 13"/>
              <p:cNvCxnSpPr>
                <a:stCxn id="4" idx="4"/>
                <a:endCxn id="12" idx="2"/>
              </p:cNvCxnSpPr>
              <p:nvPr/>
            </p:nvCxnSpPr>
            <p:spPr bwMode="auto">
              <a:xfrm flipH="1" flipV="1">
                <a:off x="7402513" y="4975225"/>
                <a:ext cx="0" cy="114300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sp3d extrusionH="273050">
                <a:bevelT w="2540"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7650163" y="4727575"/>
                <a:ext cx="0" cy="114300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sp3d extrusionH="273050">
                <a:bevelT w="2540"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30" name="Group 72"/>
            <p:cNvGrpSpPr>
              <a:grpSpLocks/>
            </p:cNvGrpSpPr>
            <p:nvPr/>
          </p:nvGrpSpPr>
          <p:grpSpPr bwMode="auto">
            <a:xfrm>
              <a:off x="5861751" y="4639382"/>
              <a:ext cx="654251" cy="381000"/>
              <a:chOff x="4375222" y="547512"/>
              <a:chExt cx="653975" cy="3810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20580000" flipH="1" flipV="1">
                <a:off x="4800337" y="723900"/>
                <a:ext cx="228420" cy="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20580000" flipH="1" flipV="1">
                <a:off x="4800337" y="571500"/>
                <a:ext cx="228420" cy="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 flipH="1" flipV="1">
                <a:off x="4375222" y="547512"/>
                <a:ext cx="31578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isometricLeftDown">
                  <a:rot lat="2100000" lon="3600000" rev="0"/>
                </a:camera>
                <a:lightRig rig="threePt" dir="t">
                  <a:rot lat="0" lon="0" rev="13200000"/>
                </a:lightRig>
              </a:scene3d>
              <a:sp3d extrusionH="336550" contourW="1270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7431" name="Group 56"/>
            <p:cNvGrpSpPr>
              <a:grpSpLocks/>
            </p:cNvGrpSpPr>
            <p:nvPr/>
          </p:nvGrpSpPr>
          <p:grpSpPr bwMode="auto">
            <a:xfrm>
              <a:off x="5981700" y="4777140"/>
              <a:ext cx="97889" cy="152400"/>
              <a:chOff x="5846227" y="5343878"/>
              <a:chExt cx="228600" cy="152400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 rot="20580000" flipH="1" flipV="1">
                <a:off x="5847761" y="5496808"/>
                <a:ext cx="226062" cy="0"/>
              </a:xfrm>
              <a:prstGeom prst="line">
                <a:avLst/>
              </a:prstGeom>
              <a:ln w="57150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auto">
              <a:xfrm rot="20580000" flipH="1" flipV="1">
                <a:off x="5847761" y="5344408"/>
                <a:ext cx="226062" cy="0"/>
              </a:xfrm>
              <a:prstGeom prst="line">
                <a:avLst/>
              </a:prstGeom>
              <a:ln w="57150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28" name="TextBox 51"/>
          <p:cNvSpPr txBox="1">
            <a:spLocks noChangeArrowheads="1"/>
          </p:cNvSpPr>
          <p:nvPr/>
        </p:nvSpPr>
        <p:spPr bwMode="auto">
          <a:xfrm>
            <a:off x="4305300" y="3248025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47663" y="274638"/>
            <a:ext cx="8448675" cy="1143000"/>
          </a:xfrm>
        </p:spPr>
        <p:txBody>
          <a:bodyPr/>
          <a:lstStyle/>
          <a:p>
            <a:r>
              <a:rPr lang="en-US" smtClean="0"/>
              <a:t>Appendix B: Electronic Components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resistor </a:t>
            </a:r>
            <a:r>
              <a:rPr lang="en-US" b="1" i="1" smtClean="0"/>
              <a:t>resists</a:t>
            </a:r>
            <a:r>
              <a:rPr lang="en-US" smtClean="0"/>
              <a:t> the flow of electricity.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 capacitor stores DC electricity.</a:t>
            </a:r>
          </a:p>
        </p:txBody>
      </p:sp>
      <p:pic>
        <p:nvPicPr>
          <p:cNvPr id="18436" name="Picture 16" descr="http://www.sourceresearch.com/nte/image/1-4-WATT-METAL-1_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20698">
            <a:off x="688975" y="2425700"/>
            <a:ext cx="229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633538" y="2982913"/>
            <a:ext cx="1030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Resistor</a:t>
            </a:r>
          </a:p>
        </p:txBody>
      </p:sp>
      <p:sp>
        <p:nvSpPr>
          <p:cNvPr id="8" name="Freeform 7"/>
          <p:cNvSpPr/>
          <p:nvPr/>
        </p:nvSpPr>
        <p:spPr>
          <a:xfrm>
            <a:off x="3546475" y="2416175"/>
            <a:ext cx="1309688" cy="457200"/>
          </a:xfrm>
          <a:custGeom>
            <a:avLst/>
            <a:gdLst>
              <a:gd name="connsiteX0" fmla="*/ 0 w 5965371"/>
              <a:gd name="connsiteY0" fmla="*/ 947057 h 1872343"/>
              <a:gd name="connsiteX1" fmla="*/ 468085 w 5965371"/>
              <a:gd name="connsiteY1" fmla="*/ 947057 h 1872343"/>
              <a:gd name="connsiteX2" fmla="*/ 925285 w 5965371"/>
              <a:gd name="connsiteY2" fmla="*/ 43543 h 1872343"/>
              <a:gd name="connsiteX3" fmla="*/ 1828800 w 5965371"/>
              <a:gd name="connsiteY3" fmla="*/ 1872343 h 1872343"/>
              <a:gd name="connsiteX4" fmla="*/ 2754085 w 5965371"/>
              <a:gd name="connsiteY4" fmla="*/ 21772 h 1872343"/>
              <a:gd name="connsiteX5" fmla="*/ 3657600 w 5965371"/>
              <a:gd name="connsiteY5" fmla="*/ 1861457 h 1872343"/>
              <a:gd name="connsiteX6" fmla="*/ 4582885 w 5965371"/>
              <a:gd name="connsiteY6" fmla="*/ 0 h 1872343"/>
              <a:gd name="connsiteX7" fmla="*/ 5029200 w 5965371"/>
              <a:gd name="connsiteY7" fmla="*/ 947057 h 1872343"/>
              <a:gd name="connsiteX8" fmla="*/ 5965371 w 5965371"/>
              <a:gd name="connsiteY8" fmla="*/ 947057 h 1872343"/>
              <a:gd name="connsiteX0" fmla="*/ 0 w 6400800"/>
              <a:gd name="connsiteY0" fmla="*/ 957943 h 1872343"/>
              <a:gd name="connsiteX1" fmla="*/ 903514 w 6400800"/>
              <a:gd name="connsiteY1" fmla="*/ 947057 h 1872343"/>
              <a:gd name="connsiteX2" fmla="*/ 1360714 w 6400800"/>
              <a:gd name="connsiteY2" fmla="*/ 43543 h 1872343"/>
              <a:gd name="connsiteX3" fmla="*/ 2264229 w 6400800"/>
              <a:gd name="connsiteY3" fmla="*/ 1872343 h 1872343"/>
              <a:gd name="connsiteX4" fmla="*/ 3189514 w 6400800"/>
              <a:gd name="connsiteY4" fmla="*/ 21772 h 1872343"/>
              <a:gd name="connsiteX5" fmla="*/ 4093029 w 6400800"/>
              <a:gd name="connsiteY5" fmla="*/ 1861457 h 1872343"/>
              <a:gd name="connsiteX6" fmla="*/ 5018314 w 6400800"/>
              <a:gd name="connsiteY6" fmla="*/ 0 h 1872343"/>
              <a:gd name="connsiteX7" fmla="*/ 5464629 w 6400800"/>
              <a:gd name="connsiteY7" fmla="*/ 947057 h 1872343"/>
              <a:gd name="connsiteX8" fmla="*/ 6400800 w 6400800"/>
              <a:gd name="connsiteY8" fmla="*/ 947057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1872343">
                <a:moveTo>
                  <a:pt x="0" y="957943"/>
                </a:moveTo>
                <a:lnTo>
                  <a:pt x="903514" y="947057"/>
                </a:lnTo>
                <a:lnTo>
                  <a:pt x="1360714" y="43543"/>
                </a:lnTo>
                <a:lnTo>
                  <a:pt x="2264229" y="1872343"/>
                </a:lnTo>
                <a:lnTo>
                  <a:pt x="3189514" y="21772"/>
                </a:lnTo>
                <a:lnTo>
                  <a:pt x="4093029" y="1861457"/>
                </a:lnTo>
                <a:lnTo>
                  <a:pt x="5018314" y="0"/>
                </a:lnTo>
                <a:lnTo>
                  <a:pt x="5464629" y="947057"/>
                </a:lnTo>
                <a:lnTo>
                  <a:pt x="6400800" y="947057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200400" y="2994025"/>
            <a:ext cx="209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Schematic Symbol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5540375" y="4713288"/>
            <a:ext cx="3460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our circuit, a capacitor is used to block the DC voltage used to power the microphone, but allow the AC signal to pass through.</a:t>
            </a:r>
          </a:p>
        </p:txBody>
      </p:sp>
      <p:pic>
        <p:nvPicPr>
          <p:cNvPr id="18441" name="Picture 10" descr="http://www.comparestoreprices.co.uk/images/tr/trucap-100n-50v-y5v-axial-ceramic-capacitor-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4586288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1665288" y="5432425"/>
            <a:ext cx="1171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Ceramic</a:t>
            </a:r>
            <a:br>
              <a:rPr lang="en-US"/>
            </a:br>
            <a:r>
              <a:rPr lang="en-US"/>
              <a:t>Capacitor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3124200" y="54864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Schematic Symbol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5540375" y="2308225"/>
            <a:ext cx="3287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our circuit, the 47k resistor is used to reduce the voltage to the microphone, from 48v to about 3v</a:t>
            </a:r>
          </a:p>
        </p:txBody>
      </p:sp>
      <p:grpSp>
        <p:nvGrpSpPr>
          <p:cNvPr id="18445" name="Group 22"/>
          <p:cNvGrpSpPr>
            <a:grpSpLocks/>
          </p:cNvGrpSpPr>
          <p:nvPr/>
        </p:nvGrpSpPr>
        <p:grpSpPr bwMode="auto">
          <a:xfrm>
            <a:off x="3538538" y="4876800"/>
            <a:ext cx="1228725" cy="468313"/>
            <a:chOff x="3156857" y="4811482"/>
            <a:chExt cx="1230099" cy="468089"/>
          </a:xfrm>
        </p:grpSpPr>
        <p:grpSp>
          <p:nvGrpSpPr>
            <p:cNvPr id="18446" name="Group 18"/>
            <p:cNvGrpSpPr>
              <a:grpSpLocks/>
            </p:cNvGrpSpPr>
            <p:nvPr/>
          </p:nvGrpSpPr>
          <p:grpSpPr bwMode="auto">
            <a:xfrm>
              <a:off x="3156857" y="4811486"/>
              <a:ext cx="566057" cy="468085"/>
              <a:chOff x="3156857" y="4811486"/>
              <a:chExt cx="566057" cy="46808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156857" y="5039973"/>
                <a:ext cx="55465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722639" y="4811482"/>
                <a:ext cx="0" cy="4680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7" name="Group 19"/>
            <p:cNvGrpSpPr>
              <a:grpSpLocks/>
            </p:cNvGrpSpPr>
            <p:nvPr/>
          </p:nvGrpSpPr>
          <p:grpSpPr bwMode="auto">
            <a:xfrm flipH="1">
              <a:off x="3820899" y="4811482"/>
              <a:ext cx="566057" cy="468085"/>
              <a:chOff x="3156857" y="4811486"/>
              <a:chExt cx="566057" cy="46808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156857" y="5039977"/>
                <a:ext cx="55465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722639" y="4811486"/>
                <a:ext cx="0" cy="46808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Appendix C: How It Works</a:t>
            </a:r>
          </a:p>
        </p:txBody>
      </p:sp>
      <p:grpSp>
        <p:nvGrpSpPr>
          <p:cNvPr id="19459" name="Group 88"/>
          <p:cNvGrpSpPr>
            <a:grpSpLocks/>
          </p:cNvGrpSpPr>
          <p:nvPr/>
        </p:nvGrpSpPr>
        <p:grpSpPr bwMode="auto">
          <a:xfrm>
            <a:off x="3835400" y="2116138"/>
            <a:ext cx="3978275" cy="2687637"/>
            <a:chOff x="3750136" y="1219207"/>
            <a:chExt cx="2334979" cy="1578428"/>
          </a:xfrm>
        </p:grpSpPr>
        <p:pic>
          <p:nvPicPr>
            <p:cNvPr id="19482" name="Picture 26" descr="P48wm61a.GIF"/>
            <p:cNvPicPr>
              <a:picLocks noChangeAspect="1"/>
            </p:cNvPicPr>
            <p:nvPr/>
          </p:nvPicPr>
          <p:blipFill>
            <a:blip r:embed="rId2" cstate="print"/>
            <a:srcRect t="5905" r="18286" b="38857"/>
            <a:stretch>
              <a:fillRect/>
            </a:stretch>
          </p:blipFill>
          <p:spPr bwMode="auto">
            <a:xfrm>
              <a:off x="3750136" y="1219207"/>
              <a:ext cx="2334979" cy="157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26" descr="P48wm61a.GIF"/>
            <p:cNvPicPr>
              <a:picLocks noChangeAspect="1"/>
            </p:cNvPicPr>
            <p:nvPr/>
          </p:nvPicPr>
          <p:blipFill>
            <a:blip r:embed="rId2" cstate="print"/>
            <a:srcRect l="17332" t="40321" r="79321" b="55238"/>
            <a:stretch>
              <a:fillRect/>
            </a:stretch>
          </p:blipFill>
          <p:spPr bwMode="auto">
            <a:xfrm>
              <a:off x="4662148" y="1802607"/>
              <a:ext cx="95590" cy="12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26" descr="P48wm61a.GIF"/>
            <p:cNvPicPr>
              <a:picLocks noChangeAspect="1"/>
            </p:cNvPicPr>
            <p:nvPr/>
          </p:nvPicPr>
          <p:blipFill>
            <a:blip r:embed="rId2" cstate="print"/>
            <a:srcRect l="32260" t="26321" r="64407" b="69678"/>
            <a:stretch>
              <a:fillRect/>
            </a:stretch>
          </p:blipFill>
          <p:spPr bwMode="auto">
            <a:xfrm>
              <a:off x="4264819" y="2205038"/>
              <a:ext cx="9525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0" name="Picture 26" descr="P48wm61a.GIF"/>
          <p:cNvPicPr>
            <a:picLocks noChangeAspect="1"/>
          </p:cNvPicPr>
          <p:nvPr/>
        </p:nvPicPr>
        <p:blipFill>
          <a:blip r:embed="rId2" cstate="print"/>
          <a:srcRect l="74316" t="10857" b="52953"/>
          <a:stretch>
            <a:fillRect/>
          </a:stretch>
        </p:blipFill>
        <p:spPr bwMode="auto">
          <a:xfrm>
            <a:off x="7816850" y="2355850"/>
            <a:ext cx="1250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flipH="1">
            <a:off x="6999288" y="2354263"/>
            <a:ext cx="3175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995738" y="2244725"/>
            <a:ext cx="3009900" cy="238125"/>
          </a:xfrm>
          <a:custGeom>
            <a:avLst/>
            <a:gdLst>
              <a:gd name="connsiteX0" fmla="*/ 3009900 w 3009900"/>
              <a:gd name="connsiteY0" fmla="*/ 109538 h 838200"/>
              <a:gd name="connsiteX1" fmla="*/ 2905125 w 3009900"/>
              <a:gd name="connsiteY1" fmla="*/ 109538 h 838200"/>
              <a:gd name="connsiteX2" fmla="*/ 2847975 w 3009900"/>
              <a:gd name="connsiteY2" fmla="*/ 238125 h 838200"/>
              <a:gd name="connsiteX3" fmla="*/ 2747962 w 3009900"/>
              <a:gd name="connsiteY3" fmla="*/ 0 h 838200"/>
              <a:gd name="connsiteX4" fmla="*/ 2647950 w 3009900"/>
              <a:gd name="connsiteY4" fmla="*/ 228600 h 838200"/>
              <a:gd name="connsiteX5" fmla="*/ 2543175 w 3009900"/>
              <a:gd name="connsiteY5" fmla="*/ 0 h 838200"/>
              <a:gd name="connsiteX6" fmla="*/ 2447925 w 3009900"/>
              <a:gd name="connsiteY6" fmla="*/ 233363 h 838200"/>
              <a:gd name="connsiteX7" fmla="*/ 2338387 w 3009900"/>
              <a:gd name="connsiteY7" fmla="*/ 4763 h 838200"/>
              <a:gd name="connsiteX8" fmla="*/ 2290762 w 3009900"/>
              <a:gd name="connsiteY8" fmla="*/ 119063 h 838200"/>
              <a:gd name="connsiteX9" fmla="*/ 0 w 3009900"/>
              <a:gd name="connsiteY9" fmla="*/ 123825 h 838200"/>
              <a:gd name="connsiteX10" fmla="*/ 14287 w 3009900"/>
              <a:gd name="connsiteY10" fmla="*/ 838200 h 838200"/>
              <a:gd name="connsiteX11" fmla="*/ 614362 w 3009900"/>
              <a:gd name="connsiteY11" fmla="*/ 838200 h 838200"/>
              <a:gd name="connsiteX0" fmla="*/ 3009900 w 3009900"/>
              <a:gd name="connsiteY0" fmla="*/ 109538 h 838200"/>
              <a:gd name="connsiteX1" fmla="*/ 2905125 w 3009900"/>
              <a:gd name="connsiteY1" fmla="*/ 109538 h 838200"/>
              <a:gd name="connsiteX2" fmla="*/ 2847975 w 3009900"/>
              <a:gd name="connsiteY2" fmla="*/ 238125 h 838200"/>
              <a:gd name="connsiteX3" fmla="*/ 2747962 w 3009900"/>
              <a:gd name="connsiteY3" fmla="*/ 0 h 838200"/>
              <a:gd name="connsiteX4" fmla="*/ 2647950 w 3009900"/>
              <a:gd name="connsiteY4" fmla="*/ 228600 h 838200"/>
              <a:gd name="connsiteX5" fmla="*/ 2543175 w 3009900"/>
              <a:gd name="connsiteY5" fmla="*/ 0 h 838200"/>
              <a:gd name="connsiteX6" fmla="*/ 2447925 w 3009900"/>
              <a:gd name="connsiteY6" fmla="*/ 233363 h 838200"/>
              <a:gd name="connsiteX7" fmla="*/ 2338387 w 3009900"/>
              <a:gd name="connsiteY7" fmla="*/ 4763 h 838200"/>
              <a:gd name="connsiteX8" fmla="*/ 2290762 w 3009900"/>
              <a:gd name="connsiteY8" fmla="*/ 119063 h 838200"/>
              <a:gd name="connsiteX9" fmla="*/ 0 w 3009900"/>
              <a:gd name="connsiteY9" fmla="*/ 123825 h 838200"/>
              <a:gd name="connsiteX10" fmla="*/ 14287 w 3009900"/>
              <a:gd name="connsiteY10" fmla="*/ 838200 h 838200"/>
              <a:gd name="connsiteX0" fmla="*/ 3009900 w 3009900"/>
              <a:gd name="connsiteY0" fmla="*/ 109538 h 238125"/>
              <a:gd name="connsiteX1" fmla="*/ 2905125 w 3009900"/>
              <a:gd name="connsiteY1" fmla="*/ 109538 h 238125"/>
              <a:gd name="connsiteX2" fmla="*/ 2847975 w 3009900"/>
              <a:gd name="connsiteY2" fmla="*/ 238125 h 238125"/>
              <a:gd name="connsiteX3" fmla="*/ 2747962 w 3009900"/>
              <a:gd name="connsiteY3" fmla="*/ 0 h 238125"/>
              <a:gd name="connsiteX4" fmla="*/ 2647950 w 3009900"/>
              <a:gd name="connsiteY4" fmla="*/ 228600 h 238125"/>
              <a:gd name="connsiteX5" fmla="*/ 2543175 w 3009900"/>
              <a:gd name="connsiteY5" fmla="*/ 0 h 238125"/>
              <a:gd name="connsiteX6" fmla="*/ 2447925 w 3009900"/>
              <a:gd name="connsiteY6" fmla="*/ 233363 h 238125"/>
              <a:gd name="connsiteX7" fmla="*/ 2338387 w 3009900"/>
              <a:gd name="connsiteY7" fmla="*/ 4763 h 238125"/>
              <a:gd name="connsiteX8" fmla="*/ 2290762 w 3009900"/>
              <a:gd name="connsiteY8" fmla="*/ 119063 h 238125"/>
              <a:gd name="connsiteX9" fmla="*/ 0 w 3009900"/>
              <a:gd name="connsiteY9" fmla="*/ 1238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9900" h="238125">
                <a:moveTo>
                  <a:pt x="3009900" y="109538"/>
                </a:moveTo>
                <a:lnTo>
                  <a:pt x="2905125" y="109538"/>
                </a:lnTo>
                <a:lnTo>
                  <a:pt x="2847975" y="238125"/>
                </a:lnTo>
                <a:lnTo>
                  <a:pt x="2747962" y="0"/>
                </a:lnTo>
                <a:lnTo>
                  <a:pt x="2647950" y="228600"/>
                </a:lnTo>
                <a:lnTo>
                  <a:pt x="2543175" y="0"/>
                </a:lnTo>
                <a:lnTo>
                  <a:pt x="2447925" y="233363"/>
                </a:lnTo>
                <a:lnTo>
                  <a:pt x="2338387" y="4763"/>
                </a:lnTo>
                <a:lnTo>
                  <a:pt x="2290762" y="119063"/>
                </a:lnTo>
                <a:lnTo>
                  <a:pt x="0" y="123825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86213" y="2368550"/>
            <a:ext cx="9525" cy="709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00500" y="3082925"/>
            <a:ext cx="623888" cy="4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072063" y="4775200"/>
            <a:ext cx="3995737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latin typeface="+mn-lt"/>
                <a:cs typeface="+mn-cs"/>
              </a:rPr>
              <a:t>The AC </a:t>
            </a:r>
            <a:r>
              <a:rPr lang="en-US" sz="2200" b="1" dirty="0">
                <a:solidFill>
                  <a:srgbClr val="00B050"/>
                </a:solidFill>
                <a:latin typeface="+mn-lt"/>
                <a:cs typeface="+mn-cs"/>
              </a:rPr>
              <a:t>signal</a:t>
            </a:r>
            <a:r>
              <a:rPr lang="en-US" sz="2200" dirty="0">
                <a:latin typeface="+mn-lt"/>
                <a:cs typeface="+mn-cs"/>
              </a:rPr>
              <a:t> comes out of the microphone, passes </a:t>
            </a:r>
            <a:r>
              <a:rPr lang="en-US" sz="2200" i="1" dirty="0">
                <a:solidFill>
                  <a:srgbClr val="00B050"/>
                </a:solidFill>
                <a:latin typeface="+mn-lt"/>
                <a:cs typeface="+mn-cs"/>
              </a:rPr>
              <a:t>through</a:t>
            </a:r>
            <a:r>
              <a:rPr lang="en-US" sz="22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200" dirty="0">
                <a:latin typeface="+mn-lt"/>
                <a:cs typeface="+mn-cs"/>
              </a:rPr>
              <a:t>the capacitor, and into pin 3 of the cable, to the amplifier.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324725" y="3532188"/>
            <a:ext cx="0" cy="5318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618288" y="4052888"/>
            <a:ext cx="696912" cy="111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315200" y="2359025"/>
            <a:ext cx="1588" cy="1193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319963" y="3541713"/>
            <a:ext cx="1171575" cy="793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194300" y="2976563"/>
            <a:ext cx="3298825" cy="107950"/>
          </a:xfrm>
          <a:custGeom>
            <a:avLst/>
            <a:gdLst>
              <a:gd name="connsiteX0" fmla="*/ 0 w 3298372"/>
              <a:gd name="connsiteY0" fmla="*/ 87085 h 97971"/>
              <a:gd name="connsiteX1" fmla="*/ 2013857 w 3298372"/>
              <a:gd name="connsiteY1" fmla="*/ 97971 h 97971"/>
              <a:gd name="connsiteX2" fmla="*/ 2024743 w 3298372"/>
              <a:gd name="connsiteY2" fmla="*/ 43543 h 97971"/>
              <a:gd name="connsiteX3" fmla="*/ 2068286 w 3298372"/>
              <a:gd name="connsiteY3" fmla="*/ 10885 h 97971"/>
              <a:gd name="connsiteX4" fmla="*/ 2144486 w 3298372"/>
              <a:gd name="connsiteY4" fmla="*/ 0 h 97971"/>
              <a:gd name="connsiteX5" fmla="*/ 2188029 w 3298372"/>
              <a:gd name="connsiteY5" fmla="*/ 0 h 97971"/>
              <a:gd name="connsiteX6" fmla="*/ 2220686 w 3298372"/>
              <a:gd name="connsiteY6" fmla="*/ 43543 h 97971"/>
              <a:gd name="connsiteX7" fmla="*/ 2231572 w 3298372"/>
              <a:gd name="connsiteY7" fmla="*/ 87085 h 97971"/>
              <a:gd name="connsiteX8" fmla="*/ 3298372 w 3298372"/>
              <a:gd name="connsiteY8" fmla="*/ 87085 h 97971"/>
              <a:gd name="connsiteX0" fmla="*/ 0 w 3298372"/>
              <a:gd name="connsiteY0" fmla="*/ 87085 h 97971"/>
              <a:gd name="connsiteX1" fmla="*/ 2013857 w 3298372"/>
              <a:gd name="connsiteY1" fmla="*/ 97971 h 97971"/>
              <a:gd name="connsiteX2" fmla="*/ 2024743 w 3298372"/>
              <a:gd name="connsiteY2" fmla="*/ 43543 h 97971"/>
              <a:gd name="connsiteX3" fmla="*/ 2068286 w 3298372"/>
              <a:gd name="connsiteY3" fmla="*/ 10885 h 97971"/>
              <a:gd name="connsiteX4" fmla="*/ 2144486 w 3298372"/>
              <a:gd name="connsiteY4" fmla="*/ 0 h 97971"/>
              <a:gd name="connsiteX5" fmla="*/ 2188029 w 3298372"/>
              <a:gd name="connsiteY5" fmla="*/ 0 h 97971"/>
              <a:gd name="connsiteX6" fmla="*/ 2231572 w 3298372"/>
              <a:gd name="connsiteY6" fmla="*/ 87085 h 97971"/>
              <a:gd name="connsiteX7" fmla="*/ 3298372 w 3298372"/>
              <a:gd name="connsiteY7" fmla="*/ 87085 h 97971"/>
              <a:gd name="connsiteX0" fmla="*/ 0 w 3298372"/>
              <a:gd name="connsiteY0" fmla="*/ 87085 h 97971"/>
              <a:gd name="connsiteX1" fmla="*/ 2013857 w 3298372"/>
              <a:gd name="connsiteY1" fmla="*/ 97971 h 97971"/>
              <a:gd name="connsiteX2" fmla="*/ 2024743 w 3298372"/>
              <a:gd name="connsiteY2" fmla="*/ 43543 h 97971"/>
              <a:gd name="connsiteX3" fmla="*/ 2068286 w 3298372"/>
              <a:gd name="connsiteY3" fmla="*/ 10885 h 97971"/>
              <a:gd name="connsiteX4" fmla="*/ 2144486 w 3298372"/>
              <a:gd name="connsiteY4" fmla="*/ 0 h 97971"/>
              <a:gd name="connsiteX5" fmla="*/ 2231572 w 3298372"/>
              <a:gd name="connsiteY5" fmla="*/ 87085 h 97971"/>
              <a:gd name="connsiteX6" fmla="*/ 3298372 w 3298372"/>
              <a:gd name="connsiteY6" fmla="*/ 87085 h 97971"/>
              <a:gd name="connsiteX0" fmla="*/ 0 w 3298372"/>
              <a:gd name="connsiteY0" fmla="*/ 87085 h 97971"/>
              <a:gd name="connsiteX1" fmla="*/ 2013857 w 3298372"/>
              <a:gd name="connsiteY1" fmla="*/ 97971 h 97971"/>
              <a:gd name="connsiteX2" fmla="*/ 2024743 w 3298372"/>
              <a:gd name="connsiteY2" fmla="*/ 43543 h 97971"/>
              <a:gd name="connsiteX3" fmla="*/ 2144486 w 3298372"/>
              <a:gd name="connsiteY3" fmla="*/ 0 h 97971"/>
              <a:gd name="connsiteX4" fmla="*/ 2231572 w 3298372"/>
              <a:gd name="connsiteY4" fmla="*/ 87085 h 97971"/>
              <a:gd name="connsiteX5" fmla="*/ 3298372 w 3298372"/>
              <a:gd name="connsiteY5" fmla="*/ 87085 h 97971"/>
              <a:gd name="connsiteX0" fmla="*/ 0 w 3298372"/>
              <a:gd name="connsiteY0" fmla="*/ 87085 h 97971"/>
              <a:gd name="connsiteX1" fmla="*/ 2013857 w 3298372"/>
              <a:gd name="connsiteY1" fmla="*/ 97971 h 97971"/>
              <a:gd name="connsiteX2" fmla="*/ 2144486 w 3298372"/>
              <a:gd name="connsiteY2" fmla="*/ 0 h 97971"/>
              <a:gd name="connsiteX3" fmla="*/ 2231572 w 3298372"/>
              <a:gd name="connsiteY3" fmla="*/ 87085 h 97971"/>
              <a:gd name="connsiteX4" fmla="*/ 3298372 w 3298372"/>
              <a:gd name="connsiteY4" fmla="*/ 87085 h 97971"/>
              <a:gd name="connsiteX0" fmla="*/ 0 w 3298372"/>
              <a:gd name="connsiteY0" fmla="*/ 96610 h 107496"/>
              <a:gd name="connsiteX1" fmla="*/ 2013857 w 3298372"/>
              <a:gd name="connsiteY1" fmla="*/ 107496 h 107496"/>
              <a:gd name="connsiteX2" fmla="*/ 2122261 w 3298372"/>
              <a:gd name="connsiteY2" fmla="*/ 0 h 107496"/>
              <a:gd name="connsiteX3" fmla="*/ 2231572 w 3298372"/>
              <a:gd name="connsiteY3" fmla="*/ 96610 h 107496"/>
              <a:gd name="connsiteX4" fmla="*/ 3298372 w 3298372"/>
              <a:gd name="connsiteY4" fmla="*/ 96610 h 107496"/>
              <a:gd name="connsiteX0" fmla="*/ 0 w 3298372"/>
              <a:gd name="connsiteY0" fmla="*/ 96610 h 107496"/>
              <a:gd name="connsiteX1" fmla="*/ 2013857 w 3298372"/>
              <a:gd name="connsiteY1" fmla="*/ 107496 h 107496"/>
              <a:gd name="connsiteX2" fmla="*/ 2046968 w 3298372"/>
              <a:gd name="connsiteY2" fmla="*/ 39914 h 107496"/>
              <a:gd name="connsiteX3" fmla="*/ 2122261 w 3298372"/>
              <a:gd name="connsiteY3" fmla="*/ 0 h 107496"/>
              <a:gd name="connsiteX4" fmla="*/ 2231572 w 3298372"/>
              <a:gd name="connsiteY4" fmla="*/ 96610 h 107496"/>
              <a:gd name="connsiteX5" fmla="*/ 3298372 w 3298372"/>
              <a:gd name="connsiteY5" fmla="*/ 96610 h 107496"/>
              <a:gd name="connsiteX0" fmla="*/ 0 w 3298372"/>
              <a:gd name="connsiteY0" fmla="*/ 96610 h 107496"/>
              <a:gd name="connsiteX1" fmla="*/ 2013857 w 3298372"/>
              <a:gd name="connsiteY1" fmla="*/ 107496 h 107496"/>
              <a:gd name="connsiteX2" fmla="*/ 2046968 w 3298372"/>
              <a:gd name="connsiteY2" fmla="*/ 39914 h 107496"/>
              <a:gd name="connsiteX3" fmla="*/ 2122261 w 3298372"/>
              <a:gd name="connsiteY3" fmla="*/ 0 h 107496"/>
              <a:gd name="connsiteX4" fmla="*/ 2189843 w 3298372"/>
              <a:gd name="connsiteY4" fmla="*/ 30389 h 107496"/>
              <a:gd name="connsiteX5" fmla="*/ 2231572 w 3298372"/>
              <a:gd name="connsiteY5" fmla="*/ 96610 h 107496"/>
              <a:gd name="connsiteX6" fmla="*/ 3298372 w 3298372"/>
              <a:gd name="connsiteY6" fmla="*/ 96610 h 10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8372" h="107496">
                <a:moveTo>
                  <a:pt x="0" y="96610"/>
                </a:moveTo>
                <a:lnTo>
                  <a:pt x="2013857" y="107496"/>
                </a:lnTo>
                <a:lnTo>
                  <a:pt x="2046968" y="39914"/>
                </a:lnTo>
                <a:lnTo>
                  <a:pt x="2122261" y="0"/>
                </a:lnTo>
                <a:lnTo>
                  <a:pt x="2189843" y="30389"/>
                </a:lnTo>
                <a:lnTo>
                  <a:pt x="2231572" y="96610"/>
                </a:lnTo>
                <a:lnTo>
                  <a:pt x="3298372" y="9661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70675" y="3892550"/>
            <a:ext cx="92075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296025" y="3887788"/>
            <a:ext cx="123825" cy="12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315200" y="3482975"/>
            <a:ext cx="1200150" cy="133350"/>
          </a:xfrm>
          <a:custGeom>
            <a:avLst/>
            <a:gdLst>
              <a:gd name="connsiteX0" fmla="*/ 0 w 8220075"/>
              <a:gd name="connsiteY0" fmla="*/ 0 h 487362"/>
              <a:gd name="connsiteX1" fmla="*/ 447675 w 8220075"/>
              <a:gd name="connsiteY1" fmla="*/ 476250 h 487362"/>
              <a:gd name="connsiteX2" fmla="*/ 904875 w 8220075"/>
              <a:gd name="connsiteY2" fmla="*/ 9525 h 487362"/>
              <a:gd name="connsiteX3" fmla="*/ 1371600 w 8220075"/>
              <a:gd name="connsiteY3" fmla="*/ 476250 h 487362"/>
              <a:gd name="connsiteX4" fmla="*/ 1819275 w 8220075"/>
              <a:gd name="connsiteY4" fmla="*/ 9525 h 487362"/>
              <a:gd name="connsiteX5" fmla="*/ 2276475 w 8220075"/>
              <a:gd name="connsiteY5" fmla="*/ 485775 h 487362"/>
              <a:gd name="connsiteX6" fmla="*/ 2733675 w 8220075"/>
              <a:gd name="connsiteY6" fmla="*/ 19050 h 487362"/>
              <a:gd name="connsiteX7" fmla="*/ 3190875 w 8220075"/>
              <a:gd name="connsiteY7" fmla="*/ 457200 h 487362"/>
              <a:gd name="connsiteX8" fmla="*/ 3648075 w 8220075"/>
              <a:gd name="connsiteY8" fmla="*/ 19050 h 487362"/>
              <a:gd name="connsiteX9" fmla="*/ 4105275 w 8220075"/>
              <a:gd name="connsiteY9" fmla="*/ 457200 h 487362"/>
              <a:gd name="connsiteX10" fmla="*/ 4562475 w 8220075"/>
              <a:gd name="connsiteY10" fmla="*/ 19050 h 487362"/>
              <a:gd name="connsiteX11" fmla="*/ 5019675 w 8220075"/>
              <a:gd name="connsiteY11" fmla="*/ 466725 h 487362"/>
              <a:gd name="connsiteX12" fmla="*/ 5476875 w 8220075"/>
              <a:gd name="connsiteY12" fmla="*/ 9525 h 487362"/>
              <a:gd name="connsiteX13" fmla="*/ 5943600 w 8220075"/>
              <a:gd name="connsiteY13" fmla="*/ 466725 h 487362"/>
              <a:gd name="connsiteX14" fmla="*/ 6391275 w 8220075"/>
              <a:gd name="connsiteY14" fmla="*/ 9525 h 487362"/>
              <a:gd name="connsiteX15" fmla="*/ 6848475 w 8220075"/>
              <a:gd name="connsiteY15" fmla="*/ 476250 h 487362"/>
              <a:gd name="connsiteX16" fmla="*/ 7305675 w 8220075"/>
              <a:gd name="connsiteY16" fmla="*/ 9525 h 487362"/>
              <a:gd name="connsiteX17" fmla="*/ 7762875 w 8220075"/>
              <a:gd name="connsiteY17" fmla="*/ 466725 h 487362"/>
              <a:gd name="connsiteX18" fmla="*/ 8220075 w 8220075"/>
              <a:gd name="connsiteY18" fmla="*/ 1905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20075" h="487362">
                <a:moveTo>
                  <a:pt x="0" y="0"/>
                </a:moveTo>
                <a:cubicBezTo>
                  <a:pt x="148431" y="237331"/>
                  <a:pt x="296863" y="474663"/>
                  <a:pt x="447675" y="476250"/>
                </a:cubicBezTo>
                <a:cubicBezTo>
                  <a:pt x="598487" y="477837"/>
                  <a:pt x="750888" y="9525"/>
                  <a:pt x="904875" y="9525"/>
                </a:cubicBezTo>
                <a:cubicBezTo>
                  <a:pt x="1058862" y="9525"/>
                  <a:pt x="1219200" y="476250"/>
                  <a:pt x="1371600" y="476250"/>
                </a:cubicBezTo>
                <a:cubicBezTo>
                  <a:pt x="1524000" y="476250"/>
                  <a:pt x="1668463" y="7938"/>
                  <a:pt x="1819275" y="9525"/>
                </a:cubicBezTo>
                <a:cubicBezTo>
                  <a:pt x="1970087" y="11112"/>
                  <a:pt x="2124075" y="484188"/>
                  <a:pt x="2276475" y="485775"/>
                </a:cubicBezTo>
                <a:cubicBezTo>
                  <a:pt x="2428875" y="487362"/>
                  <a:pt x="2581275" y="23813"/>
                  <a:pt x="2733675" y="19050"/>
                </a:cubicBezTo>
                <a:cubicBezTo>
                  <a:pt x="2886075" y="14287"/>
                  <a:pt x="3038475" y="457200"/>
                  <a:pt x="3190875" y="457200"/>
                </a:cubicBezTo>
                <a:cubicBezTo>
                  <a:pt x="3343275" y="457200"/>
                  <a:pt x="3495675" y="19050"/>
                  <a:pt x="3648075" y="19050"/>
                </a:cubicBezTo>
                <a:cubicBezTo>
                  <a:pt x="3800475" y="19050"/>
                  <a:pt x="3952875" y="457200"/>
                  <a:pt x="4105275" y="457200"/>
                </a:cubicBezTo>
                <a:cubicBezTo>
                  <a:pt x="4257675" y="457200"/>
                  <a:pt x="4410075" y="17463"/>
                  <a:pt x="4562475" y="19050"/>
                </a:cubicBezTo>
                <a:cubicBezTo>
                  <a:pt x="4714875" y="20637"/>
                  <a:pt x="4867275" y="468312"/>
                  <a:pt x="5019675" y="466725"/>
                </a:cubicBezTo>
                <a:cubicBezTo>
                  <a:pt x="5172075" y="465138"/>
                  <a:pt x="5322888" y="9525"/>
                  <a:pt x="5476875" y="9525"/>
                </a:cubicBezTo>
                <a:cubicBezTo>
                  <a:pt x="5630862" y="9525"/>
                  <a:pt x="5791200" y="466725"/>
                  <a:pt x="5943600" y="466725"/>
                </a:cubicBezTo>
                <a:cubicBezTo>
                  <a:pt x="6096000" y="466725"/>
                  <a:pt x="6240463" y="7938"/>
                  <a:pt x="6391275" y="9525"/>
                </a:cubicBezTo>
                <a:cubicBezTo>
                  <a:pt x="6542087" y="11112"/>
                  <a:pt x="6696075" y="476250"/>
                  <a:pt x="6848475" y="476250"/>
                </a:cubicBezTo>
                <a:cubicBezTo>
                  <a:pt x="7000875" y="476250"/>
                  <a:pt x="7153275" y="11112"/>
                  <a:pt x="7305675" y="9525"/>
                </a:cubicBezTo>
                <a:cubicBezTo>
                  <a:pt x="7458075" y="7938"/>
                  <a:pt x="7610475" y="465138"/>
                  <a:pt x="7762875" y="466725"/>
                </a:cubicBezTo>
                <a:cubicBezTo>
                  <a:pt x="7915275" y="468312"/>
                  <a:pt x="8220075" y="19050"/>
                  <a:pt x="8220075" y="1905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Freeform 54"/>
          <p:cNvSpPr/>
          <p:nvPr/>
        </p:nvSpPr>
        <p:spPr>
          <a:xfrm rot="5400000" flipH="1">
            <a:off x="6734175" y="4083050"/>
            <a:ext cx="1200150" cy="133350"/>
          </a:xfrm>
          <a:custGeom>
            <a:avLst/>
            <a:gdLst>
              <a:gd name="connsiteX0" fmla="*/ 0 w 8220075"/>
              <a:gd name="connsiteY0" fmla="*/ 0 h 487362"/>
              <a:gd name="connsiteX1" fmla="*/ 447675 w 8220075"/>
              <a:gd name="connsiteY1" fmla="*/ 476250 h 487362"/>
              <a:gd name="connsiteX2" fmla="*/ 904875 w 8220075"/>
              <a:gd name="connsiteY2" fmla="*/ 9525 h 487362"/>
              <a:gd name="connsiteX3" fmla="*/ 1371600 w 8220075"/>
              <a:gd name="connsiteY3" fmla="*/ 476250 h 487362"/>
              <a:gd name="connsiteX4" fmla="*/ 1819275 w 8220075"/>
              <a:gd name="connsiteY4" fmla="*/ 9525 h 487362"/>
              <a:gd name="connsiteX5" fmla="*/ 2276475 w 8220075"/>
              <a:gd name="connsiteY5" fmla="*/ 485775 h 487362"/>
              <a:gd name="connsiteX6" fmla="*/ 2733675 w 8220075"/>
              <a:gd name="connsiteY6" fmla="*/ 19050 h 487362"/>
              <a:gd name="connsiteX7" fmla="*/ 3190875 w 8220075"/>
              <a:gd name="connsiteY7" fmla="*/ 457200 h 487362"/>
              <a:gd name="connsiteX8" fmla="*/ 3648075 w 8220075"/>
              <a:gd name="connsiteY8" fmla="*/ 19050 h 487362"/>
              <a:gd name="connsiteX9" fmla="*/ 4105275 w 8220075"/>
              <a:gd name="connsiteY9" fmla="*/ 457200 h 487362"/>
              <a:gd name="connsiteX10" fmla="*/ 4562475 w 8220075"/>
              <a:gd name="connsiteY10" fmla="*/ 19050 h 487362"/>
              <a:gd name="connsiteX11" fmla="*/ 5019675 w 8220075"/>
              <a:gd name="connsiteY11" fmla="*/ 466725 h 487362"/>
              <a:gd name="connsiteX12" fmla="*/ 5476875 w 8220075"/>
              <a:gd name="connsiteY12" fmla="*/ 9525 h 487362"/>
              <a:gd name="connsiteX13" fmla="*/ 5943600 w 8220075"/>
              <a:gd name="connsiteY13" fmla="*/ 466725 h 487362"/>
              <a:gd name="connsiteX14" fmla="*/ 6391275 w 8220075"/>
              <a:gd name="connsiteY14" fmla="*/ 9525 h 487362"/>
              <a:gd name="connsiteX15" fmla="*/ 6848475 w 8220075"/>
              <a:gd name="connsiteY15" fmla="*/ 476250 h 487362"/>
              <a:gd name="connsiteX16" fmla="*/ 7305675 w 8220075"/>
              <a:gd name="connsiteY16" fmla="*/ 9525 h 487362"/>
              <a:gd name="connsiteX17" fmla="*/ 7762875 w 8220075"/>
              <a:gd name="connsiteY17" fmla="*/ 466725 h 487362"/>
              <a:gd name="connsiteX18" fmla="*/ 8220075 w 8220075"/>
              <a:gd name="connsiteY18" fmla="*/ 1905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20075" h="487362">
                <a:moveTo>
                  <a:pt x="0" y="0"/>
                </a:moveTo>
                <a:cubicBezTo>
                  <a:pt x="148431" y="237331"/>
                  <a:pt x="296863" y="474663"/>
                  <a:pt x="447675" y="476250"/>
                </a:cubicBezTo>
                <a:cubicBezTo>
                  <a:pt x="598487" y="477837"/>
                  <a:pt x="750888" y="9525"/>
                  <a:pt x="904875" y="9525"/>
                </a:cubicBezTo>
                <a:cubicBezTo>
                  <a:pt x="1058862" y="9525"/>
                  <a:pt x="1219200" y="476250"/>
                  <a:pt x="1371600" y="476250"/>
                </a:cubicBezTo>
                <a:cubicBezTo>
                  <a:pt x="1524000" y="476250"/>
                  <a:pt x="1668463" y="7938"/>
                  <a:pt x="1819275" y="9525"/>
                </a:cubicBezTo>
                <a:cubicBezTo>
                  <a:pt x="1970087" y="11112"/>
                  <a:pt x="2124075" y="484188"/>
                  <a:pt x="2276475" y="485775"/>
                </a:cubicBezTo>
                <a:cubicBezTo>
                  <a:pt x="2428875" y="487362"/>
                  <a:pt x="2581275" y="23813"/>
                  <a:pt x="2733675" y="19050"/>
                </a:cubicBezTo>
                <a:cubicBezTo>
                  <a:pt x="2886075" y="14287"/>
                  <a:pt x="3038475" y="457200"/>
                  <a:pt x="3190875" y="457200"/>
                </a:cubicBezTo>
                <a:cubicBezTo>
                  <a:pt x="3343275" y="457200"/>
                  <a:pt x="3495675" y="19050"/>
                  <a:pt x="3648075" y="19050"/>
                </a:cubicBezTo>
                <a:cubicBezTo>
                  <a:pt x="3800475" y="19050"/>
                  <a:pt x="3952875" y="457200"/>
                  <a:pt x="4105275" y="457200"/>
                </a:cubicBezTo>
                <a:cubicBezTo>
                  <a:pt x="4257675" y="457200"/>
                  <a:pt x="4410075" y="17463"/>
                  <a:pt x="4562475" y="19050"/>
                </a:cubicBezTo>
                <a:cubicBezTo>
                  <a:pt x="4714875" y="20637"/>
                  <a:pt x="4867275" y="468312"/>
                  <a:pt x="5019675" y="466725"/>
                </a:cubicBezTo>
                <a:cubicBezTo>
                  <a:pt x="5172075" y="465138"/>
                  <a:pt x="5322888" y="9525"/>
                  <a:pt x="5476875" y="9525"/>
                </a:cubicBezTo>
                <a:cubicBezTo>
                  <a:pt x="5630862" y="9525"/>
                  <a:pt x="5791200" y="466725"/>
                  <a:pt x="5943600" y="466725"/>
                </a:cubicBezTo>
                <a:cubicBezTo>
                  <a:pt x="6096000" y="466725"/>
                  <a:pt x="6240463" y="7938"/>
                  <a:pt x="6391275" y="9525"/>
                </a:cubicBezTo>
                <a:cubicBezTo>
                  <a:pt x="6542087" y="11112"/>
                  <a:pt x="6696075" y="476250"/>
                  <a:pt x="6848475" y="476250"/>
                </a:cubicBezTo>
                <a:cubicBezTo>
                  <a:pt x="7000875" y="476250"/>
                  <a:pt x="7153275" y="11112"/>
                  <a:pt x="7305675" y="9525"/>
                </a:cubicBezTo>
                <a:cubicBezTo>
                  <a:pt x="7458075" y="7938"/>
                  <a:pt x="7610475" y="465138"/>
                  <a:pt x="7762875" y="466725"/>
                </a:cubicBezTo>
                <a:cubicBezTo>
                  <a:pt x="7915275" y="468312"/>
                  <a:pt x="8220075" y="19050"/>
                  <a:pt x="8220075" y="1905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reeform 55"/>
          <p:cNvSpPr/>
          <p:nvPr/>
        </p:nvSpPr>
        <p:spPr>
          <a:xfrm flipV="1">
            <a:off x="6124575" y="3987800"/>
            <a:ext cx="1200150" cy="133350"/>
          </a:xfrm>
          <a:custGeom>
            <a:avLst/>
            <a:gdLst>
              <a:gd name="connsiteX0" fmla="*/ 0 w 8220075"/>
              <a:gd name="connsiteY0" fmla="*/ 0 h 487362"/>
              <a:gd name="connsiteX1" fmla="*/ 447675 w 8220075"/>
              <a:gd name="connsiteY1" fmla="*/ 476250 h 487362"/>
              <a:gd name="connsiteX2" fmla="*/ 904875 w 8220075"/>
              <a:gd name="connsiteY2" fmla="*/ 9525 h 487362"/>
              <a:gd name="connsiteX3" fmla="*/ 1371600 w 8220075"/>
              <a:gd name="connsiteY3" fmla="*/ 476250 h 487362"/>
              <a:gd name="connsiteX4" fmla="*/ 1819275 w 8220075"/>
              <a:gd name="connsiteY4" fmla="*/ 9525 h 487362"/>
              <a:gd name="connsiteX5" fmla="*/ 2276475 w 8220075"/>
              <a:gd name="connsiteY5" fmla="*/ 485775 h 487362"/>
              <a:gd name="connsiteX6" fmla="*/ 2733675 w 8220075"/>
              <a:gd name="connsiteY6" fmla="*/ 19050 h 487362"/>
              <a:gd name="connsiteX7" fmla="*/ 3190875 w 8220075"/>
              <a:gd name="connsiteY7" fmla="*/ 457200 h 487362"/>
              <a:gd name="connsiteX8" fmla="*/ 3648075 w 8220075"/>
              <a:gd name="connsiteY8" fmla="*/ 19050 h 487362"/>
              <a:gd name="connsiteX9" fmla="*/ 4105275 w 8220075"/>
              <a:gd name="connsiteY9" fmla="*/ 457200 h 487362"/>
              <a:gd name="connsiteX10" fmla="*/ 4562475 w 8220075"/>
              <a:gd name="connsiteY10" fmla="*/ 19050 h 487362"/>
              <a:gd name="connsiteX11" fmla="*/ 5019675 w 8220075"/>
              <a:gd name="connsiteY11" fmla="*/ 466725 h 487362"/>
              <a:gd name="connsiteX12" fmla="*/ 5476875 w 8220075"/>
              <a:gd name="connsiteY12" fmla="*/ 9525 h 487362"/>
              <a:gd name="connsiteX13" fmla="*/ 5943600 w 8220075"/>
              <a:gd name="connsiteY13" fmla="*/ 466725 h 487362"/>
              <a:gd name="connsiteX14" fmla="*/ 6391275 w 8220075"/>
              <a:gd name="connsiteY14" fmla="*/ 9525 h 487362"/>
              <a:gd name="connsiteX15" fmla="*/ 6848475 w 8220075"/>
              <a:gd name="connsiteY15" fmla="*/ 476250 h 487362"/>
              <a:gd name="connsiteX16" fmla="*/ 7305675 w 8220075"/>
              <a:gd name="connsiteY16" fmla="*/ 9525 h 487362"/>
              <a:gd name="connsiteX17" fmla="*/ 7762875 w 8220075"/>
              <a:gd name="connsiteY17" fmla="*/ 466725 h 487362"/>
              <a:gd name="connsiteX18" fmla="*/ 8220075 w 8220075"/>
              <a:gd name="connsiteY18" fmla="*/ 1905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20075" h="487362">
                <a:moveTo>
                  <a:pt x="0" y="0"/>
                </a:moveTo>
                <a:cubicBezTo>
                  <a:pt x="148431" y="237331"/>
                  <a:pt x="296863" y="474663"/>
                  <a:pt x="447675" y="476250"/>
                </a:cubicBezTo>
                <a:cubicBezTo>
                  <a:pt x="598487" y="477837"/>
                  <a:pt x="750888" y="9525"/>
                  <a:pt x="904875" y="9525"/>
                </a:cubicBezTo>
                <a:cubicBezTo>
                  <a:pt x="1058862" y="9525"/>
                  <a:pt x="1219200" y="476250"/>
                  <a:pt x="1371600" y="476250"/>
                </a:cubicBezTo>
                <a:cubicBezTo>
                  <a:pt x="1524000" y="476250"/>
                  <a:pt x="1668463" y="7938"/>
                  <a:pt x="1819275" y="9525"/>
                </a:cubicBezTo>
                <a:cubicBezTo>
                  <a:pt x="1970087" y="11112"/>
                  <a:pt x="2124075" y="484188"/>
                  <a:pt x="2276475" y="485775"/>
                </a:cubicBezTo>
                <a:cubicBezTo>
                  <a:pt x="2428875" y="487362"/>
                  <a:pt x="2581275" y="23813"/>
                  <a:pt x="2733675" y="19050"/>
                </a:cubicBezTo>
                <a:cubicBezTo>
                  <a:pt x="2886075" y="14287"/>
                  <a:pt x="3038475" y="457200"/>
                  <a:pt x="3190875" y="457200"/>
                </a:cubicBezTo>
                <a:cubicBezTo>
                  <a:pt x="3343275" y="457200"/>
                  <a:pt x="3495675" y="19050"/>
                  <a:pt x="3648075" y="19050"/>
                </a:cubicBezTo>
                <a:cubicBezTo>
                  <a:pt x="3800475" y="19050"/>
                  <a:pt x="3952875" y="457200"/>
                  <a:pt x="4105275" y="457200"/>
                </a:cubicBezTo>
                <a:cubicBezTo>
                  <a:pt x="4257675" y="457200"/>
                  <a:pt x="4410075" y="17463"/>
                  <a:pt x="4562475" y="19050"/>
                </a:cubicBezTo>
                <a:cubicBezTo>
                  <a:pt x="4714875" y="20637"/>
                  <a:pt x="4867275" y="468312"/>
                  <a:pt x="5019675" y="466725"/>
                </a:cubicBezTo>
                <a:cubicBezTo>
                  <a:pt x="5172075" y="465138"/>
                  <a:pt x="5322888" y="9525"/>
                  <a:pt x="5476875" y="9525"/>
                </a:cubicBezTo>
                <a:cubicBezTo>
                  <a:pt x="5630862" y="9525"/>
                  <a:pt x="5791200" y="466725"/>
                  <a:pt x="5943600" y="466725"/>
                </a:cubicBezTo>
                <a:cubicBezTo>
                  <a:pt x="6096000" y="466725"/>
                  <a:pt x="6240463" y="7938"/>
                  <a:pt x="6391275" y="9525"/>
                </a:cubicBezTo>
                <a:cubicBezTo>
                  <a:pt x="6542087" y="11112"/>
                  <a:pt x="6696075" y="476250"/>
                  <a:pt x="6848475" y="476250"/>
                </a:cubicBezTo>
                <a:cubicBezTo>
                  <a:pt x="7000875" y="476250"/>
                  <a:pt x="7153275" y="11112"/>
                  <a:pt x="7305675" y="9525"/>
                </a:cubicBezTo>
                <a:cubicBezTo>
                  <a:pt x="7458075" y="7938"/>
                  <a:pt x="7610475" y="465138"/>
                  <a:pt x="7762875" y="466725"/>
                </a:cubicBezTo>
                <a:cubicBezTo>
                  <a:pt x="7915275" y="468312"/>
                  <a:pt x="8220075" y="19050"/>
                  <a:pt x="8220075" y="1905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 56"/>
          <p:cNvSpPr/>
          <p:nvPr/>
        </p:nvSpPr>
        <p:spPr>
          <a:xfrm flipV="1">
            <a:off x="4895850" y="3987800"/>
            <a:ext cx="1352550" cy="123825"/>
          </a:xfrm>
          <a:custGeom>
            <a:avLst/>
            <a:gdLst>
              <a:gd name="connsiteX0" fmla="*/ 0 w 8220075"/>
              <a:gd name="connsiteY0" fmla="*/ 0 h 487362"/>
              <a:gd name="connsiteX1" fmla="*/ 447675 w 8220075"/>
              <a:gd name="connsiteY1" fmla="*/ 476250 h 487362"/>
              <a:gd name="connsiteX2" fmla="*/ 904875 w 8220075"/>
              <a:gd name="connsiteY2" fmla="*/ 9525 h 487362"/>
              <a:gd name="connsiteX3" fmla="*/ 1371600 w 8220075"/>
              <a:gd name="connsiteY3" fmla="*/ 476250 h 487362"/>
              <a:gd name="connsiteX4" fmla="*/ 1819275 w 8220075"/>
              <a:gd name="connsiteY4" fmla="*/ 9525 h 487362"/>
              <a:gd name="connsiteX5" fmla="*/ 2276475 w 8220075"/>
              <a:gd name="connsiteY5" fmla="*/ 485775 h 487362"/>
              <a:gd name="connsiteX6" fmla="*/ 2733675 w 8220075"/>
              <a:gd name="connsiteY6" fmla="*/ 19050 h 487362"/>
              <a:gd name="connsiteX7" fmla="*/ 3190875 w 8220075"/>
              <a:gd name="connsiteY7" fmla="*/ 457200 h 487362"/>
              <a:gd name="connsiteX8" fmla="*/ 3648075 w 8220075"/>
              <a:gd name="connsiteY8" fmla="*/ 19050 h 487362"/>
              <a:gd name="connsiteX9" fmla="*/ 4105275 w 8220075"/>
              <a:gd name="connsiteY9" fmla="*/ 457200 h 487362"/>
              <a:gd name="connsiteX10" fmla="*/ 4562475 w 8220075"/>
              <a:gd name="connsiteY10" fmla="*/ 19050 h 487362"/>
              <a:gd name="connsiteX11" fmla="*/ 5019675 w 8220075"/>
              <a:gd name="connsiteY11" fmla="*/ 466725 h 487362"/>
              <a:gd name="connsiteX12" fmla="*/ 5476875 w 8220075"/>
              <a:gd name="connsiteY12" fmla="*/ 9525 h 487362"/>
              <a:gd name="connsiteX13" fmla="*/ 5943600 w 8220075"/>
              <a:gd name="connsiteY13" fmla="*/ 466725 h 487362"/>
              <a:gd name="connsiteX14" fmla="*/ 6391275 w 8220075"/>
              <a:gd name="connsiteY14" fmla="*/ 9525 h 487362"/>
              <a:gd name="connsiteX15" fmla="*/ 6848475 w 8220075"/>
              <a:gd name="connsiteY15" fmla="*/ 476250 h 487362"/>
              <a:gd name="connsiteX16" fmla="*/ 7305675 w 8220075"/>
              <a:gd name="connsiteY16" fmla="*/ 9525 h 487362"/>
              <a:gd name="connsiteX17" fmla="*/ 7762875 w 8220075"/>
              <a:gd name="connsiteY17" fmla="*/ 466725 h 487362"/>
              <a:gd name="connsiteX18" fmla="*/ 8220075 w 8220075"/>
              <a:gd name="connsiteY18" fmla="*/ 1905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20075" h="487362">
                <a:moveTo>
                  <a:pt x="0" y="0"/>
                </a:moveTo>
                <a:cubicBezTo>
                  <a:pt x="148431" y="237331"/>
                  <a:pt x="296863" y="474663"/>
                  <a:pt x="447675" y="476250"/>
                </a:cubicBezTo>
                <a:cubicBezTo>
                  <a:pt x="598487" y="477837"/>
                  <a:pt x="750888" y="9525"/>
                  <a:pt x="904875" y="9525"/>
                </a:cubicBezTo>
                <a:cubicBezTo>
                  <a:pt x="1058862" y="9525"/>
                  <a:pt x="1219200" y="476250"/>
                  <a:pt x="1371600" y="476250"/>
                </a:cubicBezTo>
                <a:cubicBezTo>
                  <a:pt x="1524000" y="476250"/>
                  <a:pt x="1668463" y="7938"/>
                  <a:pt x="1819275" y="9525"/>
                </a:cubicBezTo>
                <a:cubicBezTo>
                  <a:pt x="1970087" y="11112"/>
                  <a:pt x="2124075" y="484188"/>
                  <a:pt x="2276475" y="485775"/>
                </a:cubicBezTo>
                <a:cubicBezTo>
                  <a:pt x="2428875" y="487362"/>
                  <a:pt x="2581275" y="23813"/>
                  <a:pt x="2733675" y="19050"/>
                </a:cubicBezTo>
                <a:cubicBezTo>
                  <a:pt x="2886075" y="14287"/>
                  <a:pt x="3038475" y="457200"/>
                  <a:pt x="3190875" y="457200"/>
                </a:cubicBezTo>
                <a:cubicBezTo>
                  <a:pt x="3343275" y="457200"/>
                  <a:pt x="3495675" y="19050"/>
                  <a:pt x="3648075" y="19050"/>
                </a:cubicBezTo>
                <a:cubicBezTo>
                  <a:pt x="3800475" y="19050"/>
                  <a:pt x="3952875" y="457200"/>
                  <a:pt x="4105275" y="457200"/>
                </a:cubicBezTo>
                <a:cubicBezTo>
                  <a:pt x="4257675" y="457200"/>
                  <a:pt x="4410075" y="17463"/>
                  <a:pt x="4562475" y="19050"/>
                </a:cubicBezTo>
                <a:cubicBezTo>
                  <a:pt x="4714875" y="20637"/>
                  <a:pt x="4867275" y="468312"/>
                  <a:pt x="5019675" y="466725"/>
                </a:cubicBezTo>
                <a:cubicBezTo>
                  <a:pt x="5172075" y="465138"/>
                  <a:pt x="5322888" y="9525"/>
                  <a:pt x="5476875" y="9525"/>
                </a:cubicBezTo>
                <a:cubicBezTo>
                  <a:pt x="5630862" y="9525"/>
                  <a:pt x="5791200" y="466725"/>
                  <a:pt x="5943600" y="466725"/>
                </a:cubicBezTo>
                <a:cubicBezTo>
                  <a:pt x="6096000" y="466725"/>
                  <a:pt x="6240463" y="7938"/>
                  <a:pt x="6391275" y="9525"/>
                </a:cubicBezTo>
                <a:cubicBezTo>
                  <a:pt x="6542087" y="11112"/>
                  <a:pt x="6696075" y="476250"/>
                  <a:pt x="6848475" y="476250"/>
                </a:cubicBezTo>
                <a:cubicBezTo>
                  <a:pt x="7000875" y="476250"/>
                  <a:pt x="7153275" y="11112"/>
                  <a:pt x="7305675" y="9525"/>
                </a:cubicBezTo>
                <a:cubicBezTo>
                  <a:pt x="7458075" y="7938"/>
                  <a:pt x="7610475" y="465138"/>
                  <a:pt x="7762875" y="466725"/>
                </a:cubicBezTo>
                <a:cubicBezTo>
                  <a:pt x="7915275" y="468312"/>
                  <a:pt x="8220075" y="19050"/>
                  <a:pt x="8220075" y="1905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Freeform 57"/>
          <p:cNvSpPr/>
          <p:nvPr/>
        </p:nvSpPr>
        <p:spPr>
          <a:xfrm rot="5400000" flipH="1">
            <a:off x="4324350" y="4111625"/>
            <a:ext cx="1200150" cy="133350"/>
          </a:xfrm>
          <a:custGeom>
            <a:avLst/>
            <a:gdLst>
              <a:gd name="connsiteX0" fmla="*/ 0 w 8220075"/>
              <a:gd name="connsiteY0" fmla="*/ 0 h 487362"/>
              <a:gd name="connsiteX1" fmla="*/ 447675 w 8220075"/>
              <a:gd name="connsiteY1" fmla="*/ 476250 h 487362"/>
              <a:gd name="connsiteX2" fmla="*/ 904875 w 8220075"/>
              <a:gd name="connsiteY2" fmla="*/ 9525 h 487362"/>
              <a:gd name="connsiteX3" fmla="*/ 1371600 w 8220075"/>
              <a:gd name="connsiteY3" fmla="*/ 476250 h 487362"/>
              <a:gd name="connsiteX4" fmla="*/ 1819275 w 8220075"/>
              <a:gd name="connsiteY4" fmla="*/ 9525 h 487362"/>
              <a:gd name="connsiteX5" fmla="*/ 2276475 w 8220075"/>
              <a:gd name="connsiteY5" fmla="*/ 485775 h 487362"/>
              <a:gd name="connsiteX6" fmla="*/ 2733675 w 8220075"/>
              <a:gd name="connsiteY6" fmla="*/ 19050 h 487362"/>
              <a:gd name="connsiteX7" fmla="*/ 3190875 w 8220075"/>
              <a:gd name="connsiteY7" fmla="*/ 457200 h 487362"/>
              <a:gd name="connsiteX8" fmla="*/ 3648075 w 8220075"/>
              <a:gd name="connsiteY8" fmla="*/ 19050 h 487362"/>
              <a:gd name="connsiteX9" fmla="*/ 4105275 w 8220075"/>
              <a:gd name="connsiteY9" fmla="*/ 457200 h 487362"/>
              <a:gd name="connsiteX10" fmla="*/ 4562475 w 8220075"/>
              <a:gd name="connsiteY10" fmla="*/ 19050 h 487362"/>
              <a:gd name="connsiteX11" fmla="*/ 5019675 w 8220075"/>
              <a:gd name="connsiteY11" fmla="*/ 466725 h 487362"/>
              <a:gd name="connsiteX12" fmla="*/ 5476875 w 8220075"/>
              <a:gd name="connsiteY12" fmla="*/ 9525 h 487362"/>
              <a:gd name="connsiteX13" fmla="*/ 5943600 w 8220075"/>
              <a:gd name="connsiteY13" fmla="*/ 466725 h 487362"/>
              <a:gd name="connsiteX14" fmla="*/ 6391275 w 8220075"/>
              <a:gd name="connsiteY14" fmla="*/ 9525 h 487362"/>
              <a:gd name="connsiteX15" fmla="*/ 6848475 w 8220075"/>
              <a:gd name="connsiteY15" fmla="*/ 476250 h 487362"/>
              <a:gd name="connsiteX16" fmla="*/ 7305675 w 8220075"/>
              <a:gd name="connsiteY16" fmla="*/ 9525 h 487362"/>
              <a:gd name="connsiteX17" fmla="*/ 7762875 w 8220075"/>
              <a:gd name="connsiteY17" fmla="*/ 466725 h 487362"/>
              <a:gd name="connsiteX18" fmla="*/ 8220075 w 8220075"/>
              <a:gd name="connsiteY18" fmla="*/ 1905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20075" h="487362">
                <a:moveTo>
                  <a:pt x="0" y="0"/>
                </a:moveTo>
                <a:cubicBezTo>
                  <a:pt x="148431" y="237331"/>
                  <a:pt x="296863" y="474663"/>
                  <a:pt x="447675" y="476250"/>
                </a:cubicBezTo>
                <a:cubicBezTo>
                  <a:pt x="598487" y="477837"/>
                  <a:pt x="750888" y="9525"/>
                  <a:pt x="904875" y="9525"/>
                </a:cubicBezTo>
                <a:cubicBezTo>
                  <a:pt x="1058862" y="9525"/>
                  <a:pt x="1219200" y="476250"/>
                  <a:pt x="1371600" y="476250"/>
                </a:cubicBezTo>
                <a:cubicBezTo>
                  <a:pt x="1524000" y="476250"/>
                  <a:pt x="1668463" y="7938"/>
                  <a:pt x="1819275" y="9525"/>
                </a:cubicBezTo>
                <a:cubicBezTo>
                  <a:pt x="1970087" y="11112"/>
                  <a:pt x="2124075" y="484188"/>
                  <a:pt x="2276475" y="485775"/>
                </a:cubicBezTo>
                <a:cubicBezTo>
                  <a:pt x="2428875" y="487362"/>
                  <a:pt x="2581275" y="23813"/>
                  <a:pt x="2733675" y="19050"/>
                </a:cubicBezTo>
                <a:cubicBezTo>
                  <a:pt x="2886075" y="14287"/>
                  <a:pt x="3038475" y="457200"/>
                  <a:pt x="3190875" y="457200"/>
                </a:cubicBezTo>
                <a:cubicBezTo>
                  <a:pt x="3343275" y="457200"/>
                  <a:pt x="3495675" y="19050"/>
                  <a:pt x="3648075" y="19050"/>
                </a:cubicBezTo>
                <a:cubicBezTo>
                  <a:pt x="3800475" y="19050"/>
                  <a:pt x="3952875" y="457200"/>
                  <a:pt x="4105275" y="457200"/>
                </a:cubicBezTo>
                <a:cubicBezTo>
                  <a:pt x="4257675" y="457200"/>
                  <a:pt x="4410075" y="17463"/>
                  <a:pt x="4562475" y="19050"/>
                </a:cubicBezTo>
                <a:cubicBezTo>
                  <a:pt x="4714875" y="20637"/>
                  <a:pt x="4867275" y="468312"/>
                  <a:pt x="5019675" y="466725"/>
                </a:cubicBezTo>
                <a:cubicBezTo>
                  <a:pt x="5172075" y="465138"/>
                  <a:pt x="5322888" y="9525"/>
                  <a:pt x="5476875" y="9525"/>
                </a:cubicBezTo>
                <a:cubicBezTo>
                  <a:pt x="5630862" y="9525"/>
                  <a:pt x="5791200" y="466725"/>
                  <a:pt x="5943600" y="466725"/>
                </a:cubicBezTo>
                <a:cubicBezTo>
                  <a:pt x="6096000" y="466725"/>
                  <a:pt x="6240463" y="7938"/>
                  <a:pt x="6391275" y="9525"/>
                </a:cubicBezTo>
                <a:cubicBezTo>
                  <a:pt x="6542087" y="11112"/>
                  <a:pt x="6696075" y="476250"/>
                  <a:pt x="6848475" y="476250"/>
                </a:cubicBezTo>
                <a:cubicBezTo>
                  <a:pt x="7000875" y="476250"/>
                  <a:pt x="7153275" y="11112"/>
                  <a:pt x="7305675" y="9525"/>
                </a:cubicBezTo>
                <a:cubicBezTo>
                  <a:pt x="7458075" y="7938"/>
                  <a:pt x="7610475" y="465138"/>
                  <a:pt x="7762875" y="466725"/>
                </a:cubicBezTo>
                <a:cubicBezTo>
                  <a:pt x="7915275" y="468312"/>
                  <a:pt x="8220075" y="19050"/>
                  <a:pt x="8220075" y="1905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32350" y="4117975"/>
            <a:ext cx="244475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229475" y="4086225"/>
            <a:ext cx="244475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73200"/>
            <a:ext cx="4751388" cy="4848225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The microphone capsule is 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powered</a:t>
            </a:r>
            <a:r>
              <a:rPr lang="en-US" sz="2200" dirty="0" smtClean="0"/>
              <a:t> by DC “phantom power” from the cable. </a:t>
            </a:r>
          </a:p>
          <a:p>
            <a:pPr>
              <a:defRPr/>
            </a:pPr>
            <a:r>
              <a:rPr lang="en-US" sz="2200" dirty="0" smtClean="0"/>
              <a:t>The microphone uses the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power</a:t>
            </a:r>
            <a:r>
              <a:rPr lang="en-US" sz="2200" dirty="0" smtClean="0"/>
              <a:t> to capture the </a:t>
            </a:r>
            <a:br>
              <a:rPr lang="en-US" sz="2200" dirty="0" smtClean="0"/>
            </a:br>
            <a:r>
              <a:rPr lang="en-US" sz="2200" dirty="0" smtClean="0"/>
              <a:t>signal, and returns the </a:t>
            </a:r>
            <a:br>
              <a:rPr lang="en-US" sz="2200" dirty="0" smtClean="0"/>
            </a:b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unused power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to the circuit </a:t>
            </a:r>
            <a:br>
              <a:rPr lang="en-US" sz="2200" dirty="0" smtClean="0"/>
            </a:br>
            <a:r>
              <a:rPr lang="en-US" sz="2200" dirty="0" smtClean="0"/>
              <a:t>through the 47k resistor.</a:t>
            </a:r>
          </a:p>
          <a:p>
            <a:pPr>
              <a:defRPr/>
            </a:pPr>
            <a:r>
              <a:rPr lang="en-US" sz="2200" dirty="0" smtClean="0"/>
              <a:t>The 47k resistor </a:t>
            </a:r>
            <a:r>
              <a:rPr lang="en-US" sz="2200" b="1" dirty="0" smtClean="0"/>
              <a:t>restricts</a:t>
            </a:r>
            <a:r>
              <a:rPr lang="en-US" sz="2200" dirty="0" smtClean="0"/>
              <a:t> the flow of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unused power</a:t>
            </a:r>
            <a:r>
              <a:rPr lang="en-US" sz="2200" dirty="0" smtClean="0"/>
              <a:t>, then returns the </a:t>
            </a:r>
            <a:r>
              <a:rPr lang="en-US" sz="2200" b="1" dirty="0" smtClean="0"/>
              <a:t>remaining power </a:t>
            </a:r>
            <a:r>
              <a:rPr lang="en-US" sz="2200" dirty="0" smtClean="0"/>
              <a:t>to the circuit.</a:t>
            </a:r>
          </a:p>
          <a:p>
            <a:pPr>
              <a:defRPr/>
            </a:pPr>
            <a:r>
              <a:rPr lang="en-US" sz="2200" dirty="0" smtClean="0"/>
              <a:t>The 0.1uF capacitor blocks the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unused DC power</a:t>
            </a:r>
            <a:r>
              <a:rPr lang="en-US" sz="2200" dirty="0" smtClean="0"/>
              <a:t> from getting to pin 3.</a:t>
            </a:r>
          </a:p>
        </p:txBody>
      </p:sp>
      <p:sp>
        <p:nvSpPr>
          <p:cNvPr id="19481" name="TextBox 27"/>
          <p:cNvSpPr txBox="1">
            <a:spLocks noChangeArrowheads="1"/>
          </p:cNvSpPr>
          <p:nvPr/>
        </p:nvSpPr>
        <p:spPr bwMode="auto">
          <a:xfrm>
            <a:off x="6219825" y="4340225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43001"/>
          </a:xfrm>
        </p:spPr>
        <p:txBody>
          <a:bodyPr/>
          <a:lstStyle/>
          <a:p>
            <a:r>
              <a:rPr lang="en-US" smtClean="0"/>
              <a:t>Appendix D: Questions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809625"/>
            <a:ext cx="8229600" cy="5534025"/>
          </a:xfrm>
        </p:spPr>
        <p:txBody>
          <a:bodyPr/>
          <a:lstStyle/>
          <a:p>
            <a:r>
              <a:rPr lang="en-US" sz="1800" smtClean="0"/>
              <a:t>Does your microphone sound different than someone else’s microphone?</a:t>
            </a:r>
          </a:p>
          <a:p>
            <a:pPr lvl="1"/>
            <a:r>
              <a:rPr lang="en-US" sz="1400" smtClean="0"/>
              <a:t>Why or why not? ___________________________________________________________________</a:t>
            </a:r>
          </a:p>
          <a:p>
            <a:r>
              <a:rPr lang="en-US" sz="1800" smtClean="0"/>
              <a:t>Why do you think it sounds different when you:</a:t>
            </a:r>
          </a:p>
          <a:p>
            <a:pPr lvl="1"/>
            <a:r>
              <a:rPr lang="en-US" sz="1400" smtClean="0"/>
              <a:t>Talk into it from the side? The back? ____________________________________________________</a:t>
            </a:r>
          </a:p>
          <a:p>
            <a:pPr lvl="1"/>
            <a:r>
              <a:rPr lang="en-US" sz="1400" smtClean="0"/>
              <a:t>Hold it in your closed hand? ___________________________________________________________</a:t>
            </a:r>
          </a:p>
          <a:p>
            <a:r>
              <a:rPr lang="en-US" sz="1800" smtClean="0"/>
              <a:t>What happens if you choose a 1uF capacitor (Larger value) or a 10uF Capacitor (even larger value) rather than a 0.1uF capacitor? </a:t>
            </a:r>
          </a:p>
          <a:p>
            <a:pPr lvl="1"/>
            <a:r>
              <a:rPr lang="en-US" sz="1400" smtClean="0"/>
              <a:t>Hint: Larger values reduce high-frequency output, like “hiss” in the letter “S”.</a:t>
            </a:r>
            <a:br>
              <a:rPr lang="en-US" sz="1400" smtClean="0"/>
            </a:br>
            <a:r>
              <a:rPr lang="en-US" sz="1400" smtClean="0"/>
              <a:t>__________________________________________________________________________________</a:t>
            </a:r>
          </a:p>
          <a:p>
            <a:r>
              <a:rPr lang="en-US" sz="1800" smtClean="0"/>
              <a:t>What do you think will happen if you choose a 4.7k (smaller) resistor, or a 1Meg Ohm (larger) resistor? _________________________________________________</a:t>
            </a:r>
          </a:p>
          <a:p>
            <a:pPr lvl="1"/>
            <a:r>
              <a:rPr lang="en-US" sz="1400" smtClean="0"/>
              <a:t>Hint: The resistor determines how much power gets to the microphone.</a:t>
            </a:r>
          </a:p>
          <a:p>
            <a:r>
              <a:rPr lang="en-US" sz="1800" smtClean="0"/>
              <a:t>What happens if you plug in the capsule backwards (black-to-red?)</a:t>
            </a:r>
          </a:p>
          <a:p>
            <a:pPr lvl="1"/>
            <a:r>
              <a:rPr lang="en-US" sz="1400" smtClean="0"/>
              <a:t>Hint: What happens when you look in a mirror?  (Instructor Hint: Phase)</a:t>
            </a:r>
            <a:br>
              <a:rPr lang="en-US" sz="1400" smtClean="0"/>
            </a:br>
            <a:r>
              <a:rPr lang="en-US" sz="1400" smtClean="0"/>
              <a:t>__________________________________________________________________________________</a:t>
            </a:r>
          </a:p>
          <a:p>
            <a:r>
              <a:rPr lang="en-US" sz="1800" smtClean="0"/>
              <a:t>What happens if you put the resistor or capacitor in backwards? _______________</a:t>
            </a:r>
          </a:p>
          <a:p>
            <a:pPr lvl="1"/>
            <a:r>
              <a:rPr lang="en-US" sz="1400" smtClean="0"/>
              <a:t>Hint: Look for any markings on these components indicating which way they go.</a:t>
            </a:r>
          </a:p>
          <a:p>
            <a:r>
              <a:rPr lang="en-US" sz="1800" smtClean="0"/>
              <a:t>What happens if you don’t plug the microphone into a source that supplies “phantom power?” ___________________________________________________________</a:t>
            </a:r>
          </a:p>
          <a:p>
            <a:pPr lvl="1"/>
            <a:r>
              <a:rPr lang="en-US" sz="1400" smtClean="0"/>
              <a:t>Hint: What happens if you don’t plug-in your TV?</a:t>
            </a:r>
          </a:p>
          <a:p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First, the Ground Rules: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Adult supervision is required.</a:t>
            </a:r>
          </a:p>
          <a:p>
            <a:r>
              <a:rPr lang="en-US" sz="2800" smtClean="0"/>
              <a:t>Soldering irons are </a:t>
            </a:r>
            <a:r>
              <a:rPr lang="en-US" sz="2800" b="1" u="sng" smtClean="0">
                <a:solidFill>
                  <a:srgbClr val="FF0000"/>
                </a:solidFill>
              </a:rPr>
              <a:t>HOT!</a:t>
            </a:r>
            <a:r>
              <a:rPr lang="en-US" sz="2800" smtClean="0"/>
              <a:t> They melt metal and can easily burn skin. </a:t>
            </a:r>
          </a:p>
          <a:p>
            <a:r>
              <a:rPr lang="en-US" sz="2800" smtClean="0"/>
              <a:t>Soldering should only be done by a qualified adult, and in a well-ventilated area away from the main assembly area.</a:t>
            </a:r>
          </a:p>
          <a:p>
            <a:r>
              <a:rPr lang="en-US" sz="2800" smtClean="0"/>
              <a:t>Wear eye protection when cutting and stripping wires.</a:t>
            </a:r>
          </a:p>
          <a:p>
            <a:r>
              <a:rPr lang="en-US" sz="2800" smtClean="0"/>
              <a:t>Assembly is not a race. Take your time to do it right.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Appendix E: Parts List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98625"/>
          <a:ext cx="7448550" cy="3200400"/>
        </p:xfrm>
        <a:graphic>
          <a:graphicData uri="http://schemas.openxmlformats.org/drawingml/2006/table">
            <a:tbl>
              <a:tblPr/>
              <a:tblGrid>
                <a:gridCol w="2834229"/>
                <a:gridCol w="1809928"/>
                <a:gridCol w="280439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 Description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Suggested Supplier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P/N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WM61A Microphone Element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Digi-Key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P9925-ND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47K Resistor (47.5K)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Digi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-Key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47.5KXBK-ND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Axial Ceramic Capacitor 50v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 Axial Ceramic 50v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2-pin connector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set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 Mini JST 2.0 2-pin connector 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XLR Male Barrel Connector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Parts Express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092-011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 Wire 24 AWG Stranded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Parts Express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101-864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Black Wire 24 AWG Stranded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Parts Express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101-860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Solder 60/40 1.3 oz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Parts Express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370-052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Soldering station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Parts Express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374-100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Optional: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Microphone Spring Clip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10-pack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15-foot Microphone Cable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10-pack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73" name="TextBox 3"/>
          <p:cNvSpPr txBox="1">
            <a:spLocks noChangeArrowheads="1"/>
          </p:cNvSpPr>
          <p:nvPr/>
        </p:nvSpPr>
        <p:spPr bwMode="auto">
          <a:xfrm>
            <a:off x="596900" y="5245100"/>
            <a:ext cx="8039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* The red/black wire substitutes for a wired 2-pin Micro Mini connector set.</a:t>
            </a:r>
          </a:p>
          <a:p>
            <a:r>
              <a:rPr lang="en-US" sz="1400"/>
              <a:t>The WM61A capsule should be prepared ahead of the workshop, by soldering red/black wires, or the male connector directly to the capsule. Pre-preparation saves time during the workshop.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1143000"/>
          </a:xfrm>
        </p:spPr>
        <p:txBody>
          <a:bodyPr/>
          <a:lstStyle/>
          <a:p>
            <a:r>
              <a:rPr lang="en-US" smtClean="0"/>
              <a:t>Microphone theory of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4583113" cy="4525962"/>
          </a:xfrm>
        </p:spPr>
        <p:txBody>
          <a:bodyPr/>
          <a:lstStyle/>
          <a:p>
            <a:r>
              <a:rPr lang="en-US" sz="2400" smtClean="0"/>
              <a:t>Sound is waves of air pressure moving back and forth.</a:t>
            </a:r>
          </a:p>
          <a:p>
            <a:endParaRPr lang="en-US" sz="2400" smtClean="0"/>
          </a:p>
          <a:p>
            <a:r>
              <a:rPr lang="en-US" sz="2400" smtClean="0"/>
              <a:t>A microphone has a very small, lightweight surface that vibrates in response to sound waves.</a:t>
            </a:r>
          </a:p>
          <a:p>
            <a:r>
              <a:rPr lang="en-US" sz="2400" smtClean="0"/>
              <a:t>Those vibrations are converted to waves of electricity inside the microphone.  The waves of electricity are called the “signal.”</a:t>
            </a:r>
          </a:p>
          <a:p>
            <a:endParaRPr lang="en-US" sz="800" smtClean="0"/>
          </a:p>
          <a:p>
            <a:r>
              <a:rPr lang="en-US" sz="2400" smtClean="0"/>
              <a:t>The signal can be amplified through a speaker or recorded electronically.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92925" y="4506913"/>
            <a:ext cx="955675" cy="338137"/>
            <a:chOff x="5048250" y="2514600"/>
            <a:chExt cx="2705100" cy="1057275"/>
          </a:xfrm>
        </p:grpSpPr>
        <p:sp>
          <p:nvSpPr>
            <p:cNvPr id="7" name="Freeform 6"/>
            <p:cNvSpPr/>
            <p:nvPr/>
          </p:nvSpPr>
          <p:spPr>
            <a:xfrm>
              <a:off x="5048250" y="2514600"/>
              <a:ext cx="1352551" cy="1057275"/>
            </a:xfrm>
            <a:custGeom>
              <a:avLst/>
              <a:gdLst>
                <a:gd name="connsiteX0" fmla="*/ 0 w 3648075"/>
                <a:gd name="connsiteY0" fmla="*/ 1058862 h 2135187"/>
                <a:gd name="connsiteX1" fmla="*/ 447675 w 3648075"/>
                <a:gd name="connsiteY1" fmla="*/ 153987 h 2135187"/>
                <a:gd name="connsiteX2" fmla="*/ 1371600 w 3648075"/>
                <a:gd name="connsiteY2" fmla="*/ 1982787 h 2135187"/>
                <a:gd name="connsiteX3" fmla="*/ 2286000 w 3648075"/>
                <a:gd name="connsiteY3" fmla="*/ 153987 h 2135187"/>
                <a:gd name="connsiteX4" fmla="*/ 3200400 w 3648075"/>
                <a:gd name="connsiteY4" fmla="*/ 1982787 h 2135187"/>
                <a:gd name="connsiteX5" fmla="*/ 3648075 w 3648075"/>
                <a:gd name="connsiteY5" fmla="*/ 1068387 h 213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8075" h="2135187">
                  <a:moveTo>
                    <a:pt x="0" y="1058862"/>
                  </a:moveTo>
                  <a:cubicBezTo>
                    <a:pt x="109537" y="529431"/>
                    <a:pt x="219075" y="0"/>
                    <a:pt x="447675" y="153987"/>
                  </a:cubicBezTo>
                  <a:cubicBezTo>
                    <a:pt x="676275" y="307974"/>
                    <a:pt x="1065213" y="1982787"/>
                    <a:pt x="1371600" y="1982787"/>
                  </a:cubicBezTo>
                  <a:cubicBezTo>
                    <a:pt x="1677987" y="1982787"/>
                    <a:pt x="1981200" y="153987"/>
                    <a:pt x="2286000" y="153987"/>
                  </a:cubicBezTo>
                  <a:cubicBezTo>
                    <a:pt x="2590800" y="153987"/>
                    <a:pt x="2973388" y="1830387"/>
                    <a:pt x="3200400" y="1982787"/>
                  </a:cubicBezTo>
                  <a:cubicBezTo>
                    <a:pt x="3427412" y="2135187"/>
                    <a:pt x="3648075" y="1068387"/>
                    <a:pt x="3648075" y="1068387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400801" y="2514600"/>
              <a:ext cx="1352549" cy="1057275"/>
            </a:xfrm>
            <a:custGeom>
              <a:avLst/>
              <a:gdLst>
                <a:gd name="connsiteX0" fmla="*/ 0 w 3648075"/>
                <a:gd name="connsiteY0" fmla="*/ 1058862 h 2135187"/>
                <a:gd name="connsiteX1" fmla="*/ 447675 w 3648075"/>
                <a:gd name="connsiteY1" fmla="*/ 153987 h 2135187"/>
                <a:gd name="connsiteX2" fmla="*/ 1371600 w 3648075"/>
                <a:gd name="connsiteY2" fmla="*/ 1982787 h 2135187"/>
                <a:gd name="connsiteX3" fmla="*/ 2286000 w 3648075"/>
                <a:gd name="connsiteY3" fmla="*/ 153987 h 2135187"/>
                <a:gd name="connsiteX4" fmla="*/ 3200400 w 3648075"/>
                <a:gd name="connsiteY4" fmla="*/ 1982787 h 2135187"/>
                <a:gd name="connsiteX5" fmla="*/ 3648075 w 3648075"/>
                <a:gd name="connsiteY5" fmla="*/ 1068387 h 213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8075" h="2135187">
                  <a:moveTo>
                    <a:pt x="0" y="1058862"/>
                  </a:moveTo>
                  <a:cubicBezTo>
                    <a:pt x="109537" y="529431"/>
                    <a:pt x="219075" y="0"/>
                    <a:pt x="447675" y="153987"/>
                  </a:cubicBezTo>
                  <a:cubicBezTo>
                    <a:pt x="676275" y="307974"/>
                    <a:pt x="1065213" y="1982787"/>
                    <a:pt x="1371600" y="1982787"/>
                  </a:cubicBezTo>
                  <a:cubicBezTo>
                    <a:pt x="1677987" y="1982787"/>
                    <a:pt x="1981200" y="153987"/>
                    <a:pt x="2286000" y="153987"/>
                  </a:cubicBezTo>
                  <a:cubicBezTo>
                    <a:pt x="2590800" y="153987"/>
                    <a:pt x="2973388" y="1830387"/>
                    <a:pt x="3200400" y="1982787"/>
                  </a:cubicBezTo>
                  <a:cubicBezTo>
                    <a:pt x="3427412" y="2135187"/>
                    <a:pt x="3648075" y="1068387"/>
                    <a:pt x="3648075" y="1068387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4338" name="Picture 2" descr="C:\Documents and Settings\wilkir\Local Settings\Temporary Internet Files\Content.IE5\176KYTPY\MC9003048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25963" y="1328738"/>
            <a:ext cx="183991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878513" y="1328738"/>
            <a:ext cx="2895600" cy="914400"/>
            <a:chOff x="5486400" y="1600200"/>
            <a:chExt cx="2895600" cy="914400"/>
          </a:xfrm>
        </p:grpSpPr>
        <p:sp>
          <p:nvSpPr>
            <p:cNvPr id="14" name="Arc 13"/>
            <p:cNvSpPr/>
            <p:nvPr/>
          </p:nvSpPr>
          <p:spPr>
            <a:xfrm>
              <a:off x="54864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6388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57912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9436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9436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>
              <a:off x="60960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2484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64008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65532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67056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68580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70104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71628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73152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73152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74676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7217262" y="281937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isometricOffAxis1Left"/>
            <a:lightRig rig="threePt" dir="t"/>
          </a:scene3d>
          <a:sp3d extrusionH="419100" contourW="12700">
            <a:extrusionClr>
              <a:schemeClr val="bg1">
                <a:lumMod val="95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95490" y="281937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isometricOffAxis1Left"/>
            <a:lightRig rig="threePt" dir="t"/>
          </a:scene3d>
          <a:sp3d extrusionH="12700" contourW="12700">
            <a:extrusionClr>
              <a:schemeClr val="bg1">
                <a:lumMod val="95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484688" y="2841625"/>
            <a:ext cx="2895600" cy="914400"/>
            <a:chOff x="5486400" y="1600200"/>
            <a:chExt cx="2895600" cy="914400"/>
          </a:xfrm>
        </p:grpSpPr>
        <p:sp>
          <p:nvSpPr>
            <p:cNvPr id="52" name="Arc 51"/>
            <p:cNvSpPr/>
            <p:nvPr/>
          </p:nvSpPr>
          <p:spPr>
            <a:xfrm>
              <a:off x="54864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>
              <a:off x="56388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>
              <a:off x="57912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59436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9436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60960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62484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64008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65532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67056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Arc 61"/>
            <p:cNvSpPr/>
            <p:nvPr/>
          </p:nvSpPr>
          <p:spPr>
            <a:xfrm>
              <a:off x="68580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70104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71628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73152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73152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7467600" y="1600200"/>
              <a:ext cx="914400" cy="914400"/>
            </a:xfrm>
            <a:prstGeom prst="arc">
              <a:avLst>
                <a:gd name="adj1" fmla="val 17817404"/>
                <a:gd name="adj2" fmla="val 37675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9" name="Oval 68"/>
          <p:cNvSpPr/>
          <p:nvPr/>
        </p:nvSpPr>
        <p:spPr>
          <a:xfrm>
            <a:off x="5649737" y="4267164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isometricOffAxis1Left"/>
            <a:lightRig rig="threePt" dir="t"/>
          </a:scene3d>
          <a:sp3d extrusionH="419100" contourW="12700">
            <a:extrusionClr>
              <a:schemeClr val="bg1">
                <a:lumMod val="95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627965" y="4267164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isometricOffAxis1Left"/>
            <a:lightRig rig="threePt" dir="t"/>
          </a:scene3d>
          <a:sp3d extrusionH="12700" contourW="12700">
            <a:extrusionClr>
              <a:schemeClr val="bg1">
                <a:lumMod val="95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6400800" y="5453063"/>
            <a:ext cx="1809750" cy="1133475"/>
            <a:chOff x="5048250" y="2514600"/>
            <a:chExt cx="2705100" cy="1057275"/>
          </a:xfrm>
        </p:grpSpPr>
        <p:sp>
          <p:nvSpPr>
            <p:cNvPr id="72" name="Freeform 71"/>
            <p:cNvSpPr/>
            <p:nvPr/>
          </p:nvSpPr>
          <p:spPr>
            <a:xfrm>
              <a:off x="5048250" y="2514600"/>
              <a:ext cx="1352550" cy="1057275"/>
            </a:xfrm>
            <a:custGeom>
              <a:avLst/>
              <a:gdLst>
                <a:gd name="connsiteX0" fmla="*/ 0 w 3648075"/>
                <a:gd name="connsiteY0" fmla="*/ 1058862 h 2135187"/>
                <a:gd name="connsiteX1" fmla="*/ 447675 w 3648075"/>
                <a:gd name="connsiteY1" fmla="*/ 153987 h 2135187"/>
                <a:gd name="connsiteX2" fmla="*/ 1371600 w 3648075"/>
                <a:gd name="connsiteY2" fmla="*/ 1982787 h 2135187"/>
                <a:gd name="connsiteX3" fmla="*/ 2286000 w 3648075"/>
                <a:gd name="connsiteY3" fmla="*/ 153987 h 2135187"/>
                <a:gd name="connsiteX4" fmla="*/ 3200400 w 3648075"/>
                <a:gd name="connsiteY4" fmla="*/ 1982787 h 2135187"/>
                <a:gd name="connsiteX5" fmla="*/ 3648075 w 3648075"/>
                <a:gd name="connsiteY5" fmla="*/ 1068387 h 213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8075" h="2135187">
                  <a:moveTo>
                    <a:pt x="0" y="1058862"/>
                  </a:moveTo>
                  <a:cubicBezTo>
                    <a:pt x="109537" y="529431"/>
                    <a:pt x="219075" y="0"/>
                    <a:pt x="447675" y="153987"/>
                  </a:cubicBezTo>
                  <a:cubicBezTo>
                    <a:pt x="676275" y="307974"/>
                    <a:pt x="1065213" y="1982787"/>
                    <a:pt x="1371600" y="1982787"/>
                  </a:cubicBezTo>
                  <a:cubicBezTo>
                    <a:pt x="1677987" y="1982787"/>
                    <a:pt x="1981200" y="153987"/>
                    <a:pt x="2286000" y="153987"/>
                  </a:cubicBezTo>
                  <a:cubicBezTo>
                    <a:pt x="2590800" y="153987"/>
                    <a:pt x="2973388" y="1830387"/>
                    <a:pt x="3200400" y="1982787"/>
                  </a:cubicBezTo>
                  <a:cubicBezTo>
                    <a:pt x="3427412" y="2135187"/>
                    <a:pt x="3648075" y="1068387"/>
                    <a:pt x="3648075" y="106838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400800" y="2514600"/>
              <a:ext cx="1352550" cy="1057275"/>
            </a:xfrm>
            <a:custGeom>
              <a:avLst/>
              <a:gdLst>
                <a:gd name="connsiteX0" fmla="*/ 0 w 3648075"/>
                <a:gd name="connsiteY0" fmla="*/ 1058862 h 2135187"/>
                <a:gd name="connsiteX1" fmla="*/ 447675 w 3648075"/>
                <a:gd name="connsiteY1" fmla="*/ 153987 h 2135187"/>
                <a:gd name="connsiteX2" fmla="*/ 1371600 w 3648075"/>
                <a:gd name="connsiteY2" fmla="*/ 1982787 h 2135187"/>
                <a:gd name="connsiteX3" fmla="*/ 2286000 w 3648075"/>
                <a:gd name="connsiteY3" fmla="*/ 153987 h 2135187"/>
                <a:gd name="connsiteX4" fmla="*/ 3200400 w 3648075"/>
                <a:gd name="connsiteY4" fmla="*/ 1982787 h 2135187"/>
                <a:gd name="connsiteX5" fmla="*/ 3648075 w 3648075"/>
                <a:gd name="connsiteY5" fmla="*/ 1068387 h 213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8075" h="2135187">
                  <a:moveTo>
                    <a:pt x="0" y="1058862"/>
                  </a:moveTo>
                  <a:cubicBezTo>
                    <a:pt x="109537" y="529431"/>
                    <a:pt x="219075" y="0"/>
                    <a:pt x="447675" y="153987"/>
                  </a:cubicBezTo>
                  <a:cubicBezTo>
                    <a:pt x="676275" y="307974"/>
                    <a:pt x="1065213" y="1982787"/>
                    <a:pt x="1371600" y="1982787"/>
                  </a:cubicBezTo>
                  <a:cubicBezTo>
                    <a:pt x="1677987" y="1982787"/>
                    <a:pt x="1981200" y="153987"/>
                    <a:pt x="2286000" y="153987"/>
                  </a:cubicBezTo>
                  <a:cubicBezTo>
                    <a:pt x="2590800" y="153987"/>
                    <a:pt x="2973388" y="1830387"/>
                    <a:pt x="3200400" y="1982787"/>
                  </a:cubicBezTo>
                  <a:cubicBezTo>
                    <a:pt x="3427412" y="2135187"/>
                    <a:pt x="3648075" y="1068387"/>
                    <a:pt x="3648075" y="106838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4770438" y="5900738"/>
            <a:ext cx="955675" cy="338137"/>
            <a:chOff x="5048250" y="2514600"/>
            <a:chExt cx="2705100" cy="1057275"/>
          </a:xfrm>
        </p:grpSpPr>
        <p:sp>
          <p:nvSpPr>
            <p:cNvPr id="75" name="Freeform 74"/>
            <p:cNvSpPr/>
            <p:nvPr/>
          </p:nvSpPr>
          <p:spPr>
            <a:xfrm>
              <a:off x="5048250" y="2514600"/>
              <a:ext cx="1352549" cy="1057275"/>
            </a:xfrm>
            <a:custGeom>
              <a:avLst/>
              <a:gdLst>
                <a:gd name="connsiteX0" fmla="*/ 0 w 3648075"/>
                <a:gd name="connsiteY0" fmla="*/ 1058862 h 2135187"/>
                <a:gd name="connsiteX1" fmla="*/ 447675 w 3648075"/>
                <a:gd name="connsiteY1" fmla="*/ 153987 h 2135187"/>
                <a:gd name="connsiteX2" fmla="*/ 1371600 w 3648075"/>
                <a:gd name="connsiteY2" fmla="*/ 1982787 h 2135187"/>
                <a:gd name="connsiteX3" fmla="*/ 2286000 w 3648075"/>
                <a:gd name="connsiteY3" fmla="*/ 153987 h 2135187"/>
                <a:gd name="connsiteX4" fmla="*/ 3200400 w 3648075"/>
                <a:gd name="connsiteY4" fmla="*/ 1982787 h 2135187"/>
                <a:gd name="connsiteX5" fmla="*/ 3648075 w 3648075"/>
                <a:gd name="connsiteY5" fmla="*/ 1068387 h 213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8075" h="2135187">
                  <a:moveTo>
                    <a:pt x="0" y="1058862"/>
                  </a:moveTo>
                  <a:cubicBezTo>
                    <a:pt x="109537" y="529431"/>
                    <a:pt x="219075" y="0"/>
                    <a:pt x="447675" y="153987"/>
                  </a:cubicBezTo>
                  <a:cubicBezTo>
                    <a:pt x="676275" y="307974"/>
                    <a:pt x="1065213" y="1982787"/>
                    <a:pt x="1371600" y="1982787"/>
                  </a:cubicBezTo>
                  <a:cubicBezTo>
                    <a:pt x="1677987" y="1982787"/>
                    <a:pt x="1981200" y="153987"/>
                    <a:pt x="2286000" y="153987"/>
                  </a:cubicBezTo>
                  <a:cubicBezTo>
                    <a:pt x="2590800" y="153987"/>
                    <a:pt x="2973388" y="1830387"/>
                    <a:pt x="3200400" y="1982787"/>
                  </a:cubicBezTo>
                  <a:cubicBezTo>
                    <a:pt x="3427412" y="2135187"/>
                    <a:pt x="3648075" y="1068387"/>
                    <a:pt x="3648075" y="1068387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400799" y="2514600"/>
              <a:ext cx="1352551" cy="1057275"/>
            </a:xfrm>
            <a:custGeom>
              <a:avLst/>
              <a:gdLst>
                <a:gd name="connsiteX0" fmla="*/ 0 w 3648075"/>
                <a:gd name="connsiteY0" fmla="*/ 1058862 h 2135187"/>
                <a:gd name="connsiteX1" fmla="*/ 447675 w 3648075"/>
                <a:gd name="connsiteY1" fmla="*/ 153987 h 2135187"/>
                <a:gd name="connsiteX2" fmla="*/ 1371600 w 3648075"/>
                <a:gd name="connsiteY2" fmla="*/ 1982787 h 2135187"/>
                <a:gd name="connsiteX3" fmla="*/ 2286000 w 3648075"/>
                <a:gd name="connsiteY3" fmla="*/ 153987 h 2135187"/>
                <a:gd name="connsiteX4" fmla="*/ 3200400 w 3648075"/>
                <a:gd name="connsiteY4" fmla="*/ 1982787 h 2135187"/>
                <a:gd name="connsiteX5" fmla="*/ 3648075 w 3648075"/>
                <a:gd name="connsiteY5" fmla="*/ 1068387 h 213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8075" h="2135187">
                  <a:moveTo>
                    <a:pt x="0" y="1058862"/>
                  </a:moveTo>
                  <a:cubicBezTo>
                    <a:pt x="109537" y="529431"/>
                    <a:pt x="219075" y="0"/>
                    <a:pt x="447675" y="153987"/>
                  </a:cubicBezTo>
                  <a:cubicBezTo>
                    <a:pt x="676275" y="307974"/>
                    <a:pt x="1065213" y="1982787"/>
                    <a:pt x="1371600" y="1982787"/>
                  </a:cubicBezTo>
                  <a:cubicBezTo>
                    <a:pt x="1677987" y="1982787"/>
                    <a:pt x="1981200" y="153987"/>
                    <a:pt x="2286000" y="153987"/>
                  </a:cubicBezTo>
                  <a:cubicBezTo>
                    <a:pt x="2590800" y="153987"/>
                    <a:pt x="2973388" y="1830387"/>
                    <a:pt x="3200400" y="1982787"/>
                  </a:cubicBezTo>
                  <a:cubicBezTo>
                    <a:pt x="3427412" y="2135187"/>
                    <a:pt x="3648075" y="1068387"/>
                    <a:pt x="3648075" y="1068387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5703888" y="5649913"/>
            <a:ext cx="708025" cy="869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Amp</a:t>
            </a:r>
          </a:p>
        </p:txBody>
      </p:sp>
      <p:sp>
        <p:nvSpPr>
          <p:cNvPr id="14339" name="Sound"/>
          <p:cNvSpPr>
            <a:spLocks noEditPoints="1" noChangeArrowheads="1"/>
          </p:cNvSpPr>
          <p:nvPr/>
        </p:nvSpPr>
        <p:spPr bwMode="auto">
          <a:xfrm>
            <a:off x="8101013" y="5588000"/>
            <a:ext cx="890587" cy="890588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http://www.comparestoreprices.co.uk/images/tr/trucap-100n-50v-y5v-axial-ceramic-capacitor-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1757">
            <a:off x="860425" y="3179763"/>
            <a:ext cx="10906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6" descr="http://www.sourceresearch.com/nte/image/1-4-WATT-METAL-1_TOLE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20698">
            <a:off x="428625" y="2312988"/>
            <a:ext cx="209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4" name="Group 11"/>
          <p:cNvGrpSpPr>
            <a:grpSpLocks/>
          </p:cNvGrpSpPr>
          <p:nvPr/>
        </p:nvGrpSpPr>
        <p:grpSpPr bwMode="auto">
          <a:xfrm>
            <a:off x="500063" y="4059238"/>
            <a:ext cx="1546225" cy="1039812"/>
            <a:chOff x="4420120" y="3494314"/>
            <a:chExt cx="4158073" cy="2797629"/>
          </a:xfrm>
        </p:grpSpPr>
        <p:pic>
          <p:nvPicPr>
            <p:cNvPr id="5129" name="Picture 14" descr="http://content.solarbotics.com/products/photos/3abdfbc7318d9ec735936504a37d53e0/lrg/14183_-_img_949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0120" y="3494314"/>
              <a:ext cx="3885679" cy="2797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 rot="2014831">
              <a:off x="7796952" y="4369907"/>
              <a:ext cx="781241" cy="854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5125" name="Picture 4" descr="http://www.neutrik.com/website/uploads/images/02/660x/nc3mx-b-5.jpg?v=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88" y="1063625"/>
            <a:ext cx="165576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List</a:t>
            </a:r>
          </a:p>
        </p:txBody>
      </p:sp>
      <p:sp>
        <p:nvSpPr>
          <p:cNvPr id="5127" name="Content Placeholder 2"/>
          <p:cNvSpPr>
            <a:spLocks noGrp="1"/>
          </p:cNvSpPr>
          <p:nvPr>
            <p:ph idx="1"/>
          </p:nvPr>
        </p:nvSpPr>
        <p:spPr>
          <a:xfrm>
            <a:off x="1862138" y="1284288"/>
            <a:ext cx="6888162" cy="4525962"/>
          </a:xfrm>
        </p:spPr>
        <p:txBody>
          <a:bodyPr/>
          <a:lstStyle/>
          <a:p>
            <a:r>
              <a:rPr lang="en-US" sz="2800" smtClean="0"/>
              <a:t>XLR connector</a:t>
            </a:r>
          </a:p>
          <a:p>
            <a:endParaRPr lang="en-US" sz="2800" smtClean="0"/>
          </a:p>
          <a:p>
            <a:r>
              <a:rPr lang="en-US" sz="2800" smtClean="0"/>
              <a:t>47k Resistor</a:t>
            </a:r>
          </a:p>
          <a:p>
            <a:endParaRPr lang="en-US" sz="2800" smtClean="0"/>
          </a:p>
          <a:p>
            <a:r>
              <a:rPr lang="en-US" sz="2800" smtClean="0"/>
              <a:t>0.1</a:t>
            </a:r>
            <a:r>
              <a:rPr lang="el-GR" sz="2800" smtClean="0">
                <a:solidFill>
                  <a:srgbClr val="000000"/>
                </a:solidFill>
              </a:rPr>
              <a:t> μ</a:t>
            </a:r>
            <a:r>
              <a:rPr lang="en-US" sz="2800" smtClean="0"/>
              <a:t>F Capacitor</a:t>
            </a:r>
          </a:p>
          <a:p>
            <a:endParaRPr lang="en-US" sz="2800" smtClean="0"/>
          </a:p>
          <a:p>
            <a:r>
              <a:rPr lang="en-US" sz="2800" smtClean="0"/>
              <a:t>Female micro-mini connector</a:t>
            </a:r>
          </a:p>
          <a:p>
            <a:endParaRPr lang="en-US" sz="2800" smtClean="0"/>
          </a:p>
          <a:p>
            <a:r>
              <a:rPr lang="en-US" sz="2800" smtClean="0"/>
              <a:t>Microphone capsule with connector </a:t>
            </a:r>
          </a:p>
        </p:txBody>
      </p:sp>
      <p:pic>
        <p:nvPicPr>
          <p:cNvPr id="5128" name="Picture 11" descr="DSCF117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500" y="5170488"/>
            <a:ext cx="120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ecx.images-amazon.com/images/I/21dU6mjxoM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23241">
            <a:off x="1974850" y="1693863"/>
            <a:ext cx="12080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-7938"/>
            <a:ext cx="8229600" cy="1143001"/>
          </a:xfrm>
        </p:spPr>
        <p:txBody>
          <a:bodyPr/>
          <a:lstStyle/>
          <a:p>
            <a:r>
              <a:rPr lang="en-US" smtClean="0"/>
              <a:t>Other items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04800" y="1136650"/>
            <a:ext cx="5453063" cy="5257800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sz="3000" smtClean="0"/>
              <a:t>A soldering iron</a:t>
            </a:r>
          </a:p>
          <a:p>
            <a:pPr>
              <a:spcBef>
                <a:spcPts val="2200"/>
              </a:spcBef>
            </a:pPr>
            <a:r>
              <a:rPr lang="en-US" sz="3000" smtClean="0"/>
              <a:t>Solder</a:t>
            </a:r>
          </a:p>
          <a:p>
            <a:pPr>
              <a:spcBef>
                <a:spcPts val="2200"/>
              </a:spcBef>
            </a:pPr>
            <a:r>
              <a:rPr lang="en-US" sz="3000" smtClean="0"/>
              <a:t>Wire clippers</a:t>
            </a:r>
          </a:p>
          <a:p>
            <a:pPr>
              <a:spcBef>
                <a:spcPts val="2200"/>
              </a:spcBef>
            </a:pPr>
            <a:r>
              <a:rPr lang="en-US" sz="3000" smtClean="0"/>
              <a:t>Wire strippers</a:t>
            </a:r>
          </a:p>
          <a:p>
            <a:pPr>
              <a:spcBef>
                <a:spcPts val="2200"/>
              </a:spcBef>
            </a:pPr>
            <a:r>
              <a:rPr lang="en-US" sz="3000" smtClean="0"/>
              <a:t>Safety Goggles</a:t>
            </a:r>
          </a:p>
          <a:p>
            <a:pPr>
              <a:spcBef>
                <a:spcPts val="2200"/>
              </a:spcBef>
            </a:pPr>
            <a:r>
              <a:rPr lang="en-US" sz="3000" smtClean="0"/>
              <a:t>An audio mixer or microphone preamplifier with an XLR input that supplies 48V Phantom Power. Headphones too!</a:t>
            </a:r>
          </a:p>
        </p:txBody>
      </p:sp>
      <p:pic>
        <p:nvPicPr>
          <p:cNvPr id="6149" name="Picture 6" descr="http://www.photostringer.com/images/diagonal_cut_pli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02371">
            <a:off x="3314700" y="2205038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http://www.gatordrums.com/images/products/8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9338" y="871538"/>
            <a:ext cx="2159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http://www.swaintools.com/store/pc/catalog/Klein_11055_WireStripper_Cut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4663" y="3375025"/>
            <a:ext cx="1924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http://www.musicstoreinc.com/products/images/802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8313" y="5011738"/>
            <a:ext cx="232568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http://www.lazytechguys.com/wp-content/uploads/2011/11/art_tube_mp_ba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4838" y="4130675"/>
            <a:ext cx="19462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http://www.westenddj.co.uk/upload/Products/tubemp_studiov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7238" y="5407025"/>
            <a:ext cx="687387" cy="111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5" name="Picture 16" descr="http://static.rcgroups.net/forums/attachments/2/2/3/9/0/0/a3460069-93-safety%20goggles.gif?d=12838126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75025" y="4041775"/>
            <a:ext cx="11398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3" descr="http://www.veryicon.com/icon/png/Hardware/Massive%20Media/Headphon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08888" y="3578225"/>
            <a:ext cx="168751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4525962"/>
          </a:xfrm>
        </p:spPr>
        <p:txBody>
          <a:bodyPr/>
          <a:lstStyle/>
          <a:p>
            <a:r>
              <a:rPr lang="en-US" sz="2800" smtClean="0"/>
              <a:t>Gather the parts on the list</a:t>
            </a:r>
          </a:p>
          <a:p>
            <a:r>
              <a:rPr lang="en-US" sz="2800" smtClean="0"/>
              <a:t>Twist the capacitor and resistor together and cut the legs</a:t>
            </a:r>
          </a:p>
          <a:p>
            <a:r>
              <a:rPr lang="en-US" sz="2800" smtClean="0"/>
              <a:t>Cut the red &amp; black wires to 2-inches</a:t>
            </a:r>
          </a:p>
          <a:p>
            <a:r>
              <a:rPr lang="en-US" sz="2800" smtClean="0"/>
              <a:t>Cut the black wire to 1-inch on the FEMALE connector</a:t>
            </a:r>
          </a:p>
          <a:p>
            <a:r>
              <a:rPr lang="en-US" sz="2800" smtClean="0"/>
              <a:t>Strip the ends of the wires, and twist the ends</a:t>
            </a:r>
          </a:p>
          <a:p>
            <a:r>
              <a:rPr lang="en-US" sz="2800" smtClean="0"/>
              <a:t>Bring your parts to the soldering table for soldering</a:t>
            </a:r>
          </a:p>
          <a:p>
            <a:r>
              <a:rPr lang="en-US" sz="2800" smtClean="0"/>
              <a:t>Plug-in the capsule and Test the microphone</a:t>
            </a:r>
          </a:p>
          <a:p>
            <a:r>
              <a:rPr lang="en-US" sz="2800" smtClean="0"/>
              <a:t>Assemble the microphone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Twist the resistor and capacitor together.</a:t>
            </a:r>
          </a:p>
        </p:txBody>
      </p:sp>
      <p:pic>
        <p:nvPicPr>
          <p:cNvPr id="8196" name="Picture 3" descr="DSCF11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2400300"/>
            <a:ext cx="21590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CF11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100" y="2413000"/>
            <a:ext cx="26416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SCF11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2413000"/>
            <a:ext cx="24892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photostringer.com/images/diagonal_cut_p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83611">
            <a:off x="3624263" y="3492500"/>
            <a:ext cx="181133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Cut the legs of the resistor and Capacitor to ¼  inch (6 mm)</a:t>
            </a:r>
          </a:p>
        </p:txBody>
      </p:sp>
      <p:pic>
        <p:nvPicPr>
          <p:cNvPr id="9221" name="Picture 3" descr="DSCF11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724150"/>
            <a:ext cx="35337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DSCF118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725" y="2762250"/>
            <a:ext cx="340836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3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Cut the red &amp; black wires to 2-inches (5 cm).</a:t>
            </a:r>
          </a:p>
        </p:txBody>
      </p:sp>
      <p:pic>
        <p:nvPicPr>
          <p:cNvPr id="10244" name="Picture 4" descr="DSCF11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2146300"/>
            <a:ext cx="6831013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1120</Words>
  <Application>Microsoft Office PowerPoint</Application>
  <PresentationFormat>On-screen Show (4:3)</PresentationFormat>
  <Paragraphs>210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Student DIY Microphone Workshop</vt:lpstr>
      <vt:lpstr>First, the Ground Rules:</vt:lpstr>
      <vt:lpstr>Microphone theory of operation</vt:lpstr>
      <vt:lpstr>Parts List</vt:lpstr>
      <vt:lpstr>Other items</vt:lpstr>
      <vt:lpstr>Assembly Outline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Glossary</vt:lpstr>
      <vt:lpstr>Slide 16</vt:lpstr>
      <vt:lpstr>Appendix B: Electronic Components</vt:lpstr>
      <vt:lpstr>Appendix C: How It Works</vt:lpstr>
      <vt:lpstr>Appendix D: Questions</vt:lpstr>
      <vt:lpstr>Appendix E: Parts List</vt:lpstr>
    </vt:vector>
  </TitlesOfParts>
  <Company>Austin Ribbon Microphones www.diyribbonmic.com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Wilkinson</dc:creator>
  <cp:lastModifiedBy>Larry Woolf</cp:lastModifiedBy>
  <cp:revision>313</cp:revision>
  <dcterms:created xsi:type="dcterms:W3CDTF">2012-09-17T15:37:44Z</dcterms:created>
  <dcterms:modified xsi:type="dcterms:W3CDTF">2012-10-16T21:43:52Z</dcterms:modified>
</cp:coreProperties>
</file>