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3"/>
  </p:notesMasterIdLst>
  <p:handoutMasterIdLst>
    <p:handoutMasterId r:id="rId54"/>
  </p:handoutMasterIdLst>
  <p:sldIdLst>
    <p:sldId id="628" r:id="rId2"/>
    <p:sldId id="688" r:id="rId3"/>
    <p:sldId id="725" r:id="rId4"/>
    <p:sldId id="788" r:id="rId5"/>
    <p:sldId id="687" r:id="rId6"/>
    <p:sldId id="789" r:id="rId7"/>
    <p:sldId id="722" r:id="rId8"/>
    <p:sldId id="761" r:id="rId9"/>
    <p:sldId id="762" r:id="rId10"/>
    <p:sldId id="763" r:id="rId11"/>
    <p:sldId id="764" r:id="rId12"/>
    <p:sldId id="765" r:id="rId13"/>
    <p:sldId id="780" r:id="rId14"/>
    <p:sldId id="801" r:id="rId15"/>
    <p:sldId id="694" r:id="rId16"/>
    <p:sldId id="695" r:id="rId17"/>
    <p:sldId id="696" r:id="rId18"/>
    <p:sldId id="697" r:id="rId19"/>
    <p:sldId id="698" r:id="rId20"/>
    <p:sldId id="699" r:id="rId21"/>
    <p:sldId id="700" r:id="rId22"/>
    <p:sldId id="701" r:id="rId23"/>
    <p:sldId id="702" r:id="rId24"/>
    <p:sldId id="703" r:id="rId25"/>
    <p:sldId id="704" r:id="rId26"/>
    <p:sldId id="705" r:id="rId27"/>
    <p:sldId id="706" r:id="rId28"/>
    <p:sldId id="707" r:id="rId29"/>
    <p:sldId id="708" r:id="rId30"/>
    <p:sldId id="709" r:id="rId31"/>
    <p:sldId id="790" r:id="rId32"/>
    <p:sldId id="792" r:id="rId33"/>
    <p:sldId id="791" r:id="rId34"/>
    <p:sldId id="710" r:id="rId35"/>
    <p:sldId id="711" r:id="rId36"/>
    <p:sldId id="794" r:id="rId37"/>
    <p:sldId id="712" r:id="rId38"/>
    <p:sldId id="793" r:id="rId39"/>
    <p:sldId id="713" r:id="rId40"/>
    <p:sldId id="714" r:id="rId41"/>
    <p:sldId id="795" r:id="rId42"/>
    <p:sldId id="715" r:id="rId43"/>
    <p:sldId id="797" r:id="rId44"/>
    <p:sldId id="796" r:id="rId45"/>
    <p:sldId id="726" r:id="rId46"/>
    <p:sldId id="727" r:id="rId47"/>
    <p:sldId id="728" r:id="rId48"/>
    <p:sldId id="729" r:id="rId49"/>
    <p:sldId id="730" r:id="rId50"/>
    <p:sldId id="799" r:id="rId51"/>
    <p:sldId id="731" r:id="rId52"/>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459D"/>
    <a:srgbClr val="996600"/>
    <a:srgbClr val="FF66FF"/>
    <a:srgbClr val="D09E00"/>
    <a:srgbClr val="FF2D2D"/>
    <a:srgbClr val="993300"/>
    <a:srgbClr val="FF5050"/>
    <a:srgbClr val="00F26D"/>
    <a:srgbClr val="007635"/>
    <a:srgbClr val="7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2787"/>
    <p:restoredTop sz="90939" autoAdjust="0"/>
  </p:normalViewPr>
  <p:slideViewPr>
    <p:cSldViewPr>
      <p:cViewPr>
        <p:scale>
          <a:sx n="70" d="100"/>
          <a:sy n="70" d="100"/>
        </p:scale>
        <p:origin x="-1152" y="-72"/>
      </p:cViewPr>
      <p:guideLst>
        <p:guide orient="horz"/>
        <p:guide pos="57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2416"/>
    </p:cViewPr>
  </p:sorterViewPr>
  <p:notesViewPr>
    <p:cSldViewPr>
      <p:cViewPr varScale="1">
        <p:scale>
          <a:sx n="59" d="100"/>
          <a:sy n="59" d="100"/>
        </p:scale>
        <p:origin x="-2484" y="-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defRPr sz="1200"/>
            </a:lvl1pPr>
          </a:lstStyle>
          <a:p>
            <a:endParaRPr lang="en-US" dirty="0"/>
          </a:p>
        </p:txBody>
      </p:sp>
      <p:sp>
        <p:nvSpPr>
          <p:cNvPr id="32771" name="Rectangle 3"/>
          <p:cNvSpPr>
            <a:spLocks noGrp="1" noChangeArrowheads="1"/>
          </p:cNvSpPr>
          <p:nvPr>
            <p:ph type="dt" sz="quarter" idx="1"/>
          </p:nvPr>
        </p:nvSpPr>
        <p:spPr bwMode="auto">
          <a:xfrm>
            <a:off x="3979757" y="0"/>
            <a:ext cx="3043343" cy="465455"/>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a:defRPr sz="1200"/>
            </a:lvl1pPr>
          </a:lstStyle>
          <a:p>
            <a:endParaRPr lang="en-US" dirty="0"/>
          </a:p>
        </p:txBody>
      </p:sp>
      <p:sp>
        <p:nvSpPr>
          <p:cNvPr id="32772" name="Rectangle 4"/>
          <p:cNvSpPr>
            <a:spLocks noGrp="1" noChangeArrowheads="1"/>
          </p:cNvSpPr>
          <p:nvPr>
            <p:ph type="ftr" sz="quarter" idx="2"/>
          </p:nvPr>
        </p:nvSpPr>
        <p:spPr bwMode="auto">
          <a:xfrm>
            <a:off x="0" y="8843645"/>
            <a:ext cx="3043343" cy="465455"/>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defRPr sz="1200"/>
            </a:lvl1pPr>
          </a:lstStyle>
          <a:p>
            <a:endParaRPr lang="en-US" dirty="0"/>
          </a:p>
        </p:txBody>
      </p:sp>
      <p:sp>
        <p:nvSpPr>
          <p:cNvPr id="32773" name="Rectangle 5"/>
          <p:cNvSpPr>
            <a:spLocks noGrp="1" noChangeArrowheads="1"/>
          </p:cNvSpPr>
          <p:nvPr>
            <p:ph type="sldNum" sz="quarter" idx="3"/>
          </p:nvPr>
        </p:nvSpPr>
        <p:spPr bwMode="auto">
          <a:xfrm>
            <a:off x="3979757" y="8843645"/>
            <a:ext cx="3043343" cy="465455"/>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a:defRPr sz="1200"/>
            </a:lvl1pPr>
          </a:lstStyle>
          <a:p>
            <a:fld id="{9E542CB4-BC77-42E8-B5C5-9F4F7EDEC3A3}" type="slidenum">
              <a:rPr lang="en-US"/>
              <a:pPr/>
              <a:t>‹#›</a:t>
            </a:fld>
            <a:endParaRPr lang="en-US" dirty="0"/>
          </a:p>
        </p:txBody>
      </p:sp>
    </p:spTree>
    <p:extLst>
      <p:ext uri="{BB962C8B-B14F-4D97-AF65-F5344CB8AC3E}">
        <p14:creationId xmlns:p14="http://schemas.microsoft.com/office/powerpoint/2010/main" val="1633484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defRPr sz="1200"/>
            </a:lvl1pPr>
          </a:lstStyle>
          <a:p>
            <a:endParaRPr lang="en-US" dirty="0"/>
          </a:p>
        </p:txBody>
      </p:sp>
      <p:sp>
        <p:nvSpPr>
          <p:cNvPr id="33795" name="Rectangle 3"/>
          <p:cNvSpPr>
            <a:spLocks noGrp="1" noChangeArrowheads="1"/>
          </p:cNvSpPr>
          <p:nvPr>
            <p:ph type="dt" idx="1"/>
          </p:nvPr>
        </p:nvSpPr>
        <p:spPr bwMode="auto">
          <a:xfrm>
            <a:off x="3979757" y="0"/>
            <a:ext cx="3043343" cy="465455"/>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a:defRPr sz="1200"/>
            </a:lvl1pPr>
          </a:lstStyle>
          <a:p>
            <a:endParaRPr lang="en-US" dirty="0"/>
          </a:p>
        </p:txBody>
      </p:sp>
      <p:sp>
        <p:nvSpPr>
          <p:cNvPr id="3379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936414" y="4421823"/>
            <a:ext cx="5150273" cy="4189095"/>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8843645"/>
            <a:ext cx="3043343" cy="465455"/>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defRPr sz="1200"/>
            </a:lvl1pPr>
          </a:lstStyle>
          <a:p>
            <a:endParaRPr lang="en-US" dirty="0"/>
          </a:p>
        </p:txBody>
      </p:sp>
      <p:sp>
        <p:nvSpPr>
          <p:cNvPr id="33799" name="Rectangle 7"/>
          <p:cNvSpPr>
            <a:spLocks noGrp="1" noChangeArrowheads="1"/>
          </p:cNvSpPr>
          <p:nvPr>
            <p:ph type="sldNum" sz="quarter" idx="5"/>
          </p:nvPr>
        </p:nvSpPr>
        <p:spPr bwMode="auto">
          <a:xfrm>
            <a:off x="3979757" y="8843645"/>
            <a:ext cx="3043343" cy="465455"/>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a:defRPr sz="1200"/>
            </a:lvl1pPr>
          </a:lstStyle>
          <a:p>
            <a:fld id="{CC824AD3-58CD-4F8B-9611-0E5EE0296311}" type="slidenum">
              <a:rPr lang="en-US"/>
              <a:pPr/>
              <a:t>‹#›</a:t>
            </a:fld>
            <a:endParaRPr lang="en-US" dirty="0"/>
          </a:p>
        </p:txBody>
      </p:sp>
    </p:spTree>
    <p:extLst>
      <p:ext uri="{BB962C8B-B14F-4D97-AF65-F5344CB8AC3E}">
        <p14:creationId xmlns:p14="http://schemas.microsoft.com/office/powerpoint/2010/main" val="4170959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 of J-TUPP is an </a:t>
            </a:r>
            <a:r>
              <a:rPr lang="en-US" dirty="0" err="1" smtClean="0"/>
              <a:t>exmample</a:t>
            </a:r>
            <a:endParaRPr lang="en-US" dirty="0"/>
          </a:p>
        </p:txBody>
      </p:sp>
      <p:sp>
        <p:nvSpPr>
          <p:cNvPr id="4" name="Slide Number Placeholder 3"/>
          <p:cNvSpPr>
            <a:spLocks noGrp="1"/>
          </p:cNvSpPr>
          <p:nvPr>
            <p:ph type="sldNum" sz="quarter" idx="10"/>
          </p:nvPr>
        </p:nvSpPr>
        <p:spPr/>
        <p:txBody>
          <a:bodyPr/>
          <a:lstStyle/>
          <a:p>
            <a:fld id="{CC824AD3-58CD-4F8B-9611-0E5EE0296311}" type="slidenum">
              <a:rPr lang="en-US" smtClean="0"/>
              <a:pPr/>
              <a:t>21</a:t>
            </a:fld>
            <a:endParaRPr lang="en-US" dirty="0"/>
          </a:p>
        </p:txBody>
      </p:sp>
    </p:spTree>
    <p:extLst>
      <p:ext uri="{BB962C8B-B14F-4D97-AF65-F5344CB8AC3E}">
        <p14:creationId xmlns:p14="http://schemas.microsoft.com/office/powerpoint/2010/main" val="2150745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8110F5B3-1669-4C09-B00E-3B6704412BA8}"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6903E299-3178-421F-BB0F-0E48397D72E2}"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152400"/>
            <a:ext cx="20383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59626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9E76750B-5EA1-4B7B-82C7-2AE0970C31EA}"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962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7848600" cy="4495800"/>
          </a:xfrm>
        </p:spPr>
        <p:txBody>
          <a:bodyPr/>
          <a:lstStyle/>
          <a:p>
            <a:endParaRPr lang="en-US" dirty="0"/>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dirty="0"/>
          </a:p>
        </p:txBody>
      </p:sp>
      <p:sp>
        <p:nvSpPr>
          <p:cNvPr id="5" name="Slide Number Placeholder 4"/>
          <p:cNvSpPr>
            <a:spLocks noGrp="1"/>
          </p:cNvSpPr>
          <p:nvPr>
            <p:ph type="sldNum" sz="quarter" idx="11"/>
          </p:nvPr>
        </p:nvSpPr>
        <p:spPr>
          <a:xfrm>
            <a:off x="0" y="6477000"/>
            <a:ext cx="9144000" cy="381000"/>
          </a:xfrm>
        </p:spPr>
        <p:txBody>
          <a:bodyPr/>
          <a:lstStyle>
            <a:lvl1pPr>
              <a:defRPr/>
            </a:lvl1pPr>
          </a:lstStyle>
          <a:p>
            <a:fld id="{AE51BCE9-908F-4B55-BA12-C59A4D84EE0D}"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24F7F4F4-E79B-43A2-9379-07F4DFBFFA3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38484061-B654-457A-8526-17AFF6CE45B7}"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4882869E-F2CE-471F-A1DC-E29A78228224}"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Slide Number Placeholder 7"/>
          <p:cNvSpPr>
            <a:spLocks noGrp="1"/>
          </p:cNvSpPr>
          <p:nvPr>
            <p:ph type="sldNum" sz="quarter" idx="11"/>
          </p:nvPr>
        </p:nvSpPr>
        <p:spPr/>
        <p:txBody>
          <a:bodyPr/>
          <a:lstStyle>
            <a:lvl1pPr>
              <a:defRPr/>
            </a:lvl1pPr>
          </a:lstStyle>
          <a:p>
            <a:fld id="{2319C86E-7AF9-4332-B516-B6C40CAF048D}"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Slide Number Placeholder 3"/>
          <p:cNvSpPr>
            <a:spLocks noGrp="1"/>
          </p:cNvSpPr>
          <p:nvPr>
            <p:ph type="sldNum" sz="quarter" idx="11"/>
          </p:nvPr>
        </p:nvSpPr>
        <p:spPr/>
        <p:txBody>
          <a:bodyPr/>
          <a:lstStyle>
            <a:lvl1pPr>
              <a:defRPr/>
            </a:lvl1pPr>
          </a:lstStyle>
          <a:p>
            <a:fld id="{B985F9AF-0C5C-4CDE-9DCA-A9DF5CC471AD}"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Slide Number Placeholder 2"/>
          <p:cNvSpPr>
            <a:spLocks noGrp="1"/>
          </p:cNvSpPr>
          <p:nvPr>
            <p:ph type="sldNum" sz="quarter" idx="11"/>
          </p:nvPr>
        </p:nvSpPr>
        <p:spPr/>
        <p:txBody>
          <a:bodyPr/>
          <a:lstStyle>
            <a:lvl1pPr>
              <a:defRPr/>
            </a:lvl1pPr>
          </a:lstStyle>
          <a:p>
            <a:fld id="{7253C088-3E26-42EF-89A4-48DD36725DEA}"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21786F06-8790-406E-93FA-7995D4B7E8CC}"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51AE9672-0C0B-4242-B3F8-5ED842BF1988}"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ChangeArrowheads="1"/>
          </p:cNvSpPr>
          <p:nvPr userDrawn="1"/>
        </p:nvSpPr>
        <p:spPr bwMode="auto">
          <a:xfrm>
            <a:off x="0" y="6375400"/>
            <a:ext cx="8991600" cy="482600"/>
          </a:xfrm>
          <a:prstGeom prst="rect">
            <a:avLst/>
          </a:prstGeom>
          <a:solidFill>
            <a:srgbClr val="004182"/>
          </a:solidFill>
          <a:ln w="9525">
            <a:noFill/>
            <a:miter lim="800000"/>
            <a:headEnd/>
            <a:tailEnd/>
          </a:ln>
          <a:effectLst/>
        </p:spPr>
        <p:txBody>
          <a:bodyPr wrap="none" anchor="ctr"/>
          <a:lstStyle/>
          <a:p>
            <a:pPr algn="ctr" eaLnBrk="0" hangingPunct="0"/>
            <a:endParaRPr lang="en-US" sz="1800" dirty="0">
              <a:latin typeface="Arial" charset="0"/>
            </a:endParaRPr>
          </a:p>
        </p:txBody>
      </p:sp>
      <p:pic>
        <p:nvPicPr>
          <p:cNvPr id="195587" name="Picture 3"/>
          <p:cNvPicPr>
            <a:picLocks noChangeAspect="1" noChangeArrowheads="1"/>
          </p:cNvPicPr>
          <p:nvPr userDrawn="1"/>
        </p:nvPicPr>
        <p:blipFill>
          <a:blip r:embed="rId14" cstate="print"/>
          <a:srcRect/>
          <a:stretch>
            <a:fillRect/>
          </a:stretch>
        </p:blipFill>
        <p:spPr bwMode="auto">
          <a:xfrm>
            <a:off x="0" y="0"/>
            <a:ext cx="9144000" cy="955675"/>
          </a:xfrm>
          <a:prstGeom prst="rect">
            <a:avLst/>
          </a:prstGeom>
          <a:noFill/>
        </p:spPr>
      </p:pic>
      <p:sp>
        <p:nvSpPr>
          <p:cNvPr id="195588" name="Rectangle 4"/>
          <p:cNvSpPr>
            <a:spLocks noGrp="1" noChangeArrowheads="1"/>
          </p:cNvSpPr>
          <p:nvPr>
            <p:ph type="title"/>
          </p:nvPr>
        </p:nvSpPr>
        <p:spPr bwMode="auto">
          <a:xfrm>
            <a:off x="304800" y="152400"/>
            <a:ext cx="7696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5589" name="Rectangle 5"/>
          <p:cNvSpPr>
            <a:spLocks noGrp="1" noChangeArrowheads="1"/>
          </p:cNvSpPr>
          <p:nvPr>
            <p:ph type="body" idx="1"/>
          </p:nvPr>
        </p:nvSpPr>
        <p:spPr bwMode="auto">
          <a:xfrm>
            <a:off x="609600" y="1600200"/>
            <a:ext cx="7848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559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18" charset="0"/>
              </a:defRPr>
            </a:lvl1pPr>
          </a:lstStyle>
          <a:p>
            <a:endParaRPr lang="en-US" dirty="0"/>
          </a:p>
        </p:txBody>
      </p:sp>
      <p:sp>
        <p:nvSpPr>
          <p:cNvPr id="195591" name="Rectangle 7"/>
          <p:cNvSpPr>
            <a:spLocks noChangeArrowheads="1"/>
          </p:cNvSpPr>
          <p:nvPr userDrawn="1"/>
        </p:nvSpPr>
        <p:spPr bwMode="auto">
          <a:xfrm>
            <a:off x="0" y="6375400"/>
            <a:ext cx="9144000" cy="482600"/>
          </a:xfrm>
          <a:prstGeom prst="rect">
            <a:avLst/>
          </a:prstGeom>
          <a:solidFill>
            <a:srgbClr val="004182"/>
          </a:solidFill>
          <a:ln w="9525">
            <a:noFill/>
            <a:miter lim="800000"/>
            <a:headEnd/>
            <a:tailEnd/>
          </a:ln>
          <a:effectLst/>
        </p:spPr>
        <p:txBody>
          <a:bodyPr wrap="none" anchor="ctr"/>
          <a:lstStyle/>
          <a:p>
            <a:pPr algn="ctr"/>
            <a:endParaRPr lang="en-US" sz="1800" dirty="0">
              <a:latin typeface="Arial" charset="0"/>
            </a:endParaRPr>
          </a:p>
        </p:txBody>
      </p:sp>
      <p:sp>
        <p:nvSpPr>
          <p:cNvPr id="195593" name="Rectangle 9"/>
          <p:cNvSpPr>
            <a:spLocks noGrp="1" noChangeArrowheads="1"/>
          </p:cNvSpPr>
          <p:nvPr>
            <p:ph type="sldNum" sz="quarter" idx="4"/>
          </p:nvPr>
        </p:nvSpPr>
        <p:spPr bwMode="auto">
          <a:xfrm>
            <a:off x="0" y="6477000"/>
            <a:ext cx="914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a:solidFill>
                  <a:schemeClr val="bg1"/>
                </a:solidFill>
                <a:latin typeface="+mn-lt"/>
              </a:defRPr>
            </a:lvl1pPr>
          </a:lstStyle>
          <a:p>
            <a:fld id="{7588B188-7DBE-4070-9A14-5B304A660666}" type="slidenum">
              <a:rPr lang="en-US"/>
              <a:pPr/>
              <a:t>‹#›</a:t>
            </a:fld>
            <a:endParaRPr lang="en-US" dirty="0"/>
          </a:p>
        </p:txBody>
      </p:sp>
      <p:pic>
        <p:nvPicPr>
          <p:cNvPr id="1026" name="Picture 2" descr="Sci"/>
          <p:cNvPicPr>
            <a:picLocks noChangeAspect="1" noChangeArrowheads="1"/>
          </p:cNvPicPr>
          <p:nvPr userDrawn="1"/>
        </p:nvPicPr>
        <p:blipFill>
          <a:blip r:embed="rId15" cstate="print"/>
          <a:srcRect/>
          <a:stretch>
            <a:fillRect/>
          </a:stretch>
        </p:blipFill>
        <p:spPr bwMode="auto">
          <a:xfrm>
            <a:off x="6065837" y="6599237"/>
            <a:ext cx="3078163" cy="258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Century Gothic" pitchFamily="34" charset="0"/>
        </a:defRPr>
      </a:lvl2pPr>
      <a:lvl3pPr algn="l" rtl="0" fontAlgn="base">
        <a:spcBef>
          <a:spcPct val="0"/>
        </a:spcBef>
        <a:spcAft>
          <a:spcPct val="0"/>
        </a:spcAft>
        <a:defRPr sz="2600" b="1">
          <a:solidFill>
            <a:schemeClr val="bg1"/>
          </a:solidFill>
          <a:latin typeface="Century Gothic" pitchFamily="34" charset="0"/>
        </a:defRPr>
      </a:lvl3pPr>
      <a:lvl4pPr algn="l" rtl="0" fontAlgn="base">
        <a:spcBef>
          <a:spcPct val="0"/>
        </a:spcBef>
        <a:spcAft>
          <a:spcPct val="0"/>
        </a:spcAft>
        <a:defRPr sz="2600" b="1">
          <a:solidFill>
            <a:schemeClr val="bg1"/>
          </a:solidFill>
          <a:latin typeface="Century Gothic" pitchFamily="34" charset="0"/>
        </a:defRPr>
      </a:lvl4pPr>
      <a:lvl5pPr algn="l" rtl="0" fontAlgn="base">
        <a:spcBef>
          <a:spcPct val="0"/>
        </a:spcBef>
        <a:spcAft>
          <a:spcPct val="0"/>
        </a:spcAft>
        <a:defRPr sz="2600" b="1">
          <a:solidFill>
            <a:schemeClr val="bg1"/>
          </a:solidFill>
          <a:latin typeface="Century Gothic" pitchFamily="34" charset="0"/>
        </a:defRPr>
      </a:lvl5pPr>
      <a:lvl6pPr marL="457200" algn="l" rtl="0" fontAlgn="base">
        <a:spcBef>
          <a:spcPct val="0"/>
        </a:spcBef>
        <a:spcAft>
          <a:spcPct val="0"/>
        </a:spcAft>
        <a:defRPr sz="2600" b="1">
          <a:solidFill>
            <a:schemeClr val="bg1"/>
          </a:solidFill>
          <a:latin typeface="Century Gothic" pitchFamily="34" charset="0"/>
        </a:defRPr>
      </a:lvl6pPr>
      <a:lvl7pPr marL="914400" algn="l" rtl="0" fontAlgn="base">
        <a:spcBef>
          <a:spcPct val="0"/>
        </a:spcBef>
        <a:spcAft>
          <a:spcPct val="0"/>
        </a:spcAft>
        <a:defRPr sz="2600" b="1">
          <a:solidFill>
            <a:schemeClr val="bg1"/>
          </a:solidFill>
          <a:latin typeface="Century Gothic" pitchFamily="34" charset="0"/>
        </a:defRPr>
      </a:lvl7pPr>
      <a:lvl8pPr marL="1371600" algn="l" rtl="0" fontAlgn="base">
        <a:spcBef>
          <a:spcPct val="0"/>
        </a:spcBef>
        <a:spcAft>
          <a:spcPct val="0"/>
        </a:spcAft>
        <a:defRPr sz="2600" b="1">
          <a:solidFill>
            <a:schemeClr val="bg1"/>
          </a:solidFill>
          <a:latin typeface="Century Gothic" pitchFamily="34" charset="0"/>
        </a:defRPr>
      </a:lvl8pPr>
      <a:lvl9pPr marL="1828800" algn="l" rtl="0" fontAlgn="base">
        <a:spcBef>
          <a:spcPct val="0"/>
        </a:spcBef>
        <a:spcAft>
          <a:spcPct val="0"/>
        </a:spcAft>
        <a:defRPr sz="2600" b="1">
          <a:solidFill>
            <a:schemeClr val="bg1"/>
          </a:solidFill>
          <a:latin typeface="Century Gothic" pitchFamily="34" charset="0"/>
        </a:defRPr>
      </a:lvl9pPr>
    </p:titleStyle>
    <p:bodyStyle>
      <a:lvl1pPr marL="342900" indent="-342900" algn="l" rtl="0" fontAlgn="base">
        <a:spcBef>
          <a:spcPct val="20000"/>
        </a:spcBef>
        <a:spcAft>
          <a:spcPct val="0"/>
        </a:spcAft>
        <a:buClr>
          <a:srgbClr val="0C2D84"/>
        </a:buClr>
        <a:buFont typeface="Wingdings" pitchFamily="2" charset="2"/>
        <a:buChar char="v"/>
        <a:defRPr sz="2600" b="1">
          <a:solidFill>
            <a:schemeClr val="tx1"/>
          </a:solidFill>
          <a:latin typeface="+mn-lt"/>
          <a:ea typeface="+mn-ea"/>
          <a:cs typeface="+mn-cs"/>
        </a:defRPr>
      </a:lvl1pPr>
      <a:lvl2pPr marL="742950" indent="-285750" algn="l" rtl="0" fontAlgn="base">
        <a:spcBef>
          <a:spcPct val="20000"/>
        </a:spcBef>
        <a:spcAft>
          <a:spcPct val="0"/>
        </a:spcAft>
        <a:buClr>
          <a:srgbClr val="0C2D84"/>
        </a:buClr>
        <a:buChar char="•"/>
        <a:defRPr sz="2400">
          <a:solidFill>
            <a:schemeClr val="tx1"/>
          </a:solidFill>
          <a:latin typeface="+mn-lt"/>
        </a:defRPr>
      </a:lvl2pPr>
      <a:lvl3pPr marL="1143000" indent="-228600" algn="l" rtl="0" fontAlgn="base">
        <a:spcBef>
          <a:spcPct val="20000"/>
        </a:spcBef>
        <a:spcAft>
          <a:spcPct val="0"/>
        </a:spcAft>
        <a:buClr>
          <a:srgbClr val="0C2D84"/>
        </a:buClr>
        <a:buFont typeface="Century Gothic" pitchFamily="34" charset="0"/>
        <a:buChar char="―"/>
        <a:defRPr sz="20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aip.org/sites/default/files/statistics/phd-plus-10/PhysPrivSect.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hyperlink" Target="http://www.olin.edu/sites/default/files/rebalancing_engineering_education_may_15.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4294967295"/>
          </p:nvPr>
        </p:nvSpPr>
        <p:spPr>
          <a:xfrm>
            <a:off x="3581400" y="6400800"/>
            <a:ext cx="1905000" cy="457200"/>
          </a:xfrm>
          <a:prstGeom prst="rect">
            <a:avLst/>
          </a:prstGeom>
        </p:spPr>
        <p:txBody>
          <a:bodyPr/>
          <a:lstStyle/>
          <a:p>
            <a:fld id="{2A2384E0-0F59-471F-93D9-33AB6D14029B}" type="slidenum">
              <a:rPr lang="en-US"/>
              <a:pPr/>
              <a:t>1</a:t>
            </a:fld>
            <a:endParaRPr lang="en-US" dirty="0"/>
          </a:p>
        </p:txBody>
      </p:sp>
      <p:sp>
        <p:nvSpPr>
          <p:cNvPr id="44036" name="Rectangle 4"/>
          <p:cNvSpPr>
            <a:spLocks noChangeArrowheads="1"/>
          </p:cNvSpPr>
          <p:nvPr/>
        </p:nvSpPr>
        <p:spPr bwMode="auto">
          <a:xfrm>
            <a:off x="152400" y="0"/>
            <a:ext cx="8839200" cy="990600"/>
          </a:xfrm>
          <a:prstGeom prst="rect">
            <a:avLst/>
          </a:prstGeom>
          <a:noFill/>
          <a:ln w="9525">
            <a:noFill/>
            <a:miter lim="800000"/>
            <a:headEnd/>
            <a:tailEnd/>
          </a:ln>
          <a:effectLst/>
        </p:spPr>
        <p:txBody>
          <a:bodyPr anchor="ctr"/>
          <a:lstStyle/>
          <a:p>
            <a:pPr algn="ctr"/>
            <a:r>
              <a:rPr lang="en-US" b="1" dirty="0" smtClean="0">
                <a:solidFill>
                  <a:schemeClr val="bg1"/>
                </a:solidFill>
                <a:latin typeface="+mn-lt"/>
              </a:rPr>
              <a:t>What </a:t>
            </a:r>
            <a:r>
              <a:rPr lang="en-US" b="1" dirty="0">
                <a:solidFill>
                  <a:schemeClr val="bg1"/>
                </a:solidFill>
                <a:latin typeface="+mn-lt"/>
              </a:rPr>
              <a:t>skills and knowledge are needed for a diverse set of careers and what’s the basis for these recommendations?</a:t>
            </a:r>
          </a:p>
        </p:txBody>
      </p:sp>
      <p:sp>
        <p:nvSpPr>
          <p:cNvPr id="44037" name="Rectangle 5"/>
          <p:cNvSpPr>
            <a:spLocks noChangeArrowheads="1"/>
          </p:cNvSpPr>
          <p:nvPr/>
        </p:nvSpPr>
        <p:spPr bwMode="auto">
          <a:xfrm>
            <a:off x="542498" y="4229100"/>
            <a:ext cx="7839501" cy="1447800"/>
          </a:xfrm>
          <a:prstGeom prst="rect">
            <a:avLst/>
          </a:prstGeom>
          <a:noFill/>
          <a:ln w="9525">
            <a:noFill/>
            <a:miter lim="800000"/>
            <a:headEnd/>
            <a:tailEnd/>
          </a:ln>
          <a:effectLst/>
        </p:spPr>
        <p:txBody>
          <a:bodyPr/>
          <a:lstStyle/>
          <a:p>
            <a:pPr marL="342900" indent="-342900" algn="ctr">
              <a:spcBef>
                <a:spcPct val="20000"/>
              </a:spcBef>
            </a:pPr>
            <a:r>
              <a:rPr lang="en-US" sz="1800" b="1" dirty="0">
                <a:latin typeface="+mn-lt"/>
              </a:rPr>
              <a:t>Dr. </a:t>
            </a:r>
            <a:r>
              <a:rPr lang="en-US" sz="1800" b="1" dirty="0" smtClean="0">
                <a:latin typeface="+mn-lt"/>
              </a:rPr>
              <a:t>Lawrence Woolf</a:t>
            </a:r>
          </a:p>
          <a:p>
            <a:pPr marL="342900" indent="-342900" algn="ctr">
              <a:spcBef>
                <a:spcPct val="20000"/>
              </a:spcBef>
            </a:pPr>
            <a:r>
              <a:rPr lang="en-US" sz="1800" b="1" dirty="0" smtClean="0">
                <a:latin typeface="+mn-lt"/>
              </a:rPr>
              <a:t>General Atomics Aeronautical Systems, Inc.</a:t>
            </a:r>
          </a:p>
          <a:p>
            <a:pPr marL="342900" lvl="0" indent="-342900" algn="ctr">
              <a:spcBef>
                <a:spcPct val="20000"/>
              </a:spcBef>
            </a:pPr>
            <a:r>
              <a:rPr lang="en-US" sz="1800" b="1" dirty="0">
                <a:solidFill>
                  <a:srgbClr val="000000"/>
                </a:solidFill>
                <a:latin typeface="+mn-lt"/>
              </a:rPr>
              <a:t>General Atomics Sciences Education </a:t>
            </a:r>
            <a:r>
              <a:rPr lang="en-US" sz="1800" b="1" dirty="0" smtClean="0">
                <a:solidFill>
                  <a:srgbClr val="000000"/>
                </a:solidFill>
                <a:latin typeface="+mn-lt"/>
              </a:rPr>
              <a:t>Foundation</a:t>
            </a:r>
            <a:endParaRPr lang="en-US" sz="1800" b="1" dirty="0" smtClean="0">
              <a:latin typeface="+mn-lt"/>
            </a:endParaRPr>
          </a:p>
          <a:p>
            <a:pPr marL="342900" indent="-342900" algn="ctr">
              <a:spcBef>
                <a:spcPct val="20000"/>
              </a:spcBef>
            </a:pPr>
            <a:r>
              <a:rPr lang="en-US" sz="1800" b="1" dirty="0" smtClean="0">
                <a:latin typeface="+mn-lt"/>
              </a:rPr>
              <a:t>San Diego, CA 92127</a:t>
            </a:r>
            <a:endParaRPr lang="en-US" sz="1800" b="1" dirty="0">
              <a:latin typeface="+mn-lt"/>
            </a:endParaRPr>
          </a:p>
        </p:txBody>
      </p:sp>
      <p:sp>
        <p:nvSpPr>
          <p:cNvPr id="44038" name="Text Box 6"/>
          <p:cNvSpPr txBox="1">
            <a:spLocks noChangeArrowheads="1"/>
          </p:cNvSpPr>
          <p:nvPr/>
        </p:nvSpPr>
        <p:spPr bwMode="auto">
          <a:xfrm>
            <a:off x="420584" y="1752600"/>
            <a:ext cx="7848600" cy="1938992"/>
          </a:xfrm>
          <a:prstGeom prst="rect">
            <a:avLst/>
          </a:prstGeom>
          <a:noFill/>
          <a:ln w="9525">
            <a:noFill/>
            <a:miter lim="800000"/>
            <a:headEnd/>
            <a:tailEnd/>
          </a:ln>
          <a:effectLst/>
        </p:spPr>
        <p:txBody>
          <a:bodyPr wrap="square">
            <a:spAutoFit/>
          </a:bodyPr>
          <a:lstStyle/>
          <a:p>
            <a:pPr algn="ctr">
              <a:spcBef>
                <a:spcPct val="50000"/>
              </a:spcBef>
            </a:pPr>
            <a:r>
              <a:rPr lang="en-US" sz="2000" b="1" dirty="0" smtClean="0">
                <a:latin typeface="+mn-lt"/>
              </a:rPr>
              <a:t>American Physical Society Meeting</a:t>
            </a:r>
          </a:p>
          <a:p>
            <a:pPr algn="ctr">
              <a:spcBef>
                <a:spcPct val="50000"/>
              </a:spcBef>
            </a:pPr>
            <a:r>
              <a:rPr lang="en-US" sz="2000" b="1" dirty="0" smtClean="0">
                <a:latin typeface="+mn-lt"/>
              </a:rPr>
              <a:t>Salt Lake City, UT</a:t>
            </a:r>
          </a:p>
          <a:p>
            <a:pPr algn="ctr">
              <a:spcBef>
                <a:spcPct val="50000"/>
              </a:spcBef>
            </a:pPr>
            <a:r>
              <a:rPr lang="en-US" sz="2000" b="1" dirty="0" smtClean="0">
                <a:latin typeface="+mn-lt"/>
              </a:rPr>
              <a:t>April 16, 2016</a:t>
            </a:r>
          </a:p>
          <a:p>
            <a:pPr algn="ctr"/>
            <a:r>
              <a:rPr lang="en-US" sz="2000" b="1" dirty="0">
                <a:latin typeface="+mn-lt"/>
              </a:rPr>
              <a:t>Session C6: Invited Session: Report from Joint Task Force on Undergraduate Physics </a:t>
            </a:r>
            <a:r>
              <a:rPr lang="en-US" sz="2000" b="1" dirty="0" smtClean="0">
                <a:latin typeface="+mn-lt"/>
              </a:rPr>
              <a:t>Program (J-TUPP)</a:t>
            </a:r>
            <a:endParaRPr lang="en-US" sz="2000" b="1" dirty="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6C. Common Careers of Physicists in the Private Sector</a:t>
            </a:r>
            <a:br>
              <a:rPr lang="en-US" sz="2000" dirty="0"/>
            </a:br>
            <a:r>
              <a:rPr lang="en-US" sz="2000" dirty="0"/>
              <a:t>PhDs educated in the U.S. 10-15 years earlier</a:t>
            </a:r>
          </a:p>
        </p:txBody>
      </p:sp>
      <p:sp>
        <p:nvSpPr>
          <p:cNvPr id="4" name="Slide Number Placeholder 3"/>
          <p:cNvSpPr>
            <a:spLocks noGrp="1"/>
          </p:cNvSpPr>
          <p:nvPr>
            <p:ph type="sldNum" sz="quarter" idx="11"/>
          </p:nvPr>
        </p:nvSpPr>
        <p:spPr/>
        <p:txBody>
          <a:bodyPr/>
          <a:lstStyle/>
          <a:p>
            <a:fld id="{24F7F4F4-E79B-43A2-9379-07F4DFBFFA36}" type="slidenum">
              <a:rPr lang="en-US" smtClean="0"/>
              <a:pPr/>
              <a:t>10</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7188"/>
            <a:ext cx="6705600" cy="5506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705600" y="1371600"/>
            <a:ext cx="2057400" cy="1015663"/>
          </a:xfrm>
          <a:prstGeom prst="rect">
            <a:avLst/>
          </a:prstGeom>
          <a:noFill/>
        </p:spPr>
        <p:txBody>
          <a:bodyPr wrap="square" rtlCol="0">
            <a:spAutoFit/>
          </a:bodyPr>
          <a:lstStyle/>
          <a:p>
            <a:r>
              <a:rPr lang="en-US" sz="2000" b="1" dirty="0" smtClean="0">
                <a:latin typeface="+mn-lt"/>
              </a:rPr>
              <a:t>Similar to undergraduate skills</a:t>
            </a:r>
            <a:endParaRPr lang="en-US" sz="2000" b="1" dirty="0">
              <a:latin typeface="+mn-lt"/>
            </a:endParaRPr>
          </a:p>
        </p:txBody>
      </p:sp>
    </p:spTree>
    <p:extLst>
      <p:ext uri="{BB962C8B-B14F-4D97-AF65-F5344CB8AC3E}">
        <p14:creationId xmlns:p14="http://schemas.microsoft.com/office/powerpoint/2010/main" val="33513367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6C. Common Careers of Physicists in the Private Sector</a:t>
            </a:r>
            <a:br>
              <a:rPr lang="en-US" sz="2000" dirty="0"/>
            </a:br>
            <a:r>
              <a:rPr lang="en-US" sz="2000" dirty="0"/>
              <a:t>PhDs educated in the U.S. 10-15 years earlier</a:t>
            </a:r>
          </a:p>
        </p:txBody>
      </p:sp>
      <p:sp>
        <p:nvSpPr>
          <p:cNvPr id="4" name="Slide Number Placeholder 3"/>
          <p:cNvSpPr>
            <a:spLocks noGrp="1"/>
          </p:cNvSpPr>
          <p:nvPr>
            <p:ph type="sldNum" sz="quarter" idx="11"/>
          </p:nvPr>
        </p:nvSpPr>
        <p:spPr/>
        <p:txBody>
          <a:bodyPr/>
          <a:lstStyle/>
          <a:p>
            <a:fld id="{24F7F4F4-E79B-43A2-9379-07F4DFBFFA36}" type="slidenum">
              <a:rPr lang="en-US" smtClean="0"/>
              <a:pPr/>
              <a:t>11</a:t>
            </a:fld>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3" y="1143000"/>
            <a:ext cx="7892613"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495800" y="5654722"/>
            <a:ext cx="4495800" cy="584775"/>
          </a:xfrm>
          <a:prstGeom prst="rect">
            <a:avLst/>
          </a:prstGeom>
        </p:spPr>
        <p:txBody>
          <a:bodyPr wrap="square">
            <a:spAutoFit/>
          </a:bodyPr>
          <a:lstStyle/>
          <a:p>
            <a:r>
              <a:rPr lang="en-US" sz="1600" dirty="0">
                <a:latin typeface="+mn-lt"/>
                <a:hlinkClick r:id="rId3"/>
              </a:rPr>
              <a:t>https://www.aip.org/sites/default/files/statistics/phd-plus-10/PhysPrivSect.pdf</a:t>
            </a:r>
            <a:endParaRPr lang="en-US" sz="1600" dirty="0">
              <a:latin typeface="+mn-lt"/>
            </a:endParaRPr>
          </a:p>
        </p:txBody>
      </p:sp>
      <p:sp>
        <p:nvSpPr>
          <p:cNvPr id="6" name="TextBox 5"/>
          <p:cNvSpPr txBox="1"/>
          <p:nvPr/>
        </p:nvSpPr>
        <p:spPr>
          <a:xfrm>
            <a:off x="685800" y="5146890"/>
            <a:ext cx="2057400" cy="1015663"/>
          </a:xfrm>
          <a:prstGeom prst="rect">
            <a:avLst/>
          </a:prstGeom>
          <a:noFill/>
        </p:spPr>
        <p:txBody>
          <a:bodyPr wrap="square" rtlCol="0">
            <a:spAutoFit/>
          </a:bodyPr>
          <a:lstStyle/>
          <a:p>
            <a:r>
              <a:rPr lang="en-US" sz="2000" b="1" dirty="0" smtClean="0">
                <a:latin typeface="+mn-lt"/>
              </a:rPr>
              <a:t>Similar to undergraduate skills</a:t>
            </a:r>
            <a:endParaRPr lang="en-US" sz="2000" b="1" dirty="0">
              <a:latin typeface="+mn-lt"/>
            </a:endParaRPr>
          </a:p>
        </p:txBody>
      </p:sp>
    </p:spTree>
    <p:extLst>
      <p:ext uri="{BB962C8B-B14F-4D97-AF65-F5344CB8AC3E}">
        <p14:creationId xmlns:p14="http://schemas.microsoft.com/office/powerpoint/2010/main" val="1587765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6C. Common Careers of Physicists in the Private Sector</a:t>
            </a:r>
            <a:br>
              <a:rPr lang="en-US" sz="2000" dirty="0"/>
            </a:br>
            <a:r>
              <a:rPr lang="en-US" sz="2000" dirty="0"/>
              <a:t>PhDs educated in the U.S. 10-15 years earlier</a:t>
            </a:r>
          </a:p>
        </p:txBody>
      </p:sp>
      <p:sp>
        <p:nvSpPr>
          <p:cNvPr id="4" name="Slide Number Placeholder 3"/>
          <p:cNvSpPr>
            <a:spLocks noGrp="1"/>
          </p:cNvSpPr>
          <p:nvPr>
            <p:ph type="sldNum" sz="quarter" idx="11"/>
          </p:nvPr>
        </p:nvSpPr>
        <p:spPr/>
        <p:txBody>
          <a:bodyPr/>
          <a:lstStyle/>
          <a:p>
            <a:fld id="{24F7F4F4-E79B-43A2-9379-07F4DFBFFA36}" type="slidenum">
              <a:rPr lang="en-US" smtClean="0"/>
              <a:pPr/>
              <a:t>12</a:t>
            </a:fld>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6646122" cy="545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934200" y="1419367"/>
            <a:ext cx="2057400" cy="1015663"/>
          </a:xfrm>
          <a:prstGeom prst="rect">
            <a:avLst/>
          </a:prstGeom>
          <a:noFill/>
        </p:spPr>
        <p:txBody>
          <a:bodyPr wrap="square" rtlCol="0">
            <a:spAutoFit/>
          </a:bodyPr>
          <a:lstStyle/>
          <a:p>
            <a:r>
              <a:rPr lang="en-US" sz="2000" b="1" dirty="0" smtClean="0">
                <a:latin typeface="+mn-lt"/>
              </a:rPr>
              <a:t>Similar to undergraduate skills</a:t>
            </a:r>
            <a:endParaRPr lang="en-US" sz="2000" b="1" dirty="0">
              <a:latin typeface="+mn-lt"/>
            </a:endParaRPr>
          </a:p>
        </p:txBody>
      </p:sp>
    </p:spTree>
    <p:extLst>
      <p:ext uri="{BB962C8B-B14F-4D97-AF65-F5344CB8AC3E}">
        <p14:creationId xmlns:p14="http://schemas.microsoft.com/office/powerpoint/2010/main" val="2746922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J-TUPP Recommendations: 4 Categories</a:t>
            </a:r>
            <a:endParaRPr lang="en-US" dirty="0"/>
          </a:p>
        </p:txBody>
      </p:sp>
      <p:sp>
        <p:nvSpPr>
          <p:cNvPr id="3" name="Content Placeholder 2"/>
          <p:cNvSpPr>
            <a:spLocks noGrp="1"/>
          </p:cNvSpPr>
          <p:nvPr>
            <p:ph idx="1"/>
          </p:nvPr>
        </p:nvSpPr>
        <p:spPr>
          <a:xfrm>
            <a:off x="609600" y="1295400"/>
            <a:ext cx="7848600" cy="4495800"/>
          </a:xfrm>
        </p:spPr>
        <p:txBody>
          <a:bodyPr/>
          <a:lstStyle/>
          <a:p>
            <a:pPr lvl="1">
              <a:buFont typeface="Wingdings" panose="05000000000000000000" pitchFamily="2" charset="2"/>
              <a:buChar char="v"/>
            </a:pPr>
            <a:r>
              <a:rPr lang="en-US" b="1" dirty="0" smtClean="0"/>
              <a:t> A. Physics-specific knowledge</a:t>
            </a:r>
          </a:p>
          <a:p>
            <a:pPr lvl="1">
              <a:buFont typeface="Wingdings" panose="05000000000000000000" pitchFamily="2" charset="2"/>
              <a:buChar char="v"/>
            </a:pPr>
            <a:r>
              <a:rPr lang="en-US" b="1" dirty="0" smtClean="0"/>
              <a:t> B. Scientific and technical skills</a:t>
            </a:r>
          </a:p>
          <a:p>
            <a:pPr lvl="1">
              <a:buFont typeface="Wingdings" panose="05000000000000000000" pitchFamily="2" charset="2"/>
              <a:buChar char="v"/>
            </a:pPr>
            <a:r>
              <a:rPr lang="en-US" b="1" dirty="0" smtClean="0"/>
              <a:t> C. Communication skills</a:t>
            </a:r>
          </a:p>
          <a:p>
            <a:pPr lvl="1">
              <a:buFont typeface="Wingdings" panose="05000000000000000000" pitchFamily="2" charset="2"/>
              <a:buChar char="v"/>
            </a:pPr>
            <a:r>
              <a:rPr lang="en-US" b="1" dirty="0" smtClean="0"/>
              <a:t> D. Professional/Workplace skills</a:t>
            </a:r>
            <a:endParaRPr lang="en-US" b="1"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13</a:t>
            </a:fld>
            <a:endParaRPr lang="en-US" dirty="0"/>
          </a:p>
        </p:txBody>
      </p:sp>
    </p:spTree>
    <p:extLst>
      <p:ext uri="{BB962C8B-B14F-4D97-AF65-F5344CB8AC3E}">
        <p14:creationId xmlns:p14="http://schemas.microsoft.com/office/powerpoint/2010/main" val="58939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a:t>
            </a:r>
            <a:r>
              <a:rPr lang="en-US" sz="2400" dirty="0"/>
              <a:t>. </a:t>
            </a:r>
            <a:r>
              <a:rPr lang="en-US" sz="2400" dirty="0" smtClean="0"/>
              <a:t>J-TUPP Category</a:t>
            </a:r>
            <a:endParaRPr lang="en-US" sz="2400" dirty="0"/>
          </a:p>
        </p:txBody>
      </p:sp>
      <p:sp>
        <p:nvSpPr>
          <p:cNvPr id="3" name="Content Placeholder 2"/>
          <p:cNvSpPr>
            <a:spLocks noGrp="1"/>
          </p:cNvSpPr>
          <p:nvPr>
            <p:ph idx="1"/>
          </p:nvPr>
        </p:nvSpPr>
        <p:spPr>
          <a:xfrm>
            <a:off x="685800" y="1143000"/>
            <a:ext cx="7848600" cy="2438400"/>
          </a:xfrm>
        </p:spPr>
        <p:txBody>
          <a:bodyPr/>
          <a:lstStyle/>
          <a:p>
            <a:r>
              <a:rPr lang="en-US" sz="2000" dirty="0" smtClean="0"/>
              <a:t>J-TUPP recommendation</a:t>
            </a:r>
            <a:endParaRPr lang="en-US" sz="2000" b="1" dirty="0" smtClean="0">
              <a:solidFill>
                <a:srgbClr val="FF2D2D"/>
              </a:solidFill>
            </a:endParaRPr>
          </a:p>
          <a:p>
            <a:pPr lvl="1"/>
            <a:r>
              <a:rPr lang="en-US" sz="2000" b="1" dirty="0" smtClean="0">
                <a:solidFill>
                  <a:srgbClr val="FF2D2D"/>
                </a:solidFill>
              </a:rPr>
              <a:t>Example 1 of recommendation from background reports with Letter and Number key </a:t>
            </a:r>
          </a:p>
          <a:p>
            <a:pPr lvl="1"/>
            <a:r>
              <a:rPr lang="en-US" sz="2000" b="1" dirty="0">
                <a:solidFill>
                  <a:srgbClr val="00B0F0"/>
                </a:solidFill>
              </a:rPr>
              <a:t>Example </a:t>
            </a:r>
            <a:r>
              <a:rPr lang="en-US" sz="2000" b="1" dirty="0" smtClean="0">
                <a:solidFill>
                  <a:srgbClr val="00B0F0"/>
                </a:solidFill>
              </a:rPr>
              <a:t>2 </a:t>
            </a:r>
            <a:r>
              <a:rPr lang="en-US" sz="2000" b="1" dirty="0">
                <a:solidFill>
                  <a:srgbClr val="00B0F0"/>
                </a:solidFill>
              </a:rPr>
              <a:t>of recommendation from background reports with Letter and Number key </a:t>
            </a:r>
          </a:p>
          <a:p>
            <a:pPr lvl="1"/>
            <a:endParaRPr lang="en-US" sz="2000" b="1" dirty="0">
              <a:solidFill>
                <a:srgbClr val="FF2D2D"/>
              </a:solidFill>
            </a:endParaRPr>
          </a:p>
          <a:p>
            <a:pPr marL="0" indent="0">
              <a:buNone/>
            </a:pPr>
            <a:endParaRPr lang="en-US" sz="1600" dirty="0">
              <a:solidFill>
                <a:srgbClr val="FF2D2D"/>
              </a:solidFill>
            </a:endParaRPr>
          </a:p>
        </p:txBody>
      </p:sp>
      <p:sp>
        <p:nvSpPr>
          <p:cNvPr id="4" name="Slide Number Placeholder 3"/>
          <p:cNvSpPr>
            <a:spLocks noGrp="1"/>
          </p:cNvSpPr>
          <p:nvPr>
            <p:ph type="sldNum" sz="quarter" idx="11"/>
          </p:nvPr>
        </p:nvSpPr>
        <p:spPr/>
        <p:txBody>
          <a:bodyPr/>
          <a:lstStyle/>
          <a:p>
            <a:fld id="{24F7F4F4-E79B-43A2-9379-07F4DFBFFA36}" type="slidenum">
              <a:rPr lang="en-US" smtClean="0"/>
              <a:pPr/>
              <a:t>14</a:t>
            </a:fld>
            <a:endParaRPr lang="en-US" dirty="0"/>
          </a:p>
        </p:txBody>
      </p:sp>
      <p:sp>
        <p:nvSpPr>
          <p:cNvPr id="5" name="TextBox 4"/>
          <p:cNvSpPr txBox="1"/>
          <p:nvPr/>
        </p:nvSpPr>
        <p:spPr>
          <a:xfrm>
            <a:off x="5486400" y="4572000"/>
            <a:ext cx="3505200" cy="1569660"/>
          </a:xfrm>
          <a:prstGeom prst="rect">
            <a:avLst/>
          </a:prstGeom>
          <a:noFill/>
          <a:ln>
            <a:solidFill>
              <a:schemeClr val="tx1"/>
            </a:solidFill>
          </a:ln>
        </p:spPr>
        <p:txBody>
          <a:bodyPr wrap="square" rtlCol="0">
            <a:spAutoFit/>
          </a:bodyPr>
          <a:lstStyle/>
          <a:p>
            <a:r>
              <a:rPr lang="en-US" dirty="0" smtClean="0"/>
              <a:t>Chart summary of categories of background recommendations</a:t>
            </a:r>
          </a:p>
          <a:p>
            <a:endParaRPr lang="en-US" dirty="0"/>
          </a:p>
        </p:txBody>
      </p:sp>
    </p:spTree>
    <p:extLst>
      <p:ext uri="{BB962C8B-B14F-4D97-AF65-F5344CB8AC3E}">
        <p14:creationId xmlns:p14="http://schemas.microsoft.com/office/powerpoint/2010/main" val="180762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a:t>
            </a:r>
            <a:r>
              <a:rPr lang="en-US" sz="2400" dirty="0"/>
              <a:t>. PHYSICS-SPECIFIC KNOWLEDGE </a:t>
            </a:r>
          </a:p>
        </p:txBody>
      </p:sp>
      <p:sp>
        <p:nvSpPr>
          <p:cNvPr id="3" name="Content Placeholder 2"/>
          <p:cNvSpPr>
            <a:spLocks noGrp="1"/>
          </p:cNvSpPr>
          <p:nvPr>
            <p:ph idx="1"/>
          </p:nvPr>
        </p:nvSpPr>
        <p:spPr>
          <a:xfrm>
            <a:off x="685800" y="1143000"/>
            <a:ext cx="7848600" cy="2438400"/>
          </a:xfrm>
        </p:spPr>
        <p:txBody>
          <a:bodyPr/>
          <a:lstStyle/>
          <a:p>
            <a:r>
              <a:rPr lang="en-US" sz="2000" dirty="0" smtClean="0"/>
              <a:t>A.1</a:t>
            </a:r>
            <a:r>
              <a:rPr lang="en-US" sz="2000" dirty="0"/>
              <a:t>.	Demonstrate understanding of fundamental, crosscutting themes in physics including conservation laws; symmetry; systems, models and their limitations; particulate nature of matter; waves; interactions; and </a:t>
            </a:r>
            <a:r>
              <a:rPr lang="en-US" sz="2000" dirty="0" smtClean="0"/>
              <a:t>fields</a:t>
            </a:r>
            <a:endParaRPr lang="en-US" sz="2000" b="1" dirty="0" smtClean="0">
              <a:solidFill>
                <a:srgbClr val="FF2D2D"/>
              </a:solidFill>
            </a:endParaRPr>
          </a:p>
          <a:p>
            <a:pPr lvl="1"/>
            <a:r>
              <a:rPr lang="en-US" sz="2000" b="1" dirty="0" smtClean="0">
                <a:solidFill>
                  <a:srgbClr val="FF2D2D"/>
                </a:solidFill>
              </a:rPr>
              <a:t>1E</a:t>
            </a:r>
            <a:r>
              <a:rPr lang="en-US" sz="2000" b="1" dirty="0">
                <a:solidFill>
                  <a:srgbClr val="FF2D2D"/>
                </a:solidFill>
              </a:rPr>
              <a:t>: Integrate facts into larger conceptual framework</a:t>
            </a:r>
          </a:p>
          <a:p>
            <a:pPr marL="0" indent="0">
              <a:buNone/>
            </a:pPr>
            <a:endParaRPr lang="en-US" sz="1600" dirty="0">
              <a:solidFill>
                <a:srgbClr val="FF2D2D"/>
              </a:solidFill>
            </a:endParaRPr>
          </a:p>
        </p:txBody>
      </p:sp>
      <p:sp>
        <p:nvSpPr>
          <p:cNvPr id="4" name="Slide Number Placeholder 3"/>
          <p:cNvSpPr>
            <a:spLocks noGrp="1"/>
          </p:cNvSpPr>
          <p:nvPr>
            <p:ph type="sldNum" sz="quarter" idx="11"/>
          </p:nvPr>
        </p:nvSpPr>
        <p:spPr/>
        <p:txBody>
          <a:bodyPr/>
          <a:lstStyle/>
          <a:p>
            <a:fld id="{24F7F4F4-E79B-43A2-9379-07F4DFBFFA36}" type="slidenum">
              <a:rPr lang="en-US" smtClean="0"/>
              <a:pPr/>
              <a:t>15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8796" y="4495800"/>
            <a:ext cx="3380919" cy="17621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147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 PHYSICS-SPECIFIC KNOWLEDGE </a:t>
            </a:r>
          </a:p>
        </p:txBody>
      </p:sp>
      <p:sp>
        <p:nvSpPr>
          <p:cNvPr id="3" name="Content Placeholder 2"/>
          <p:cNvSpPr>
            <a:spLocks noGrp="1"/>
          </p:cNvSpPr>
          <p:nvPr>
            <p:ph idx="1"/>
          </p:nvPr>
        </p:nvSpPr>
        <p:spPr>
          <a:xfrm>
            <a:off x="533400" y="1066800"/>
            <a:ext cx="7848600" cy="4495800"/>
          </a:xfrm>
        </p:spPr>
        <p:txBody>
          <a:bodyPr/>
          <a:lstStyle/>
          <a:p>
            <a:r>
              <a:rPr lang="en-US" sz="2000" dirty="0"/>
              <a:t>A.2.	Demonstrate competency in understanding and applying basic laws in these areas of physics: classical and quantum mechanics, electricity &amp; magnetism, thermodynamics, statistical mechanics, special relativity, and their applications in areas such as optics, condensed matter physics, and properties of </a:t>
            </a:r>
            <a:r>
              <a:rPr lang="en-US" sz="2000" dirty="0" smtClean="0"/>
              <a:t>materials</a:t>
            </a:r>
            <a:endParaRPr lang="en-US" sz="2000" dirty="0"/>
          </a:p>
          <a:p>
            <a:pPr lvl="1"/>
            <a:r>
              <a:rPr lang="en-US" sz="2000" b="1" dirty="0">
                <a:solidFill>
                  <a:srgbClr val="00B0F0"/>
                </a:solidFill>
              </a:rPr>
              <a:t>4A: Mastered a broad set of knowledge concerning the fundamentals in the basic areas of physics (quantum mechanics, classical mechanics, statistical mechanics, thermodynamics, electricity and magnetism, optics, and special relativity</a:t>
            </a:r>
            <a:r>
              <a:rPr lang="en-US" sz="2000" b="1" dirty="0" smtClean="0">
                <a:solidFill>
                  <a:srgbClr val="00B0F0"/>
                </a:solidFill>
              </a:rPr>
              <a:t>).</a:t>
            </a:r>
            <a:endParaRPr lang="en-US" sz="2000" dirty="0">
              <a:solidFill>
                <a:srgbClr val="00B0F0"/>
              </a:solidFill>
            </a:endParaRPr>
          </a:p>
          <a:p>
            <a:endParaRPr lang="en-US" sz="18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3437" y="4572000"/>
            <a:ext cx="3362325" cy="17524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854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A. </a:t>
            </a:r>
            <a:r>
              <a:rPr lang="en-US" sz="2400" dirty="0"/>
              <a:t>PHYSICS-SPECIFIC KNOWLEDGE </a:t>
            </a:r>
          </a:p>
        </p:txBody>
      </p:sp>
      <p:sp>
        <p:nvSpPr>
          <p:cNvPr id="3" name="Content Placeholder 2"/>
          <p:cNvSpPr>
            <a:spLocks noGrp="1"/>
          </p:cNvSpPr>
          <p:nvPr>
            <p:ph idx="1"/>
          </p:nvPr>
        </p:nvSpPr>
        <p:spPr>
          <a:xfrm>
            <a:off x="609600" y="1143000"/>
            <a:ext cx="7848600" cy="2286000"/>
          </a:xfrm>
        </p:spPr>
        <p:txBody>
          <a:bodyPr/>
          <a:lstStyle/>
          <a:p>
            <a:r>
              <a:rPr lang="en-US" sz="2000" dirty="0"/>
              <a:t>A.3.	Demonstrate an ability to represent basic physics concepts mathematically (including making estimations), conceptually, verbally, pictorially, computationally, by simulation, and </a:t>
            </a:r>
            <a:r>
              <a:rPr lang="en-US" sz="2000" dirty="0" smtClean="0"/>
              <a:t>experimentally</a:t>
            </a:r>
            <a:endParaRPr lang="en-US" sz="2000" dirty="0"/>
          </a:p>
          <a:p>
            <a:pPr lvl="1" eaLnBrk="0" hangingPunct="0"/>
            <a:r>
              <a:rPr lang="en-US" sz="2000" b="1" dirty="0">
                <a:solidFill>
                  <a:srgbClr val="00B050"/>
                </a:solidFill>
              </a:rPr>
              <a:t>2A. </a:t>
            </a:r>
            <a:r>
              <a:rPr lang="en-US" sz="2000" b="1" dirty="0" smtClean="0">
                <a:solidFill>
                  <a:srgbClr val="00B050"/>
                </a:solidFill>
              </a:rPr>
              <a:t>Use </a:t>
            </a:r>
            <a:r>
              <a:rPr lang="en-US" sz="2000" b="1" dirty="0">
                <a:solidFill>
                  <a:srgbClr val="00B050"/>
                </a:solidFill>
              </a:rPr>
              <a:t>and compare analytical, visual, and numerical perspectives in exploring mathematics</a:t>
            </a:r>
          </a:p>
          <a:p>
            <a:pPr marL="0" indent="0">
              <a:buNone/>
            </a:pP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17</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413460"/>
            <a:ext cx="3438525" cy="17921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638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 PHYSICS-SPECIFIC KNOWLEDGE </a:t>
            </a:r>
          </a:p>
        </p:txBody>
      </p:sp>
      <p:sp>
        <p:nvSpPr>
          <p:cNvPr id="3" name="Content Placeholder 2"/>
          <p:cNvSpPr>
            <a:spLocks noGrp="1"/>
          </p:cNvSpPr>
          <p:nvPr>
            <p:ph idx="1"/>
          </p:nvPr>
        </p:nvSpPr>
        <p:spPr>
          <a:xfrm>
            <a:off x="685800" y="1295400"/>
            <a:ext cx="7848600" cy="2286000"/>
          </a:xfrm>
        </p:spPr>
        <p:txBody>
          <a:bodyPr/>
          <a:lstStyle/>
          <a:p>
            <a:r>
              <a:rPr lang="en-US" sz="2000" dirty="0"/>
              <a:t>A.4.	Demonstrate ability to solve problems that involve multiple areas of </a:t>
            </a:r>
            <a:r>
              <a:rPr lang="en-US" sz="2000" dirty="0" smtClean="0"/>
              <a:t>physics</a:t>
            </a:r>
            <a:endParaRPr lang="en-US" sz="2000" dirty="0"/>
          </a:p>
          <a:p>
            <a:pPr lvl="1"/>
            <a:r>
              <a:rPr lang="en-US" sz="2000" b="1" dirty="0" smtClean="0">
                <a:solidFill>
                  <a:srgbClr val="00B050"/>
                </a:solidFill>
              </a:rPr>
              <a:t>2A</a:t>
            </a:r>
            <a:r>
              <a:rPr lang="en-US" sz="2000" b="1" dirty="0">
                <a:solidFill>
                  <a:srgbClr val="00B050"/>
                </a:solidFill>
              </a:rPr>
              <a:t>: </a:t>
            </a:r>
            <a:r>
              <a:rPr lang="en-US" sz="2000" b="1" dirty="0" smtClean="0">
                <a:solidFill>
                  <a:srgbClr val="00B050"/>
                </a:solidFill>
              </a:rPr>
              <a:t>promote </a:t>
            </a:r>
            <a:r>
              <a:rPr lang="en-US" sz="2000" b="1" dirty="0">
                <a:solidFill>
                  <a:srgbClr val="00B050"/>
                </a:solidFill>
              </a:rPr>
              <a:t>awareness of connections to subjects both within and beyond the mathematical </a:t>
            </a:r>
            <a:r>
              <a:rPr lang="en-US" sz="2000" b="1" dirty="0" smtClean="0">
                <a:solidFill>
                  <a:srgbClr val="00B050"/>
                </a:solidFill>
              </a:rPr>
              <a:t>sciences</a:t>
            </a:r>
          </a:p>
          <a:p>
            <a:pPr lvl="1"/>
            <a:r>
              <a:rPr lang="en-US" sz="2000" b="1" dirty="0" smtClean="0">
                <a:solidFill>
                  <a:srgbClr val="00B0F0"/>
                </a:solidFill>
              </a:rPr>
              <a:t>4B</a:t>
            </a:r>
            <a:r>
              <a:rPr lang="en-US" sz="2000" b="1" dirty="0">
                <a:solidFill>
                  <a:srgbClr val="00B0F0"/>
                </a:solidFill>
              </a:rPr>
              <a:t>. Ability to synthesize knowledge from different areas of physics</a:t>
            </a:r>
          </a:p>
          <a:p>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18</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267200"/>
            <a:ext cx="3819525" cy="19907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132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 PHYSICS-SPECIFIC KNOWLEDGE </a:t>
            </a:r>
          </a:p>
        </p:txBody>
      </p:sp>
      <p:sp>
        <p:nvSpPr>
          <p:cNvPr id="3" name="Content Placeholder 2"/>
          <p:cNvSpPr>
            <a:spLocks noGrp="1"/>
          </p:cNvSpPr>
          <p:nvPr>
            <p:ph idx="1"/>
          </p:nvPr>
        </p:nvSpPr>
        <p:spPr>
          <a:xfrm>
            <a:off x="609600" y="1219200"/>
            <a:ext cx="7848600" cy="3505200"/>
          </a:xfrm>
        </p:spPr>
        <p:txBody>
          <a:bodyPr/>
          <a:lstStyle/>
          <a:p>
            <a:r>
              <a:rPr lang="en-US" sz="2000" dirty="0"/>
              <a:t>A.5.	Demonstrate ability to solve multi-disciplinary problems that link physics and other disciplines.</a:t>
            </a:r>
          </a:p>
          <a:p>
            <a:pPr lvl="1"/>
            <a:r>
              <a:rPr lang="en-US" sz="2000" b="1" dirty="0">
                <a:solidFill>
                  <a:srgbClr val="FF0000"/>
                </a:solidFill>
              </a:rPr>
              <a:t>1E: More connections across the disciplines</a:t>
            </a:r>
          </a:p>
          <a:p>
            <a:pPr lvl="1"/>
            <a:r>
              <a:rPr lang="en-US" sz="2000" b="1" dirty="0">
                <a:solidFill>
                  <a:srgbClr val="FF0000"/>
                </a:solidFill>
              </a:rPr>
              <a:t>1F: Need to work across scientific and engineering disciplines</a:t>
            </a:r>
          </a:p>
          <a:p>
            <a:pPr lvl="1"/>
            <a:r>
              <a:rPr lang="en-US" sz="2000" b="1" dirty="0">
                <a:solidFill>
                  <a:srgbClr val="00B050"/>
                </a:solidFill>
              </a:rPr>
              <a:t>2A: Mathematics students should </a:t>
            </a:r>
            <a:r>
              <a:rPr lang="en-US" sz="2000" b="1" dirty="0" smtClean="0">
                <a:solidFill>
                  <a:srgbClr val="00B050"/>
                </a:solidFill>
              </a:rPr>
              <a:t>become </a:t>
            </a:r>
            <a:r>
              <a:rPr lang="en-US" sz="2000" b="1" dirty="0">
                <a:solidFill>
                  <a:srgbClr val="00B050"/>
                </a:solidFill>
              </a:rPr>
              <a:t>aware of connections to other areas (both in and out of the mathematical sciences</a:t>
            </a:r>
            <a:r>
              <a:rPr lang="en-US" sz="2000" b="1" dirty="0" smtClean="0">
                <a:solidFill>
                  <a:srgbClr val="00B050"/>
                </a:solidFill>
              </a:rPr>
              <a:t>)</a:t>
            </a:r>
          </a:p>
          <a:p>
            <a:pPr lvl="1"/>
            <a:r>
              <a:rPr lang="en-US" sz="2000" b="1" dirty="0" smtClean="0"/>
              <a:t>7B</a:t>
            </a:r>
            <a:r>
              <a:rPr lang="en-US" sz="2000" b="1" dirty="0"/>
              <a:t>: Inter- and multi-disciplinary thinking</a:t>
            </a:r>
            <a:r>
              <a:rPr lang="en-US" sz="2000" dirty="0"/>
              <a:t> </a:t>
            </a:r>
          </a:p>
          <a:p>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19</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876800"/>
            <a:ext cx="2752725" cy="1434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473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this talk</a:t>
            </a:r>
            <a:endParaRPr lang="en-US" dirty="0"/>
          </a:p>
        </p:txBody>
      </p:sp>
      <p:sp>
        <p:nvSpPr>
          <p:cNvPr id="3" name="Content Placeholder 2"/>
          <p:cNvSpPr>
            <a:spLocks noGrp="1"/>
          </p:cNvSpPr>
          <p:nvPr>
            <p:ph idx="1"/>
          </p:nvPr>
        </p:nvSpPr>
        <p:spPr>
          <a:xfrm>
            <a:off x="381000" y="1066800"/>
            <a:ext cx="7848600" cy="5029200"/>
          </a:xfrm>
        </p:spPr>
        <p:txBody>
          <a:bodyPr/>
          <a:lstStyle/>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J-TUPP </a:t>
            </a:r>
            <a:r>
              <a:rPr lang="en-US" sz="2000" dirty="0"/>
              <a:t>recommendations </a:t>
            </a:r>
            <a:endParaRPr lang="en-US" sz="2000" dirty="0" smtClean="0"/>
          </a:p>
          <a:p>
            <a:pPr>
              <a:buFont typeface="Arial" panose="020B0604020202020204" pitchFamily="34" charset="0"/>
              <a:buChar char="•"/>
            </a:pPr>
            <a:r>
              <a:rPr lang="en-US" sz="2000" dirty="0"/>
              <a:t>B</a:t>
            </a:r>
            <a:r>
              <a:rPr lang="en-US" sz="2000" dirty="0" smtClean="0"/>
              <a:t>ackground reports used by J-TUPP </a:t>
            </a:r>
          </a:p>
          <a:p>
            <a:pPr>
              <a:buFont typeface="Arial" panose="020B0604020202020204" pitchFamily="34" charset="0"/>
              <a:buChar char="•"/>
            </a:pPr>
            <a:r>
              <a:rPr lang="en-US" sz="2000" dirty="0" smtClean="0"/>
              <a:t>Mapping of J-TUPP recommendations to reports</a:t>
            </a:r>
            <a:endParaRPr lang="en-US" sz="20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a:t>
            </a:fld>
            <a:endParaRPr lang="en-US" dirty="0"/>
          </a:p>
        </p:txBody>
      </p:sp>
    </p:spTree>
    <p:extLst>
      <p:ext uri="{BB962C8B-B14F-4D97-AF65-F5344CB8AC3E}">
        <p14:creationId xmlns:p14="http://schemas.microsoft.com/office/powerpoint/2010/main" val="2476550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 PHYSICS-SPECIFIC KNOWLEDGE </a:t>
            </a:r>
          </a:p>
        </p:txBody>
      </p:sp>
      <p:sp>
        <p:nvSpPr>
          <p:cNvPr id="3" name="Content Placeholder 2"/>
          <p:cNvSpPr>
            <a:spLocks noGrp="1"/>
          </p:cNvSpPr>
          <p:nvPr>
            <p:ph idx="1"/>
          </p:nvPr>
        </p:nvSpPr>
        <p:spPr>
          <a:xfrm>
            <a:off x="533400" y="1143000"/>
            <a:ext cx="7848600" cy="3962400"/>
          </a:xfrm>
        </p:spPr>
        <p:txBody>
          <a:bodyPr/>
          <a:lstStyle/>
          <a:p>
            <a:r>
              <a:rPr lang="en-US" sz="2000" dirty="0"/>
              <a:t>A.6.	Demonstrate knowledge of how basic physics concepts are applied in modern technology, and the ability to apply this knowledge to the solution of applied problems.</a:t>
            </a:r>
          </a:p>
          <a:p>
            <a:pPr lvl="1"/>
            <a:r>
              <a:rPr lang="en-US" sz="2000" b="1" dirty="0" smtClean="0">
                <a:solidFill>
                  <a:srgbClr val="FF0000"/>
                </a:solidFill>
              </a:rPr>
              <a:t>1E</a:t>
            </a:r>
            <a:r>
              <a:rPr lang="en-US" sz="2000" b="1" dirty="0">
                <a:solidFill>
                  <a:srgbClr val="FF0000"/>
                </a:solidFill>
              </a:rPr>
              <a:t>: Abstract concepts related to real world examples, use real world context</a:t>
            </a:r>
          </a:p>
          <a:p>
            <a:pPr lvl="1"/>
            <a:r>
              <a:rPr lang="en-US" sz="2000" b="1" dirty="0" smtClean="0">
                <a:solidFill>
                  <a:srgbClr val="00B050"/>
                </a:solidFill>
              </a:rPr>
              <a:t>2B</a:t>
            </a:r>
            <a:r>
              <a:rPr lang="en-US" sz="2000" b="1" dirty="0">
                <a:solidFill>
                  <a:srgbClr val="00B050"/>
                </a:solidFill>
              </a:rPr>
              <a:t>: The curriculum should expose students to the role of chemistry in contemporary societal and global issues</a:t>
            </a:r>
          </a:p>
          <a:p>
            <a:pPr lvl="1"/>
            <a:r>
              <a:rPr lang="en-US" sz="2000" b="1" dirty="0" smtClean="0">
                <a:solidFill>
                  <a:srgbClr val="0070C0"/>
                </a:solidFill>
              </a:rPr>
              <a:t>3B</a:t>
            </a:r>
            <a:r>
              <a:rPr lang="en-US" sz="2000" b="1" dirty="0">
                <a:solidFill>
                  <a:srgbClr val="0070C0"/>
                </a:solidFill>
              </a:rPr>
              <a:t>: An understanding of science and technology and how these subjects are used in real-world settings</a:t>
            </a:r>
          </a:p>
          <a:p>
            <a:pPr lvl="1"/>
            <a:r>
              <a:rPr lang="en-US" sz="2000" b="1" dirty="0">
                <a:solidFill>
                  <a:srgbClr val="0070C0"/>
                </a:solidFill>
              </a:rPr>
              <a:t>3D: Ability to apply knowledge and skills to real world </a:t>
            </a:r>
            <a:r>
              <a:rPr lang="en-US" sz="2000" b="1" dirty="0" smtClean="0">
                <a:solidFill>
                  <a:srgbClr val="0070C0"/>
                </a:solidFill>
              </a:rPr>
              <a:t>settings</a:t>
            </a:r>
            <a:endParaRPr lang="en-US" sz="2000" dirty="0">
              <a:solidFill>
                <a:srgbClr val="0070C0"/>
              </a:solidFill>
            </a:endParaRPr>
          </a:p>
        </p:txBody>
      </p:sp>
      <p:sp>
        <p:nvSpPr>
          <p:cNvPr id="4" name="Slide Number Placeholder 3"/>
          <p:cNvSpPr>
            <a:spLocks noGrp="1"/>
          </p:cNvSpPr>
          <p:nvPr>
            <p:ph type="sldNum" sz="quarter" idx="11"/>
          </p:nvPr>
        </p:nvSpPr>
        <p:spPr/>
        <p:txBody>
          <a:bodyPr/>
          <a:lstStyle/>
          <a:p>
            <a:fld id="{24F7F4F4-E79B-43A2-9379-07F4DFBFFA36}" type="slidenum">
              <a:rPr lang="en-US" smtClean="0"/>
              <a:pPr/>
              <a:t>20</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886491"/>
            <a:ext cx="2752725" cy="1434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9292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 SCIENTIFIC AND TECHNICAL SKILLS </a:t>
            </a:r>
          </a:p>
        </p:txBody>
      </p:sp>
      <p:sp>
        <p:nvSpPr>
          <p:cNvPr id="3" name="Content Placeholder 2"/>
          <p:cNvSpPr>
            <a:spLocks noGrp="1"/>
          </p:cNvSpPr>
          <p:nvPr>
            <p:ph idx="1"/>
          </p:nvPr>
        </p:nvSpPr>
        <p:spPr>
          <a:xfrm>
            <a:off x="609600" y="914400"/>
            <a:ext cx="7848600" cy="3505200"/>
          </a:xfrm>
        </p:spPr>
        <p:txBody>
          <a:bodyPr/>
          <a:lstStyle/>
          <a:p>
            <a:r>
              <a:rPr lang="en-US" sz="2000" dirty="0" smtClean="0"/>
              <a:t>B.1</a:t>
            </a:r>
            <a:r>
              <a:rPr lang="en-US" sz="2000" dirty="0"/>
              <a:t>.	Demonstrate ability to solve both well-posed and ill-posed questions and problems.</a:t>
            </a:r>
          </a:p>
          <a:p>
            <a:pPr lvl="1"/>
            <a:r>
              <a:rPr lang="en-US" sz="2000" b="1" dirty="0" smtClean="0">
                <a:solidFill>
                  <a:srgbClr val="FF0000"/>
                </a:solidFill>
              </a:rPr>
              <a:t>1B</a:t>
            </a:r>
            <a:r>
              <a:rPr lang="en-US" sz="2000" b="1" dirty="0">
                <a:solidFill>
                  <a:srgbClr val="FF0000"/>
                </a:solidFill>
              </a:rPr>
              <a:t>: Engage in complex open and coupled systems thinking; work with uncertainty.</a:t>
            </a:r>
          </a:p>
          <a:p>
            <a:pPr lvl="1" eaLnBrk="0" hangingPunct="0"/>
            <a:r>
              <a:rPr lang="en-US" sz="2000" b="1" dirty="0" smtClean="0">
                <a:solidFill>
                  <a:srgbClr val="00B050"/>
                </a:solidFill>
              </a:rPr>
              <a:t>2A</a:t>
            </a:r>
            <a:r>
              <a:rPr lang="en-US" sz="2000" b="1" dirty="0">
                <a:solidFill>
                  <a:srgbClr val="00B050"/>
                </a:solidFill>
              </a:rPr>
              <a:t>: </a:t>
            </a:r>
            <a:r>
              <a:rPr lang="en-US" sz="2000" b="1" dirty="0" smtClean="0">
                <a:solidFill>
                  <a:srgbClr val="00B050"/>
                </a:solidFill>
              </a:rPr>
              <a:t> Pursue </a:t>
            </a:r>
            <a:r>
              <a:rPr lang="en-US" sz="2000" b="1" dirty="0">
                <a:solidFill>
                  <a:srgbClr val="00B050"/>
                </a:solidFill>
              </a:rPr>
              <a:t>open-ended </a:t>
            </a:r>
            <a:r>
              <a:rPr lang="en-US" sz="2000" b="1" dirty="0" smtClean="0">
                <a:solidFill>
                  <a:srgbClr val="00B050"/>
                </a:solidFill>
              </a:rPr>
              <a:t>questions; </a:t>
            </a:r>
            <a:r>
              <a:rPr lang="en-US" sz="2000" b="1" dirty="0">
                <a:solidFill>
                  <a:srgbClr val="00B050"/>
                </a:solidFill>
              </a:rPr>
              <a:t>experience tackling ill-posed real-world problems by building and analyzing appropriate deterministic and stochastic mathematical </a:t>
            </a:r>
            <a:r>
              <a:rPr lang="en-US" sz="2000" b="1" dirty="0" smtClean="0">
                <a:solidFill>
                  <a:srgbClr val="00B050"/>
                </a:solidFill>
              </a:rPr>
              <a:t>models</a:t>
            </a:r>
          </a:p>
          <a:p>
            <a:pPr lvl="1" eaLnBrk="0" hangingPunct="0"/>
            <a:r>
              <a:rPr lang="en-US" sz="2000" b="1" dirty="0" smtClean="0">
                <a:solidFill>
                  <a:srgbClr val="0070C0"/>
                </a:solidFill>
              </a:rPr>
              <a:t>3B</a:t>
            </a:r>
            <a:r>
              <a:rPr lang="en-US" sz="2000" b="1" dirty="0">
                <a:solidFill>
                  <a:srgbClr val="0070C0"/>
                </a:solidFill>
              </a:rPr>
              <a:t>: The ability to think clearly about complex problems; The ability to analyze a problem to develop workable </a:t>
            </a:r>
            <a:r>
              <a:rPr lang="en-US" sz="2000" b="1" dirty="0" smtClean="0">
                <a:solidFill>
                  <a:srgbClr val="0070C0"/>
                </a:solidFill>
              </a:rPr>
              <a:t>solutions </a:t>
            </a:r>
            <a:endParaRPr lang="en-US" sz="2000" b="1" dirty="0">
              <a:solidFill>
                <a:srgbClr val="0070C0"/>
              </a:solidFill>
            </a:endParaRPr>
          </a:p>
        </p:txBody>
      </p:sp>
      <p:sp>
        <p:nvSpPr>
          <p:cNvPr id="4" name="Slide Number Placeholder 3"/>
          <p:cNvSpPr>
            <a:spLocks noGrp="1"/>
          </p:cNvSpPr>
          <p:nvPr>
            <p:ph type="sldNum" sz="quarter" idx="11"/>
          </p:nvPr>
        </p:nvSpPr>
        <p:spPr/>
        <p:txBody>
          <a:bodyPr/>
          <a:lstStyle/>
          <a:p>
            <a:fld id="{24F7F4F4-E79B-43A2-9379-07F4DFBFFA36}" type="slidenum">
              <a:rPr lang="en-US" smtClean="0"/>
              <a:pPr/>
              <a:t>21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419600"/>
            <a:ext cx="3590924" cy="18715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783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 SCIENTIFIC AND TECHNICAL SKILLS </a:t>
            </a:r>
          </a:p>
        </p:txBody>
      </p:sp>
      <p:sp>
        <p:nvSpPr>
          <p:cNvPr id="3" name="Content Placeholder 2"/>
          <p:cNvSpPr>
            <a:spLocks noGrp="1"/>
          </p:cNvSpPr>
          <p:nvPr>
            <p:ph idx="1"/>
          </p:nvPr>
        </p:nvSpPr>
        <p:spPr>
          <a:xfrm>
            <a:off x="228600" y="914400"/>
            <a:ext cx="8620125" cy="4495800"/>
          </a:xfrm>
        </p:spPr>
        <p:txBody>
          <a:bodyPr/>
          <a:lstStyle/>
          <a:p>
            <a:r>
              <a:rPr lang="en-US" sz="2000" dirty="0" smtClean="0"/>
              <a:t>B.2. 	Demonstrate </a:t>
            </a:r>
            <a:r>
              <a:rPr lang="en-US" sz="2000" dirty="0"/>
              <a:t>basic experimental instrumentation abilities: understand and use manuals and specifications; build, assemble, integrate, operate, trouble-shoot and repair equipment, interface to computers, and calibrate modern laboratory instrumentation and equipment (instrumentation competency )</a:t>
            </a:r>
          </a:p>
          <a:p>
            <a:pPr marL="800100" lvl="1" indent="-342900">
              <a:buFont typeface="Arial" panose="020B0604020202020204" pitchFamily="34" charset="0"/>
              <a:buChar char="•"/>
            </a:pPr>
            <a:r>
              <a:rPr lang="en-US" sz="2000" b="1" dirty="0" smtClean="0">
                <a:solidFill>
                  <a:srgbClr val="00B0F0"/>
                </a:solidFill>
              </a:rPr>
              <a:t>4A</a:t>
            </a:r>
            <a:r>
              <a:rPr lang="en-US" sz="2000" b="1" dirty="0">
                <a:solidFill>
                  <a:srgbClr val="00B0F0"/>
                </a:solidFill>
              </a:rPr>
              <a:t>. </a:t>
            </a:r>
            <a:r>
              <a:rPr lang="en-US" sz="2000" b="1" dirty="0" smtClean="0">
                <a:solidFill>
                  <a:srgbClr val="00B0F0"/>
                </a:solidFill>
              </a:rPr>
              <a:t>An </a:t>
            </a:r>
            <a:r>
              <a:rPr lang="en-US" sz="2000" b="1" dirty="0">
                <a:solidFill>
                  <a:srgbClr val="00B0F0"/>
                </a:solidFill>
              </a:rPr>
              <a:t>understanding of how to use computers in data acquisition and processing and </a:t>
            </a:r>
            <a:r>
              <a:rPr lang="en-US" sz="2000" b="1" dirty="0" smtClean="0">
                <a:solidFill>
                  <a:srgbClr val="00B0F0"/>
                </a:solidFill>
              </a:rPr>
              <a:t>Use </a:t>
            </a:r>
            <a:r>
              <a:rPr lang="en-US" sz="2000" b="1" dirty="0">
                <a:solidFill>
                  <a:srgbClr val="00B0F0"/>
                </a:solidFill>
              </a:rPr>
              <a:t>standard laboratory equipment, modern instrumentation, and classical techniques to carry out </a:t>
            </a:r>
            <a:r>
              <a:rPr lang="en-US" sz="2000" b="1" dirty="0" smtClean="0">
                <a:solidFill>
                  <a:srgbClr val="00B0F0"/>
                </a:solidFill>
              </a:rPr>
              <a:t>experiments</a:t>
            </a:r>
          </a:p>
          <a:p>
            <a:pPr marL="800100" lvl="1" indent="-342900">
              <a:buFont typeface="Arial" panose="020B0604020202020204" pitchFamily="34" charset="0"/>
              <a:buChar char="•"/>
            </a:pPr>
            <a:r>
              <a:rPr lang="en-US" sz="2000" b="1" dirty="0" smtClean="0">
                <a:solidFill>
                  <a:srgbClr val="FF66FF"/>
                </a:solidFill>
              </a:rPr>
              <a:t>8F: Demonstrate </a:t>
            </a:r>
            <a:r>
              <a:rPr lang="en-US" sz="2000" b="1" dirty="0">
                <a:solidFill>
                  <a:srgbClr val="FF66FF"/>
                </a:solidFill>
              </a:rPr>
              <a:t>competency in basic experimental technologies including vacuum, electronics, optics, and data acquisition equipment and </a:t>
            </a:r>
            <a:r>
              <a:rPr lang="en-US" sz="2000" b="1" dirty="0" smtClean="0">
                <a:solidFill>
                  <a:srgbClr val="FF66FF"/>
                </a:solidFill>
              </a:rPr>
              <a:t>know </a:t>
            </a:r>
            <a:r>
              <a:rPr lang="en-US" sz="2000" b="1" dirty="0">
                <a:solidFill>
                  <a:srgbClr val="FF66FF"/>
                </a:solidFill>
              </a:rPr>
              <a:t>limitations of </a:t>
            </a:r>
            <a:r>
              <a:rPr lang="en-US" sz="2000" b="1" dirty="0" smtClean="0">
                <a:solidFill>
                  <a:srgbClr val="FF66FF"/>
                </a:solidFill>
              </a:rPr>
              <a:t>equipment</a:t>
            </a:r>
            <a:endParaRPr lang="en-US" sz="2000" b="1" dirty="0">
              <a:solidFill>
                <a:srgbClr val="FF66FF"/>
              </a:solidFill>
            </a:endParaRPr>
          </a:p>
          <a:p>
            <a:endParaRPr lang="en-US" sz="105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22</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86482"/>
            <a:ext cx="3057525" cy="1593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640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 SCIENTIFIC AND TECHNICAL SKILLS </a:t>
            </a:r>
          </a:p>
        </p:txBody>
      </p:sp>
      <p:sp>
        <p:nvSpPr>
          <p:cNvPr id="3" name="Content Placeholder 2"/>
          <p:cNvSpPr>
            <a:spLocks noGrp="1"/>
          </p:cNvSpPr>
          <p:nvPr>
            <p:ph idx="1"/>
          </p:nvPr>
        </p:nvSpPr>
        <p:spPr>
          <a:xfrm>
            <a:off x="457200" y="1066800"/>
            <a:ext cx="7848600" cy="3631218"/>
          </a:xfrm>
        </p:spPr>
        <p:txBody>
          <a:bodyPr/>
          <a:lstStyle/>
          <a:p>
            <a:r>
              <a:rPr lang="en-US" sz="2000" dirty="0"/>
              <a:t>B.3.	Demonstrate ability to learn and use industry-standard computational, design, analysis and simulation software and document the results obtained for a computation or design (computational software competency</a:t>
            </a:r>
            <a:r>
              <a:rPr lang="en-US" sz="2000" dirty="0" smtClean="0"/>
              <a:t>)</a:t>
            </a:r>
            <a:endParaRPr lang="en-US" sz="2000" dirty="0"/>
          </a:p>
          <a:p>
            <a:pPr lvl="1"/>
            <a:r>
              <a:rPr lang="en-US" sz="2000" b="1" dirty="0" smtClean="0">
                <a:solidFill>
                  <a:srgbClr val="00B050"/>
                </a:solidFill>
              </a:rPr>
              <a:t>2A</a:t>
            </a:r>
            <a:r>
              <a:rPr lang="en-US" sz="2000" b="1" dirty="0">
                <a:solidFill>
                  <a:srgbClr val="00B050"/>
                </a:solidFill>
              </a:rPr>
              <a:t>. T</a:t>
            </a:r>
            <a:r>
              <a:rPr lang="en-US" sz="2000" b="1" dirty="0" smtClean="0">
                <a:solidFill>
                  <a:srgbClr val="00B050"/>
                </a:solidFill>
              </a:rPr>
              <a:t>each </a:t>
            </a:r>
            <a:r>
              <a:rPr lang="en-US" sz="2000" b="1" dirty="0">
                <a:solidFill>
                  <a:srgbClr val="00B050"/>
                </a:solidFill>
              </a:rPr>
              <a:t>students to use </a:t>
            </a:r>
            <a:r>
              <a:rPr lang="en-US" sz="2000" b="1" dirty="0" smtClean="0">
                <a:solidFill>
                  <a:srgbClr val="00B050"/>
                </a:solidFill>
              </a:rPr>
              <a:t>professional-level </a:t>
            </a:r>
            <a:r>
              <a:rPr lang="en-US" sz="2000" b="1" dirty="0">
                <a:solidFill>
                  <a:srgbClr val="00B050"/>
                </a:solidFill>
              </a:rPr>
              <a:t>technological tools such as computer algebra systems, visualization software, and statistical packages</a:t>
            </a:r>
          </a:p>
          <a:p>
            <a:pPr lvl="1"/>
            <a:r>
              <a:rPr lang="en-US" sz="2000" b="1" dirty="0" smtClean="0">
                <a:solidFill>
                  <a:srgbClr val="00B0F0"/>
                </a:solidFill>
              </a:rPr>
              <a:t>4B</a:t>
            </a:r>
            <a:r>
              <a:rPr lang="en-US" sz="2000" b="1" dirty="0">
                <a:solidFill>
                  <a:srgbClr val="00B0F0"/>
                </a:solidFill>
              </a:rPr>
              <a:t>. Understanding of when numerical calculations are indicated and the ability to carry them out</a:t>
            </a:r>
          </a:p>
          <a:p>
            <a:pPr lvl="1"/>
            <a:r>
              <a:rPr lang="en-US" sz="2000" b="1" dirty="0" smtClean="0">
                <a:solidFill>
                  <a:srgbClr val="D09E00"/>
                </a:solidFill>
              </a:rPr>
              <a:t>6C</a:t>
            </a:r>
            <a:r>
              <a:rPr lang="en-US" sz="2000" b="1" dirty="0">
                <a:solidFill>
                  <a:srgbClr val="D09E00"/>
                </a:solidFill>
              </a:rPr>
              <a:t>: Knowledge of sophisticated computer simulation or </a:t>
            </a:r>
            <a:r>
              <a:rPr lang="en-US" sz="2000" b="1" dirty="0" smtClean="0">
                <a:solidFill>
                  <a:srgbClr val="D09E00"/>
                </a:solidFill>
              </a:rPr>
              <a:t>modeling</a:t>
            </a:r>
            <a:endParaRPr lang="en-US" sz="2000" b="1" dirty="0">
              <a:solidFill>
                <a:srgbClr val="D09E00"/>
              </a:solidFill>
            </a:endParaRPr>
          </a:p>
        </p:txBody>
      </p:sp>
      <p:sp>
        <p:nvSpPr>
          <p:cNvPr id="4" name="Slide Number Placeholder 3"/>
          <p:cNvSpPr>
            <a:spLocks noGrp="1"/>
          </p:cNvSpPr>
          <p:nvPr>
            <p:ph type="sldNum" sz="quarter" idx="11"/>
          </p:nvPr>
        </p:nvSpPr>
        <p:spPr/>
        <p:txBody>
          <a:bodyPr/>
          <a:lstStyle/>
          <a:p>
            <a:fld id="{24F7F4F4-E79B-43A2-9379-07F4DFBFFA36}" type="slidenum">
              <a:rPr lang="en-US" smtClean="0"/>
              <a:pPr/>
              <a:t>23</a:t>
            </a:fld>
            <a:endParaRPr lang="en-US"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698018"/>
            <a:ext cx="3191977" cy="16636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667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 SCIENTIFIC AND TECHNICAL SKILLS </a:t>
            </a:r>
          </a:p>
        </p:txBody>
      </p:sp>
      <p:sp>
        <p:nvSpPr>
          <p:cNvPr id="3" name="Content Placeholder 2"/>
          <p:cNvSpPr>
            <a:spLocks noGrp="1"/>
          </p:cNvSpPr>
          <p:nvPr>
            <p:ph idx="1"/>
          </p:nvPr>
        </p:nvSpPr>
        <p:spPr>
          <a:xfrm>
            <a:off x="457200" y="1143000"/>
            <a:ext cx="7848600" cy="3200400"/>
          </a:xfrm>
        </p:spPr>
        <p:txBody>
          <a:bodyPr/>
          <a:lstStyle/>
          <a:p>
            <a:r>
              <a:rPr lang="en-US" sz="2000" dirty="0"/>
              <a:t>B.4.	Demonstrate ability to write and execute a software program using a current software language (coding competency) to explore, simulate or model physical </a:t>
            </a:r>
            <a:r>
              <a:rPr lang="en-US" sz="2000" dirty="0" smtClean="0"/>
              <a:t>phenomena</a:t>
            </a:r>
            <a:endParaRPr lang="en-US" sz="2000" dirty="0"/>
          </a:p>
          <a:p>
            <a:pPr lvl="1"/>
            <a:r>
              <a:rPr lang="en-US" sz="2000" b="1" dirty="0" smtClean="0">
                <a:solidFill>
                  <a:srgbClr val="D09E00"/>
                </a:solidFill>
              </a:rPr>
              <a:t>6A,B</a:t>
            </a:r>
            <a:r>
              <a:rPr lang="en-US" sz="2000" b="1" dirty="0">
                <a:solidFill>
                  <a:srgbClr val="D09E00"/>
                </a:solidFill>
              </a:rPr>
              <a:t>: Programming</a:t>
            </a:r>
          </a:p>
          <a:p>
            <a:pPr lvl="1"/>
            <a:r>
              <a:rPr lang="en-US" sz="2000" b="1" dirty="0">
                <a:solidFill>
                  <a:srgbClr val="D09E00"/>
                </a:solidFill>
              </a:rPr>
              <a:t>6C: Knowledge of programming or systems software</a:t>
            </a:r>
          </a:p>
          <a:p>
            <a:pPr lvl="1"/>
            <a:r>
              <a:rPr lang="en-US" sz="2000" b="1" dirty="0">
                <a:solidFill>
                  <a:srgbClr val="FF66FF"/>
                </a:solidFill>
              </a:rPr>
              <a:t>8E: Strong coding skills</a:t>
            </a:r>
          </a:p>
          <a:p>
            <a:pPr lvl="1"/>
            <a:r>
              <a:rPr lang="en-US" sz="2000" b="1" dirty="0">
                <a:solidFill>
                  <a:srgbClr val="FF66FF"/>
                </a:solidFill>
              </a:rPr>
              <a:t>8F: Knowledge of at least 1 programming language</a:t>
            </a:r>
          </a:p>
          <a:p>
            <a:pPr lvl="1"/>
            <a:r>
              <a:rPr lang="en-US" sz="2000" b="1" dirty="0">
                <a:solidFill>
                  <a:srgbClr val="FFC000"/>
                </a:solidFill>
              </a:rPr>
              <a:t>9. Programming skills</a:t>
            </a:r>
          </a:p>
          <a:p>
            <a:endParaRPr lang="en-US" sz="10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24</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61122"/>
            <a:ext cx="3209925" cy="16730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8724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 SCIENTIFIC AND TECHNICAL SKILLS </a:t>
            </a:r>
          </a:p>
        </p:txBody>
      </p:sp>
      <p:sp>
        <p:nvSpPr>
          <p:cNvPr id="3" name="Content Placeholder 2"/>
          <p:cNvSpPr>
            <a:spLocks noGrp="1"/>
          </p:cNvSpPr>
          <p:nvPr>
            <p:ph idx="1"/>
          </p:nvPr>
        </p:nvSpPr>
        <p:spPr>
          <a:xfrm>
            <a:off x="381000" y="1066800"/>
            <a:ext cx="7848600" cy="3352800"/>
          </a:xfrm>
        </p:spPr>
        <p:txBody>
          <a:bodyPr/>
          <a:lstStyle/>
          <a:p>
            <a:r>
              <a:rPr lang="en-US" sz="2000" dirty="0"/>
              <a:t>B.5.	Demonstrate ability to analyze data, including statistical and uncertainty analysis, distinguish between models, and present those results with appropriate tables and charts (data analytics competency)</a:t>
            </a:r>
          </a:p>
          <a:p>
            <a:pPr marL="800100" lvl="1" indent="-342900" eaLnBrk="0" hangingPunct="0">
              <a:buFont typeface="Arial" panose="020B0604020202020204" pitchFamily="34" charset="0"/>
              <a:buChar char="•"/>
            </a:pPr>
            <a:r>
              <a:rPr lang="en-US" sz="2000" b="1" dirty="0">
                <a:solidFill>
                  <a:srgbClr val="00B050"/>
                </a:solidFill>
              </a:rPr>
              <a:t>2A: a command of data analysis and statistical inference </a:t>
            </a:r>
          </a:p>
          <a:p>
            <a:pPr marL="800100" lvl="1" indent="-342900" eaLnBrk="0" hangingPunct="0">
              <a:buFont typeface="Arial" panose="020B0604020202020204" pitchFamily="34" charset="0"/>
              <a:buChar char="•"/>
            </a:pPr>
            <a:r>
              <a:rPr lang="en-US" sz="2000" b="1" dirty="0" smtClean="0">
                <a:solidFill>
                  <a:srgbClr val="00B0F0"/>
                </a:solidFill>
              </a:rPr>
              <a:t>4B</a:t>
            </a:r>
            <a:r>
              <a:rPr lang="en-US" sz="2000" b="1" dirty="0">
                <a:solidFill>
                  <a:srgbClr val="00B0F0"/>
                </a:solidFill>
              </a:rPr>
              <a:t>. Experimental physics: error analysis, curve fitting, data analysis</a:t>
            </a:r>
          </a:p>
          <a:p>
            <a:pPr marL="800100" lvl="1" indent="-342900" eaLnBrk="0" hangingPunct="0">
              <a:buFont typeface="Arial" panose="020B0604020202020204" pitchFamily="34" charset="0"/>
              <a:buChar char="•"/>
            </a:pPr>
            <a:r>
              <a:rPr lang="en-US" sz="2000" b="1" dirty="0">
                <a:solidFill>
                  <a:srgbClr val="D09E00"/>
                </a:solidFill>
              </a:rPr>
              <a:t>6C: Knowledge of statistics or advanced mathematics</a:t>
            </a:r>
          </a:p>
          <a:p>
            <a:pPr marL="800100" lvl="1" indent="-342900" eaLnBrk="0" hangingPunct="0">
              <a:buFont typeface="Arial" panose="020B0604020202020204" pitchFamily="34" charset="0"/>
              <a:buChar char="•"/>
            </a:pPr>
            <a:r>
              <a:rPr lang="en-US" sz="2000" b="1" dirty="0" smtClean="0">
                <a:solidFill>
                  <a:srgbClr val="FF66FF"/>
                </a:solidFill>
              </a:rPr>
              <a:t>8D</a:t>
            </a:r>
            <a:r>
              <a:rPr lang="en-US" sz="2000" b="1" dirty="0">
                <a:solidFill>
                  <a:srgbClr val="FF66FF"/>
                </a:solidFill>
              </a:rPr>
              <a:t>: Statistical data analysis</a:t>
            </a:r>
          </a:p>
          <a:p>
            <a:endParaRPr lang="en-US" sz="11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25</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724400"/>
            <a:ext cx="3052763" cy="15910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4138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 SCIENTIFIC AND TECHNICAL SKILLS </a:t>
            </a:r>
          </a:p>
        </p:txBody>
      </p:sp>
      <p:sp>
        <p:nvSpPr>
          <p:cNvPr id="3" name="Content Placeholder 2"/>
          <p:cNvSpPr>
            <a:spLocks noGrp="1"/>
          </p:cNvSpPr>
          <p:nvPr>
            <p:ph idx="1"/>
          </p:nvPr>
        </p:nvSpPr>
        <p:spPr>
          <a:xfrm>
            <a:off x="152400" y="990600"/>
            <a:ext cx="7848600" cy="3810000"/>
          </a:xfrm>
        </p:spPr>
        <p:txBody>
          <a:bodyPr/>
          <a:lstStyle/>
          <a:p>
            <a:r>
              <a:rPr lang="en-US" sz="2000" dirty="0"/>
              <a:t>B.6.	</a:t>
            </a:r>
            <a:r>
              <a:rPr lang="en-US" sz="2000" dirty="0" smtClean="0"/>
              <a:t>Draft: Demonstrate </a:t>
            </a:r>
            <a:r>
              <a:rPr lang="en-US" sz="2000" dirty="0"/>
              <a:t>ability to define problems clearly, design and execute experiments, determine how the results provided answers to the problem, determine follow-on investigations, and understand the context of these results in a larger </a:t>
            </a:r>
            <a:r>
              <a:rPr lang="en-US" sz="2000" dirty="0" smtClean="0"/>
              <a:t>perspective</a:t>
            </a:r>
            <a:endParaRPr lang="en-US" sz="2000" dirty="0"/>
          </a:p>
          <a:p>
            <a:pPr lvl="1"/>
            <a:r>
              <a:rPr lang="en-US" sz="2000" b="1" dirty="0" smtClean="0">
                <a:solidFill>
                  <a:srgbClr val="00B050"/>
                </a:solidFill>
              </a:rPr>
              <a:t>2B</a:t>
            </a:r>
            <a:r>
              <a:rPr lang="en-US" sz="2000" b="1" dirty="0">
                <a:solidFill>
                  <a:srgbClr val="00B050"/>
                </a:solidFill>
              </a:rPr>
              <a:t>: Students should be taught how to define problems clearly, develop testable hypotheses, design and execute experiments, analyze data using appropriate statistical methods</a:t>
            </a:r>
          </a:p>
          <a:p>
            <a:pPr lvl="1"/>
            <a:r>
              <a:rPr lang="en-US" sz="2000" b="1" dirty="0" smtClean="0">
                <a:solidFill>
                  <a:srgbClr val="00B0F0"/>
                </a:solidFill>
              </a:rPr>
              <a:t>4A</a:t>
            </a:r>
            <a:r>
              <a:rPr lang="en-US" sz="2000" b="1" dirty="0">
                <a:solidFill>
                  <a:srgbClr val="00B0F0"/>
                </a:solidFill>
              </a:rPr>
              <a:t>: Be able to think creatively about scientific problems and their solutions, to design </a:t>
            </a:r>
            <a:r>
              <a:rPr lang="en-US" sz="2000" b="1" dirty="0" smtClean="0">
                <a:solidFill>
                  <a:srgbClr val="00B0F0"/>
                </a:solidFill>
              </a:rPr>
              <a:t>experiments; Understand </a:t>
            </a:r>
            <a:r>
              <a:rPr lang="en-US" sz="2000" b="1" dirty="0">
                <a:solidFill>
                  <a:srgbClr val="00B0F0"/>
                </a:solidFill>
              </a:rPr>
              <a:t>the objective of a physics laboratory </a:t>
            </a:r>
            <a:r>
              <a:rPr lang="en-US" sz="2000" b="1" dirty="0" smtClean="0">
                <a:solidFill>
                  <a:srgbClr val="00B0F0"/>
                </a:solidFill>
              </a:rPr>
              <a:t>experiment</a:t>
            </a:r>
            <a:endParaRPr lang="en-US" sz="2000" b="1" dirty="0">
              <a:solidFill>
                <a:srgbClr val="00B0F0"/>
              </a:solidFill>
            </a:endParaRPr>
          </a:p>
        </p:txBody>
      </p:sp>
      <p:sp>
        <p:nvSpPr>
          <p:cNvPr id="4" name="Slide Number Placeholder 3"/>
          <p:cNvSpPr>
            <a:spLocks noGrp="1"/>
          </p:cNvSpPr>
          <p:nvPr>
            <p:ph type="sldNum" sz="quarter" idx="11"/>
          </p:nvPr>
        </p:nvSpPr>
        <p:spPr/>
        <p:txBody>
          <a:bodyPr/>
          <a:lstStyle/>
          <a:p>
            <a:fld id="{24F7F4F4-E79B-43A2-9379-07F4DFBFFA36}" type="slidenum">
              <a:rPr lang="en-US" smtClean="0"/>
              <a:pPr/>
              <a:t>26</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555" y="4865681"/>
            <a:ext cx="2818263" cy="14688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6548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 SCIENTIFIC AND TECHNICAL SKILLS </a:t>
            </a:r>
          </a:p>
        </p:txBody>
      </p:sp>
      <p:sp>
        <p:nvSpPr>
          <p:cNvPr id="3" name="Content Placeholder 2"/>
          <p:cNvSpPr>
            <a:spLocks noGrp="1"/>
          </p:cNvSpPr>
          <p:nvPr>
            <p:ph idx="1"/>
          </p:nvPr>
        </p:nvSpPr>
        <p:spPr>
          <a:xfrm>
            <a:off x="152400" y="990600"/>
            <a:ext cx="7848600" cy="3429000"/>
          </a:xfrm>
        </p:spPr>
        <p:txBody>
          <a:bodyPr/>
          <a:lstStyle/>
          <a:p>
            <a:r>
              <a:rPr lang="en-US" sz="2000" dirty="0"/>
              <a:t>B.7.	</a:t>
            </a:r>
            <a:r>
              <a:rPr lang="en-US" sz="2000" dirty="0" smtClean="0"/>
              <a:t>Draft: Demonstrate </a:t>
            </a:r>
            <a:r>
              <a:rPr lang="en-US" sz="2000" dirty="0"/>
              <a:t>ability to retrieve information efficiently and effectively by searching the literature, read, analyze, evaluate, interpret, and cite technical articles, and manage scientific and engineering information so that it is </a:t>
            </a:r>
            <a:r>
              <a:rPr lang="en-US" sz="2000" dirty="0" smtClean="0"/>
              <a:t>actionable</a:t>
            </a:r>
            <a:endParaRPr lang="en-US" sz="2000" dirty="0"/>
          </a:p>
          <a:p>
            <a:pPr lvl="1"/>
            <a:r>
              <a:rPr lang="en-US" sz="2000" b="1" dirty="0">
                <a:solidFill>
                  <a:srgbClr val="00B050"/>
                </a:solidFill>
              </a:rPr>
              <a:t>2B: Essential student skills include the ability to retrieve information efficiently and effectively by searching the chemical literature, evaluate technical articles critically, and manage many types of chemical information; Students' ability to read, analyze, interpret, and cite the chemical </a:t>
            </a:r>
            <a:r>
              <a:rPr lang="en-US" sz="2000" b="1" dirty="0" smtClean="0">
                <a:solidFill>
                  <a:srgbClr val="00B050"/>
                </a:solidFill>
              </a:rPr>
              <a:t>literature</a:t>
            </a:r>
            <a:endParaRPr lang="en-US" sz="2000" b="1" dirty="0">
              <a:solidFill>
                <a:srgbClr val="00B050"/>
              </a:solidFill>
            </a:endParaRPr>
          </a:p>
        </p:txBody>
      </p:sp>
      <p:sp>
        <p:nvSpPr>
          <p:cNvPr id="4" name="Slide Number Placeholder 3"/>
          <p:cNvSpPr>
            <a:spLocks noGrp="1"/>
          </p:cNvSpPr>
          <p:nvPr>
            <p:ph type="sldNum" sz="quarter" idx="11"/>
          </p:nvPr>
        </p:nvSpPr>
        <p:spPr/>
        <p:txBody>
          <a:bodyPr/>
          <a:lstStyle/>
          <a:p>
            <a:fld id="{24F7F4F4-E79B-43A2-9379-07F4DFBFFA36}" type="slidenum">
              <a:rPr lang="en-US" smtClean="0"/>
              <a:pPr/>
              <a:t>27</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2976563" cy="15513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80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a:t>
            </a:r>
            <a:r>
              <a:rPr lang="en-US" sz="2400" dirty="0" smtClean="0"/>
              <a:t>. COMMUNICATION SKILLS </a:t>
            </a:r>
            <a:endParaRPr lang="en-US" sz="2400" dirty="0"/>
          </a:p>
        </p:txBody>
      </p:sp>
      <p:sp>
        <p:nvSpPr>
          <p:cNvPr id="3" name="Content Placeholder 2"/>
          <p:cNvSpPr>
            <a:spLocks noGrp="1"/>
          </p:cNvSpPr>
          <p:nvPr>
            <p:ph idx="1"/>
          </p:nvPr>
        </p:nvSpPr>
        <p:spPr>
          <a:xfrm>
            <a:off x="152400" y="1024145"/>
            <a:ext cx="7848600" cy="3166855"/>
          </a:xfrm>
        </p:spPr>
        <p:txBody>
          <a:bodyPr/>
          <a:lstStyle/>
          <a:p>
            <a:r>
              <a:rPr lang="en-US" sz="2000" dirty="0" smtClean="0"/>
              <a:t>C.1. Demonstrate </a:t>
            </a:r>
            <a:r>
              <a:rPr lang="en-US" sz="2000" dirty="0"/>
              <a:t>ability to communicate with many different audiences from many different cultures, understand each audience, and make the communication relevant and have maximum impact for that </a:t>
            </a:r>
            <a:r>
              <a:rPr lang="en-US" sz="2000" dirty="0" smtClean="0"/>
              <a:t>audience</a:t>
            </a:r>
            <a:endParaRPr lang="en-US" sz="2000" dirty="0"/>
          </a:p>
          <a:p>
            <a:pPr marL="857250" lvl="1" indent="-342900"/>
            <a:r>
              <a:rPr lang="en-US" sz="2000" b="1" dirty="0" smtClean="0">
                <a:solidFill>
                  <a:srgbClr val="00B050"/>
                </a:solidFill>
              </a:rPr>
              <a:t>2A</a:t>
            </a:r>
            <a:r>
              <a:rPr lang="en-US" sz="2000" b="1" dirty="0">
                <a:solidFill>
                  <a:srgbClr val="00B050"/>
                </a:solidFill>
              </a:rPr>
              <a:t>. communicate mathematical ideas clearly and coherently both verbally and in writing to audiences of varying mathematical sophistication</a:t>
            </a:r>
          </a:p>
          <a:p>
            <a:pPr marL="857250" lvl="1" indent="-342900"/>
            <a:r>
              <a:rPr lang="en-US" sz="2000" b="1" dirty="0" smtClean="0">
                <a:solidFill>
                  <a:srgbClr val="B5459D"/>
                </a:solidFill>
              </a:rPr>
              <a:t>5</a:t>
            </a:r>
            <a:r>
              <a:rPr lang="en-US" sz="2000" b="1" dirty="0">
                <a:solidFill>
                  <a:srgbClr val="B5459D"/>
                </a:solidFill>
              </a:rPr>
              <a:t>. Building communication skills as part of the undergraduate physics experience</a:t>
            </a:r>
          </a:p>
          <a:p>
            <a:pPr marL="0" indent="0">
              <a:buNone/>
            </a:pPr>
            <a:endParaRPr lang="en-US" sz="1600" dirty="0"/>
          </a:p>
          <a:p>
            <a:endParaRPr lang="en-US" sz="12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28</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3052763" cy="15910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04224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 COMMUNICATION SKILLS </a:t>
            </a:r>
            <a:endParaRPr lang="en-US" sz="2400" dirty="0"/>
          </a:p>
        </p:txBody>
      </p:sp>
      <p:sp>
        <p:nvSpPr>
          <p:cNvPr id="3" name="Content Placeholder 2"/>
          <p:cNvSpPr>
            <a:spLocks noGrp="1"/>
          </p:cNvSpPr>
          <p:nvPr>
            <p:ph idx="1"/>
          </p:nvPr>
        </p:nvSpPr>
        <p:spPr>
          <a:xfrm>
            <a:off x="381000" y="1066800"/>
            <a:ext cx="7848600" cy="2667000"/>
          </a:xfrm>
        </p:spPr>
        <p:txBody>
          <a:bodyPr/>
          <a:lstStyle/>
          <a:p>
            <a:r>
              <a:rPr lang="en-US" sz="2000" dirty="0"/>
              <a:t>C.2.	Demonstrate the ability to obtain and evaluate information through reading, listening and </a:t>
            </a:r>
            <a:r>
              <a:rPr lang="en-US" sz="2000" dirty="0" smtClean="0"/>
              <a:t>discussing</a:t>
            </a:r>
            <a:endParaRPr lang="en-US" sz="2000" dirty="0"/>
          </a:p>
          <a:p>
            <a:pPr lvl="1"/>
            <a:r>
              <a:rPr lang="en-US" sz="2000" b="1" dirty="0" smtClean="0">
                <a:solidFill>
                  <a:srgbClr val="FF0000"/>
                </a:solidFill>
              </a:rPr>
              <a:t>1F</a:t>
            </a:r>
            <a:r>
              <a:rPr lang="en-US" sz="2000" b="1" dirty="0">
                <a:solidFill>
                  <a:srgbClr val="FF0000"/>
                </a:solidFill>
              </a:rPr>
              <a:t>: active listening</a:t>
            </a:r>
          </a:p>
          <a:p>
            <a:pPr lvl="1"/>
            <a:r>
              <a:rPr lang="en-US" sz="2000" b="1" dirty="0" smtClean="0">
                <a:solidFill>
                  <a:srgbClr val="0070C0"/>
                </a:solidFill>
              </a:rPr>
              <a:t>3A</a:t>
            </a:r>
            <a:r>
              <a:rPr lang="en-US" sz="2000" b="1" dirty="0">
                <a:solidFill>
                  <a:srgbClr val="0070C0"/>
                </a:solidFill>
              </a:rPr>
              <a:t>: written and oral communication skills</a:t>
            </a:r>
          </a:p>
          <a:p>
            <a:pPr lvl="1"/>
            <a:r>
              <a:rPr lang="en-US" sz="2000" b="1" dirty="0" smtClean="0">
                <a:solidFill>
                  <a:srgbClr val="0070C0"/>
                </a:solidFill>
              </a:rPr>
              <a:t>3D</a:t>
            </a:r>
            <a:r>
              <a:rPr lang="en-US" sz="2000" b="1" dirty="0">
                <a:solidFill>
                  <a:srgbClr val="0070C0"/>
                </a:solidFill>
              </a:rPr>
              <a:t>: The ability to locate, organize, and evaluate information from multiple sources</a:t>
            </a:r>
          </a:p>
          <a:p>
            <a:pPr lvl="1"/>
            <a:r>
              <a:rPr lang="en-US" sz="2000" b="1" dirty="0" smtClean="0"/>
              <a:t>7A</a:t>
            </a:r>
            <a:r>
              <a:rPr lang="en-US" sz="2000" b="1" dirty="0"/>
              <a:t>: Reading comprehension, active </a:t>
            </a:r>
            <a:r>
              <a:rPr lang="en-US" sz="2000" b="1" dirty="0" smtClean="0"/>
              <a:t>listening</a:t>
            </a:r>
            <a:endParaRPr lang="en-US" sz="2000" b="1" dirty="0"/>
          </a:p>
          <a:p>
            <a:pPr marL="457200" lvl="1" indent="0">
              <a:buNone/>
            </a:pPr>
            <a:endParaRPr lang="en-US" sz="16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29</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48200"/>
            <a:ext cx="3205163" cy="16705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1754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J-TUPP Charge</a:t>
            </a:r>
            <a:endParaRPr lang="en-US" dirty="0"/>
          </a:p>
        </p:txBody>
      </p:sp>
      <p:sp>
        <p:nvSpPr>
          <p:cNvPr id="3" name="Content Placeholder 2"/>
          <p:cNvSpPr>
            <a:spLocks noGrp="1"/>
          </p:cNvSpPr>
          <p:nvPr>
            <p:ph idx="1"/>
          </p:nvPr>
        </p:nvSpPr>
        <p:spPr>
          <a:xfrm>
            <a:off x="533400" y="1143000"/>
            <a:ext cx="7848600" cy="4495800"/>
          </a:xfrm>
        </p:spPr>
        <p:txBody>
          <a:bodyPr/>
          <a:lstStyle/>
          <a:p>
            <a:r>
              <a:rPr lang="en-US" sz="2000" i="1" dirty="0" smtClean="0"/>
              <a:t>What </a:t>
            </a:r>
            <a:r>
              <a:rPr lang="en-US" sz="2000" i="1" dirty="0"/>
              <a:t>skills and knowledge should the next generation of undergraduate physics degree holders possess to be well prepared for a diverse set of careers?</a:t>
            </a:r>
            <a:endParaRPr lang="en-US" sz="2000" dirty="0"/>
          </a:p>
          <a:p>
            <a:pPr lvl="1"/>
            <a:r>
              <a:rPr lang="en-US" sz="2000" b="0" dirty="0" smtClean="0"/>
              <a:t>Improve </a:t>
            </a:r>
            <a:r>
              <a:rPr lang="en-US" sz="2000" b="0" dirty="0"/>
              <a:t>the education of a diverse student population.  </a:t>
            </a:r>
            <a:endParaRPr lang="en-US" sz="2000" b="0" dirty="0" smtClean="0"/>
          </a:p>
          <a:p>
            <a:pPr lvl="1"/>
            <a:r>
              <a:rPr lang="en-US" sz="2000" b="0" dirty="0" smtClean="0"/>
              <a:t>Recommendations </a:t>
            </a:r>
          </a:p>
          <a:p>
            <a:pPr lvl="2"/>
            <a:r>
              <a:rPr lang="en-US" b="1" dirty="0" smtClean="0"/>
              <a:t>Content </a:t>
            </a:r>
          </a:p>
          <a:p>
            <a:pPr lvl="2"/>
            <a:r>
              <a:rPr lang="en-US" b="0" dirty="0" smtClean="0"/>
              <a:t>Pedagogy </a:t>
            </a:r>
          </a:p>
          <a:p>
            <a:pPr lvl="2"/>
            <a:r>
              <a:rPr lang="en-US" b="1" dirty="0" smtClean="0"/>
              <a:t>Professional skills</a:t>
            </a:r>
          </a:p>
          <a:p>
            <a:pPr lvl="2"/>
            <a:r>
              <a:rPr lang="en-US" b="0" dirty="0" smtClean="0"/>
              <a:t>Student engagement</a:t>
            </a:r>
            <a:endParaRPr lang="en-US" sz="16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a:t>
            </a:fld>
            <a:endParaRPr lang="en-US" dirty="0"/>
          </a:p>
        </p:txBody>
      </p:sp>
    </p:spTree>
    <p:extLst>
      <p:ext uri="{BB962C8B-B14F-4D97-AF65-F5344CB8AC3E}">
        <p14:creationId xmlns:p14="http://schemas.microsoft.com/office/powerpoint/2010/main" val="1378091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 COMMUNICATION SKILLS </a:t>
            </a:r>
            <a:endParaRPr lang="en-US" sz="2400" dirty="0"/>
          </a:p>
        </p:txBody>
      </p:sp>
      <p:sp>
        <p:nvSpPr>
          <p:cNvPr id="3" name="Content Placeholder 2"/>
          <p:cNvSpPr>
            <a:spLocks noGrp="1"/>
          </p:cNvSpPr>
          <p:nvPr>
            <p:ph idx="1"/>
          </p:nvPr>
        </p:nvSpPr>
        <p:spPr>
          <a:xfrm>
            <a:off x="533400" y="1066800"/>
            <a:ext cx="8229600" cy="3657600"/>
          </a:xfrm>
        </p:spPr>
        <p:txBody>
          <a:bodyPr/>
          <a:lstStyle/>
          <a:p>
            <a:r>
              <a:rPr lang="en-US" sz="2000" dirty="0"/>
              <a:t>C.3.	Demonstrate the ability to be persuasive in communicating the worth of an </a:t>
            </a:r>
            <a:r>
              <a:rPr lang="en-US" sz="2000" dirty="0" smtClean="0"/>
              <a:t>idea</a:t>
            </a:r>
            <a:endParaRPr lang="en-US" sz="2000" dirty="0"/>
          </a:p>
          <a:p>
            <a:pPr lvl="1"/>
            <a:r>
              <a:rPr lang="en-US" sz="2000" b="1" dirty="0" smtClean="0">
                <a:solidFill>
                  <a:srgbClr val="0070C0"/>
                </a:solidFill>
              </a:rPr>
              <a:t>3E</a:t>
            </a:r>
            <a:r>
              <a:rPr lang="en-US" sz="2000" b="1" dirty="0">
                <a:solidFill>
                  <a:srgbClr val="0070C0"/>
                </a:solidFill>
              </a:rPr>
              <a:t>: Ability to sell or influence others</a:t>
            </a:r>
          </a:p>
          <a:p>
            <a:pPr lvl="1"/>
            <a:r>
              <a:rPr lang="en-US" sz="2000" b="1" dirty="0" smtClean="0"/>
              <a:t>7B</a:t>
            </a:r>
            <a:r>
              <a:rPr lang="en-US" sz="2000" b="1" dirty="0"/>
              <a:t>: Effective communication including advocacy and persuasion; effective collaboration including leadership, followership, and consensus building</a:t>
            </a:r>
          </a:p>
          <a:p>
            <a:pPr lvl="1"/>
            <a:r>
              <a:rPr lang="en-US" sz="2000" b="1" dirty="0" smtClean="0">
                <a:solidFill>
                  <a:srgbClr val="FF66FF"/>
                </a:solidFill>
              </a:rPr>
              <a:t>8D</a:t>
            </a:r>
            <a:r>
              <a:rPr lang="en-US" sz="2000" b="1" dirty="0">
                <a:solidFill>
                  <a:srgbClr val="FF66FF"/>
                </a:solidFill>
              </a:rPr>
              <a:t>: Must learn to sell project ideas to business managers, clearly articulate your ideas to a variety of people; ability to persuade others to work with you; ability to acquire the big picture or the company perspective to convince others that your idea is good</a:t>
            </a:r>
          </a:p>
          <a:p>
            <a:endParaRPr lang="en-US" sz="10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30</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417" y="4755107"/>
            <a:ext cx="2942314" cy="1533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273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 COMMUNICATION SKILLS </a:t>
            </a:r>
          </a:p>
        </p:txBody>
      </p:sp>
      <p:sp>
        <p:nvSpPr>
          <p:cNvPr id="3" name="Content Placeholder 2"/>
          <p:cNvSpPr>
            <a:spLocks noGrp="1"/>
          </p:cNvSpPr>
          <p:nvPr>
            <p:ph idx="1"/>
          </p:nvPr>
        </p:nvSpPr>
        <p:spPr>
          <a:xfrm>
            <a:off x="533400" y="1066800"/>
            <a:ext cx="7848600" cy="2514600"/>
          </a:xfrm>
        </p:spPr>
        <p:txBody>
          <a:bodyPr/>
          <a:lstStyle/>
          <a:p>
            <a:r>
              <a:rPr lang="en-US" sz="2000" dirty="0"/>
              <a:t>C.4.	Demonstrate the ability to articulate the state of your understanding of your own and others’ </a:t>
            </a:r>
            <a:r>
              <a:rPr lang="en-US" sz="2000" dirty="0" smtClean="0"/>
              <a:t>ideas</a:t>
            </a:r>
          </a:p>
          <a:p>
            <a:pPr lvl="1"/>
            <a:r>
              <a:rPr lang="en-US" sz="2000" b="1" dirty="0" smtClean="0">
                <a:solidFill>
                  <a:srgbClr val="FF0000"/>
                </a:solidFill>
              </a:rPr>
              <a:t>1E</a:t>
            </a:r>
            <a:r>
              <a:rPr lang="en-US" sz="2000" b="1" dirty="0">
                <a:solidFill>
                  <a:srgbClr val="FF0000"/>
                </a:solidFill>
              </a:rPr>
              <a:t>. Student-centered courses and curricula provide opportunities for students to examine and discuss their understanding of the concepts presented</a:t>
            </a:r>
          </a:p>
          <a:p>
            <a:pPr lvl="1"/>
            <a:r>
              <a:rPr lang="en-US" sz="2000" b="1" dirty="0" smtClean="0">
                <a:solidFill>
                  <a:srgbClr val="00B0F0"/>
                </a:solidFill>
              </a:rPr>
              <a:t>4B</a:t>
            </a:r>
            <a:r>
              <a:rPr lang="en-US" sz="2000" b="1" dirty="0">
                <a:solidFill>
                  <a:srgbClr val="00B0F0"/>
                </a:solidFill>
              </a:rPr>
              <a:t>. Ability to justify and explain specific approaches to solving </a:t>
            </a:r>
            <a:r>
              <a:rPr lang="en-US" sz="2000" b="1" dirty="0" smtClean="0">
                <a:solidFill>
                  <a:srgbClr val="00B0F0"/>
                </a:solidFill>
              </a:rPr>
              <a:t>problems</a:t>
            </a:r>
            <a:endParaRPr lang="en-US" sz="2000" b="1" dirty="0">
              <a:solidFill>
                <a:srgbClr val="00B0F0"/>
              </a:solidFill>
            </a:endParaRPr>
          </a:p>
        </p:txBody>
      </p:sp>
      <p:sp>
        <p:nvSpPr>
          <p:cNvPr id="4" name="Slide Number Placeholder 3"/>
          <p:cNvSpPr>
            <a:spLocks noGrp="1"/>
          </p:cNvSpPr>
          <p:nvPr>
            <p:ph type="sldNum" sz="quarter" idx="11"/>
          </p:nvPr>
        </p:nvSpPr>
        <p:spPr/>
        <p:txBody>
          <a:bodyPr/>
          <a:lstStyle/>
          <a:p>
            <a:fld id="{24F7F4F4-E79B-43A2-9379-07F4DFBFFA36}" type="slidenum">
              <a:rPr lang="en-US" smtClean="0"/>
              <a:pPr/>
              <a:t>31</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724400"/>
            <a:ext cx="2939269" cy="15319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221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 COMMUNICATION SKILLS </a:t>
            </a:r>
          </a:p>
        </p:txBody>
      </p:sp>
      <p:sp>
        <p:nvSpPr>
          <p:cNvPr id="3" name="Content Placeholder 2"/>
          <p:cNvSpPr>
            <a:spLocks noGrp="1"/>
          </p:cNvSpPr>
          <p:nvPr>
            <p:ph idx="1"/>
          </p:nvPr>
        </p:nvSpPr>
        <p:spPr>
          <a:xfrm>
            <a:off x="304800" y="1040772"/>
            <a:ext cx="7848600" cy="3607428"/>
          </a:xfrm>
        </p:spPr>
        <p:txBody>
          <a:bodyPr/>
          <a:lstStyle/>
          <a:p>
            <a:r>
              <a:rPr lang="en-US" sz="2000" dirty="0"/>
              <a:t>C.5.	Demonstrate ability to orally communicate physics and technology concepts to a broad range of audiences and </a:t>
            </a:r>
            <a:r>
              <a:rPr lang="en-US" sz="2000" dirty="0" smtClean="0"/>
              <a:t>stakeholders</a:t>
            </a:r>
            <a:r>
              <a:rPr lang="en-US" sz="2000" dirty="0"/>
              <a:t>, including both scientists and </a:t>
            </a:r>
            <a:r>
              <a:rPr lang="en-US" sz="2000" dirty="0" smtClean="0"/>
              <a:t>non-scientists </a:t>
            </a:r>
            <a:endParaRPr lang="en-US" sz="2000" dirty="0"/>
          </a:p>
          <a:p>
            <a:pPr lvl="1"/>
            <a:r>
              <a:rPr lang="en-US" sz="2000" b="1" dirty="0" smtClean="0">
                <a:solidFill>
                  <a:srgbClr val="0070C0"/>
                </a:solidFill>
              </a:rPr>
              <a:t>3D</a:t>
            </a:r>
            <a:r>
              <a:rPr lang="en-US" sz="2000" b="1" dirty="0">
                <a:solidFill>
                  <a:srgbClr val="0070C0"/>
                </a:solidFill>
              </a:rPr>
              <a:t>: The ability to effectively collaborate orally and in writing</a:t>
            </a:r>
          </a:p>
          <a:p>
            <a:pPr lvl="1"/>
            <a:r>
              <a:rPr lang="en-US" sz="2000" b="1" dirty="0">
                <a:solidFill>
                  <a:srgbClr val="00B0F0"/>
                </a:solidFill>
              </a:rPr>
              <a:t>4A. Communicate the concepts and results of their laboratory experiments through effective writing and oral communication skills.</a:t>
            </a:r>
          </a:p>
          <a:p>
            <a:pPr marL="0" indent="0">
              <a:buNone/>
            </a:pPr>
            <a:endParaRPr lang="en-US" sz="12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32</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2824163" cy="14719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7915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 COMMUNICATION SKILLS </a:t>
            </a:r>
          </a:p>
        </p:txBody>
      </p:sp>
      <p:sp>
        <p:nvSpPr>
          <p:cNvPr id="3" name="Content Placeholder 2"/>
          <p:cNvSpPr>
            <a:spLocks noGrp="1"/>
          </p:cNvSpPr>
          <p:nvPr>
            <p:ph idx="1"/>
          </p:nvPr>
        </p:nvSpPr>
        <p:spPr>
          <a:xfrm>
            <a:off x="457200" y="987660"/>
            <a:ext cx="7848600" cy="3508140"/>
          </a:xfrm>
        </p:spPr>
        <p:txBody>
          <a:bodyPr/>
          <a:lstStyle/>
          <a:p>
            <a:r>
              <a:rPr lang="en-US" sz="2000" dirty="0" smtClean="0"/>
              <a:t>C.6</a:t>
            </a:r>
            <a:r>
              <a:rPr lang="en-US" sz="2000" dirty="0"/>
              <a:t>.	Demonstrate ability to communicate in writing about scientific and technical concepts concisely and completely; demonstrate ability to revise writing to achieve grammatically-correct and logically-constructed </a:t>
            </a:r>
            <a:r>
              <a:rPr lang="en-US" sz="2000" dirty="0" smtClean="0"/>
              <a:t>arguments</a:t>
            </a:r>
            <a:endParaRPr lang="en-US" sz="2000" dirty="0"/>
          </a:p>
          <a:p>
            <a:pPr lvl="1"/>
            <a:r>
              <a:rPr lang="en-US" sz="2000" b="1" dirty="0" smtClean="0">
                <a:solidFill>
                  <a:srgbClr val="00B050"/>
                </a:solidFill>
              </a:rPr>
              <a:t>2B</a:t>
            </a:r>
            <a:r>
              <a:rPr lang="en-US" sz="2000" b="1" dirty="0">
                <a:solidFill>
                  <a:srgbClr val="00B050"/>
                </a:solidFill>
              </a:rPr>
              <a:t>: The chemistry curriculum should include critically evaluated writing and speaking opportunities so students learn to present information in a clear and organized manner, write well-organized and concise reports in a scientifically appropriate style, and use relevant technology in their communications</a:t>
            </a:r>
          </a:p>
          <a:p>
            <a:pPr marL="0" indent="0">
              <a:buNone/>
            </a:pPr>
            <a:endParaRPr lang="en-US" sz="11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33</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202" y="4724400"/>
            <a:ext cx="3058961" cy="15943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0802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 COMMUNICATION SKILLS </a:t>
            </a:r>
          </a:p>
        </p:txBody>
      </p:sp>
      <p:sp>
        <p:nvSpPr>
          <p:cNvPr id="3" name="Content Placeholder 2"/>
          <p:cNvSpPr>
            <a:spLocks noGrp="1"/>
          </p:cNvSpPr>
          <p:nvPr>
            <p:ph idx="1"/>
          </p:nvPr>
        </p:nvSpPr>
        <p:spPr>
          <a:xfrm>
            <a:off x="304800" y="1066800"/>
            <a:ext cx="7848600" cy="2514600"/>
          </a:xfrm>
        </p:spPr>
        <p:txBody>
          <a:bodyPr/>
          <a:lstStyle/>
          <a:p>
            <a:r>
              <a:rPr lang="en-US" sz="2000" dirty="0" smtClean="0"/>
              <a:t>C.7</a:t>
            </a:r>
            <a:r>
              <a:rPr lang="en-US" sz="2000" dirty="0"/>
              <a:t>.	Demonstrate ability to organize and communicate ideas using words, mathematical equations, tables, graphs, pictures, diagrams and other visualization </a:t>
            </a:r>
            <a:r>
              <a:rPr lang="en-US" sz="2000" dirty="0" smtClean="0"/>
              <a:t>tools</a:t>
            </a:r>
          </a:p>
          <a:p>
            <a:pPr lvl="1"/>
            <a:r>
              <a:rPr lang="en-US" sz="2000" b="1" dirty="0">
                <a:solidFill>
                  <a:srgbClr val="00B050"/>
                </a:solidFill>
              </a:rPr>
              <a:t>2A. Use and compare analytical, visual, and numerical perspectives in exploring </a:t>
            </a:r>
            <a:r>
              <a:rPr lang="en-US" sz="2000" b="1" dirty="0" smtClean="0">
                <a:solidFill>
                  <a:srgbClr val="00B050"/>
                </a:solidFill>
              </a:rPr>
              <a:t>mathematics</a:t>
            </a:r>
            <a:endParaRPr lang="en-US" sz="2000" dirty="0"/>
          </a:p>
          <a:p>
            <a:endParaRPr lang="en-US" sz="11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508722"/>
            <a:ext cx="3209925" cy="16730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29457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D. </a:t>
            </a:r>
            <a:r>
              <a:rPr lang="en-US" sz="2400" dirty="0"/>
              <a:t>PROFESSIONAL/WORKPLACE SKILLS </a:t>
            </a:r>
          </a:p>
        </p:txBody>
      </p:sp>
      <p:sp>
        <p:nvSpPr>
          <p:cNvPr id="3" name="Content Placeholder 2"/>
          <p:cNvSpPr>
            <a:spLocks noGrp="1"/>
          </p:cNvSpPr>
          <p:nvPr>
            <p:ph idx="1"/>
          </p:nvPr>
        </p:nvSpPr>
        <p:spPr>
          <a:xfrm>
            <a:off x="76200" y="1024145"/>
            <a:ext cx="7848600" cy="4495800"/>
          </a:xfrm>
        </p:spPr>
        <p:txBody>
          <a:bodyPr/>
          <a:lstStyle/>
          <a:p>
            <a:r>
              <a:rPr lang="en-US" sz="2000" dirty="0" smtClean="0"/>
              <a:t>D.1</a:t>
            </a:r>
            <a:r>
              <a:rPr lang="en-US" sz="2000" dirty="0"/>
              <a:t>.	Demonstrate ability to work collegially and collaboratively in diverse teams as both leader and member in working toward a common </a:t>
            </a:r>
            <a:r>
              <a:rPr lang="en-US" sz="2000" dirty="0" smtClean="0"/>
              <a:t>goal</a:t>
            </a:r>
            <a:endParaRPr lang="en-US" sz="2000" dirty="0"/>
          </a:p>
          <a:p>
            <a:pPr lvl="1"/>
            <a:r>
              <a:rPr lang="en-US" sz="2000" b="1" dirty="0" smtClean="0">
                <a:solidFill>
                  <a:srgbClr val="0070C0"/>
                </a:solidFill>
              </a:rPr>
              <a:t>3A</a:t>
            </a:r>
            <a:r>
              <a:rPr lang="en-US" sz="2000" b="1" dirty="0">
                <a:solidFill>
                  <a:srgbClr val="0070C0"/>
                </a:solidFill>
              </a:rPr>
              <a:t>: Collaborating with others; working with a diverse group of people</a:t>
            </a:r>
          </a:p>
          <a:p>
            <a:pPr lvl="1"/>
            <a:r>
              <a:rPr lang="en-US" sz="2000" b="1" dirty="0" smtClean="0"/>
              <a:t>7A</a:t>
            </a:r>
            <a:r>
              <a:rPr lang="en-US" sz="2000" b="1" dirty="0"/>
              <a:t>: Establishing and maintaining interpersonal relationships; developing and building teams</a:t>
            </a:r>
          </a:p>
          <a:p>
            <a:pPr lvl="1"/>
            <a:r>
              <a:rPr lang="en-US" sz="2000" b="1" dirty="0" smtClean="0">
                <a:solidFill>
                  <a:srgbClr val="FF66FF"/>
                </a:solidFill>
              </a:rPr>
              <a:t>8F</a:t>
            </a:r>
            <a:r>
              <a:rPr lang="en-US" sz="2000" b="1" dirty="0">
                <a:solidFill>
                  <a:srgbClr val="FF66FF"/>
                </a:solidFill>
              </a:rPr>
              <a:t>: Work as team and contribute your skills to solve the problem – make an impact</a:t>
            </a:r>
          </a:p>
          <a:p>
            <a:pPr marL="0" indent="0">
              <a:buNone/>
            </a:pP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35</a:t>
            </a:fld>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3052763" cy="15910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593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 PROFESSIONAL/WORKPLACE SKILLS </a:t>
            </a:r>
          </a:p>
        </p:txBody>
      </p:sp>
      <p:sp>
        <p:nvSpPr>
          <p:cNvPr id="3" name="Content Placeholder 2"/>
          <p:cNvSpPr>
            <a:spLocks noGrp="1"/>
          </p:cNvSpPr>
          <p:nvPr>
            <p:ph idx="1"/>
          </p:nvPr>
        </p:nvSpPr>
        <p:spPr>
          <a:xfrm>
            <a:off x="533400" y="1219200"/>
            <a:ext cx="7848600" cy="4495800"/>
          </a:xfrm>
        </p:spPr>
        <p:txBody>
          <a:bodyPr/>
          <a:lstStyle/>
          <a:p>
            <a:r>
              <a:rPr lang="en-US" sz="2000" dirty="0"/>
              <a:t>D.2.	Demonstrate the ability to obtain knowledge  about existing technology resources relevant for the task at </a:t>
            </a:r>
            <a:r>
              <a:rPr lang="en-US" sz="2000" dirty="0" smtClean="0"/>
              <a:t>hand  </a:t>
            </a:r>
            <a:endParaRPr lang="en-US" sz="20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36</a:t>
            </a:fld>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664352"/>
            <a:ext cx="3057525" cy="1593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387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 PROFESSIONAL/WORKPLACE SKILLS </a:t>
            </a:r>
          </a:p>
        </p:txBody>
      </p:sp>
      <p:sp>
        <p:nvSpPr>
          <p:cNvPr id="3" name="Content Placeholder 2"/>
          <p:cNvSpPr>
            <a:spLocks noGrp="1"/>
          </p:cNvSpPr>
          <p:nvPr>
            <p:ph idx="1"/>
          </p:nvPr>
        </p:nvSpPr>
        <p:spPr>
          <a:xfrm>
            <a:off x="533400" y="1219200"/>
            <a:ext cx="7848600" cy="2895600"/>
          </a:xfrm>
        </p:spPr>
        <p:txBody>
          <a:bodyPr/>
          <a:lstStyle/>
          <a:p>
            <a:r>
              <a:rPr lang="en-US" sz="2000" dirty="0" smtClean="0"/>
              <a:t>D.3.</a:t>
            </a:r>
            <a:r>
              <a:rPr lang="en-US" sz="2000" dirty="0"/>
              <a:t>	Demonstrate the ability to identify independently what you need to learn, and to learn </a:t>
            </a:r>
            <a:r>
              <a:rPr lang="en-US" sz="2000" dirty="0" smtClean="0"/>
              <a:t>it  </a:t>
            </a:r>
            <a:endParaRPr lang="en-US" sz="2000" dirty="0"/>
          </a:p>
          <a:p>
            <a:pPr lvl="1"/>
            <a:r>
              <a:rPr lang="en-US" sz="2000" b="1" dirty="0" smtClean="0"/>
              <a:t>1C</a:t>
            </a:r>
            <a:r>
              <a:rPr lang="en-US" sz="2000" b="1" dirty="0"/>
              <a:t>: ability to learn new things, self-learning</a:t>
            </a:r>
          </a:p>
          <a:p>
            <a:pPr lvl="1"/>
            <a:r>
              <a:rPr lang="en-US" sz="2000" b="1" dirty="0">
                <a:solidFill>
                  <a:srgbClr val="00B050"/>
                </a:solidFill>
              </a:rPr>
              <a:t>2A: A mathematical sciences major should be structured to move students beyond the carefully choreographed mathematical experiences of the classroom</a:t>
            </a:r>
          </a:p>
          <a:p>
            <a:pPr lvl="1"/>
            <a:r>
              <a:rPr lang="en-US" sz="2000" b="1" dirty="0" smtClean="0">
                <a:solidFill>
                  <a:srgbClr val="00B0F0"/>
                </a:solidFill>
              </a:rPr>
              <a:t>4B</a:t>
            </a:r>
            <a:r>
              <a:rPr lang="en-US" sz="2000" b="1" dirty="0">
                <a:solidFill>
                  <a:srgbClr val="00B0F0"/>
                </a:solidFill>
              </a:rPr>
              <a:t>. Tools and encouragement to become life-long learners</a:t>
            </a:r>
          </a:p>
          <a:p>
            <a:endParaRPr lang="en-US" sz="11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37</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651430"/>
            <a:ext cx="3128963" cy="16308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592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 PROFESSIONAL/WORKPLACE SKILLS </a:t>
            </a:r>
          </a:p>
        </p:txBody>
      </p:sp>
      <p:sp>
        <p:nvSpPr>
          <p:cNvPr id="3" name="Content Placeholder 2"/>
          <p:cNvSpPr>
            <a:spLocks noGrp="1"/>
          </p:cNvSpPr>
          <p:nvPr>
            <p:ph idx="1"/>
          </p:nvPr>
        </p:nvSpPr>
        <p:spPr>
          <a:xfrm>
            <a:off x="533400" y="1219200"/>
            <a:ext cx="7848600" cy="1981200"/>
          </a:xfrm>
        </p:spPr>
        <p:txBody>
          <a:bodyPr/>
          <a:lstStyle/>
          <a:p>
            <a:r>
              <a:rPr lang="en-US" sz="2000" dirty="0" smtClean="0"/>
              <a:t>D.4</a:t>
            </a:r>
            <a:r>
              <a:rPr lang="en-US" sz="2000" dirty="0"/>
              <a:t>.	Demonstrate the ability to generate new ideas</a:t>
            </a:r>
            <a:r>
              <a:rPr lang="en-US" sz="2000" dirty="0" smtClean="0"/>
              <a:t>.</a:t>
            </a:r>
            <a:r>
              <a:rPr lang="en-US" sz="2000" b="1" dirty="0"/>
              <a:t>	</a:t>
            </a:r>
            <a:endParaRPr lang="en-US" sz="2000" b="1" dirty="0" smtClean="0"/>
          </a:p>
          <a:p>
            <a:pPr lvl="1"/>
            <a:r>
              <a:rPr lang="en-US" sz="2000" b="1" dirty="0" smtClean="0"/>
              <a:t>7A</a:t>
            </a:r>
            <a:r>
              <a:rPr lang="en-US" sz="2000" b="1" dirty="0"/>
              <a:t>: Thinking creatively</a:t>
            </a:r>
          </a:p>
          <a:p>
            <a:pPr lvl="1"/>
            <a:r>
              <a:rPr lang="en-US" sz="2000" b="1" dirty="0"/>
              <a:t>7B:  Entrepreneurial mindset and associated business acumen;  Creativity, curiosity, and design </a:t>
            </a:r>
          </a:p>
        </p:txBody>
      </p:sp>
      <p:sp>
        <p:nvSpPr>
          <p:cNvPr id="4" name="Slide Number Placeholder 3"/>
          <p:cNvSpPr>
            <a:spLocks noGrp="1"/>
          </p:cNvSpPr>
          <p:nvPr>
            <p:ph type="sldNum" sz="quarter" idx="11"/>
          </p:nvPr>
        </p:nvSpPr>
        <p:spPr/>
        <p:txBody>
          <a:bodyPr/>
          <a:lstStyle/>
          <a:p>
            <a:fld id="{24F7F4F4-E79B-43A2-9379-07F4DFBFFA36}" type="slidenum">
              <a:rPr lang="en-US" smtClean="0"/>
              <a:pPr/>
              <a:t>38</a:t>
            </a:fld>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584922"/>
            <a:ext cx="3209925" cy="167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0528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 PROFESSIONAL/WORKPLACE SKILLS </a:t>
            </a:r>
          </a:p>
        </p:txBody>
      </p:sp>
      <p:sp>
        <p:nvSpPr>
          <p:cNvPr id="3" name="Content Placeholder 2"/>
          <p:cNvSpPr>
            <a:spLocks noGrp="1"/>
          </p:cNvSpPr>
          <p:nvPr>
            <p:ph idx="1"/>
          </p:nvPr>
        </p:nvSpPr>
        <p:spPr>
          <a:xfrm>
            <a:off x="304800" y="990600"/>
            <a:ext cx="8077200" cy="2514600"/>
          </a:xfrm>
        </p:spPr>
        <p:txBody>
          <a:bodyPr/>
          <a:lstStyle/>
          <a:p>
            <a:r>
              <a:rPr lang="en-US" sz="2000" dirty="0"/>
              <a:t>D.5.	Demonstrate familiarity with basic workplace concepts </a:t>
            </a:r>
            <a:r>
              <a:rPr lang="en-US" sz="2000" dirty="0" smtClean="0"/>
              <a:t>; for </a:t>
            </a:r>
            <a:r>
              <a:rPr lang="en-US" sz="2000" dirty="0"/>
              <a:t>example: </a:t>
            </a:r>
            <a:r>
              <a:rPr lang="en-US" sz="2000" dirty="0" smtClean="0"/>
              <a:t>Project Management,  </a:t>
            </a:r>
            <a:r>
              <a:rPr lang="en-US" sz="2000" dirty="0"/>
              <a:t>Budgets</a:t>
            </a:r>
          </a:p>
          <a:p>
            <a:pPr lvl="1"/>
            <a:r>
              <a:rPr lang="en-US" sz="2000" b="1" dirty="0" smtClean="0">
                <a:solidFill>
                  <a:srgbClr val="FF0000"/>
                </a:solidFill>
              </a:rPr>
              <a:t>1F</a:t>
            </a:r>
            <a:r>
              <a:rPr lang="en-US" sz="2000" b="1" dirty="0">
                <a:solidFill>
                  <a:srgbClr val="FF0000"/>
                </a:solidFill>
              </a:rPr>
              <a:t>: Need proficiency in basic business concepts, project management, technology development process that coverts basic research to products</a:t>
            </a:r>
          </a:p>
          <a:p>
            <a:pPr lvl="1"/>
            <a:r>
              <a:rPr lang="en-US" sz="2000" b="1" dirty="0" smtClean="0">
                <a:solidFill>
                  <a:srgbClr val="996600"/>
                </a:solidFill>
              </a:rPr>
              <a:t>6A,B</a:t>
            </a:r>
            <a:r>
              <a:rPr lang="en-US" sz="2000" b="1" dirty="0">
                <a:solidFill>
                  <a:srgbClr val="996600"/>
                </a:solidFill>
              </a:rPr>
              <a:t>: Perform quality control, manage projects, work with customers; manage people</a:t>
            </a:r>
          </a:p>
          <a:p>
            <a:endParaRPr lang="en-US" sz="14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551739"/>
            <a:ext cx="3438525" cy="17921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369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Caveats</a:t>
            </a:r>
            <a:endParaRPr lang="en-US" sz="2400" dirty="0"/>
          </a:p>
        </p:txBody>
      </p:sp>
      <p:sp>
        <p:nvSpPr>
          <p:cNvPr id="3" name="Content Placeholder 2"/>
          <p:cNvSpPr>
            <a:spLocks noGrp="1"/>
          </p:cNvSpPr>
          <p:nvPr>
            <p:ph idx="1"/>
          </p:nvPr>
        </p:nvSpPr>
        <p:spPr>
          <a:xfrm>
            <a:off x="381000" y="1371600"/>
            <a:ext cx="7848600" cy="4495800"/>
          </a:xfrm>
        </p:spPr>
        <p:txBody>
          <a:bodyPr/>
          <a:lstStyle/>
          <a:p>
            <a:r>
              <a:rPr lang="en-US" sz="2000" dirty="0" smtClean="0"/>
              <a:t>This report is still in a draft stage</a:t>
            </a:r>
          </a:p>
          <a:p>
            <a:r>
              <a:rPr lang="en-US" sz="2000" dirty="0" smtClean="0"/>
              <a:t>The recommendations may change</a:t>
            </a:r>
          </a:p>
          <a:p>
            <a:r>
              <a:rPr lang="en-US" sz="2000" dirty="0" smtClean="0"/>
              <a:t>This presentation was not vetted or approved by other J-TUPP members</a:t>
            </a:r>
            <a:endParaRPr lang="en-US" sz="20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a:t>
            </a:fld>
            <a:endParaRPr lang="en-US" dirty="0"/>
          </a:p>
        </p:txBody>
      </p:sp>
    </p:spTree>
    <p:extLst>
      <p:ext uri="{BB962C8B-B14F-4D97-AF65-F5344CB8AC3E}">
        <p14:creationId xmlns:p14="http://schemas.microsoft.com/office/powerpoint/2010/main" val="20614086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 PROFESSIONAL/WORKPLACE SKILLS </a:t>
            </a:r>
          </a:p>
        </p:txBody>
      </p:sp>
      <p:sp>
        <p:nvSpPr>
          <p:cNvPr id="3" name="Content Placeholder 2"/>
          <p:cNvSpPr>
            <a:spLocks noGrp="1"/>
          </p:cNvSpPr>
          <p:nvPr>
            <p:ph idx="1"/>
          </p:nvPr>
        </p:nvSpPr>
        <p:spPr>
          <a:xfrm>
            <a:off x="304800" y="990600"/>
            <a:ext cx="7848600" cy="2362200"/>
          </a:xfrm>
        </p:spPr>
        <p:txBody>
          <a:bodyPr/>
          <a:lstStyle/>
          <a:p>
            <a:r>
              <a:rPr lang="en-US" sz="2000" dirty="0"/>
              <a:t>D.6.	Demonstrate awareness  of standard practices for effective resumes and job interviews, as well as professional appearance and </a:t>
            </a:r>
            <a:r>
              <a:rPr lang="en-US" sz="2000" dirty="0" smtClean="0"/>
              <a:t>behavior</a:t>
            </a:r>
            <a:endParaRPr lang="en-US" sz="2000" dirty="0"/>
          </a:p>
          <a:p>
            <a:pPr lvl="1"/>
            <a:r>
              <a:rPr lang="en-US" sz="2000" b="1" dirty="0">
                <a:solidFill>
                  <a:srgbClr val="B5459D"/>
                </a:solidFill>
              </a:rPr>
              <a:t>5. Make it easy for a potential employer to see why you are the right person for this job by highlighting your skills and experience most relevant to those listed in the </a:t>
            </a:r>
            <a:r>
              <a:rPr lang="en-US" sz="2000" b="1" dirty="0" smtClean="0">
                <a:solidFill>
                  <a:srgbClr val="B5459D"/>
                </a:solidFill>
              </a:rPr>
              <a:t>description</a:t>
            </a:r>
            <a:endParaRPr lang="en-US" sz="1000" b="1" dirty="0">
              <a:solidFill>
                <a:srgbClr val="B5459D"/>
              </a:solidFill>
            </a:endParaRPr>
          </a:p>
        </p:txBody>
      </p:sp>
      <p:sp>
        <p:nvSpPr>
          <p:cNvPr id="4" name="Slide Number Placeholder 3"/>
          <p:cNvSpPr>
            <a:spLocks noGrp="1"/>
          </p:cNvSpPr>
          <p:nvPr>
            <p:ph type="sldNum" sz="quarter" idx="11"/>
          </p:nvPr>
        </p:nvSpPr>
        <p:spPr/>
        <p:txBody>
          <a:bodyPr/>
          <a:lstStyle/>
          <a:p>
            <a:fld id="{24F7F4F4-E79B-43A2-9379-07F4DFBFFA36}" type="slidenum">
              <a:rPr lang="en-US" smtClean="0"/>
              <a:pPr/>
              <a:t>40</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426061"/>
            <a:ext cx="3514725" cy="183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84029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 PROFESSIONAL/WORKPLACE SKILLS </a:t>
            </a:r>
          </a:p>
        </p:txBody>
      </p:sp>
      <p:sp>
        <p:nvSpPr>
          <p:cNvPr id="3" name="Content Placeholder 2"/>
          <p:cNvSpPr>
            <a:spLocks noGrp="1"/>
          </p:cNvSpPr>
          <p:nvPr>
            <p:ph idx="1"/>
          </p:nvPr>
        </p:nvSpPr>
        <p:spPr>
          <a:xfrm>
            <a:off x="304800" y="990600"/>
            <a:ext cx="7848600" cy="3200400"/>
          </a:xfrm>
        </p:spPr>
        <p:txBody>
          <a:bodyPr/>
          <a:lstStyle/>
          <a:p>
            <a:r>
              <a:rPr lang="en-US" sz="2000" dirty="0" smtClean="0"/>
              <a:t>D.7</a:t>
            </a:r>
            <a:r>
              <a:rPr lang="en-US" sz="2000" dirty="0"/>
              <a:t>.	Demonstrate critical life skills including completing work on time, the ability to work well with others, listening, optimism, realism, time management, responsibility, respect, commitment, perseverance, independence, resourcefulness, integrity, ethical behavior, cultural and social competence</a:t>
            </a:r>
            <a:r>
              <a:rPr lang="en-US" sz="2000" dirty="0" smtClean="0"/>
              <a:t>.</a:t>
            </a:r>
            <a:endParaRPr lang="en-US" sz="2000" dirty="0"/>
          </a:p>
          <a:p>
            <a:pPr lvl="1"/>
            <a:r>
              <a:rPr lang="en-US" sz="2000" b="1" dirty="0" smtClean="0"/>
              <a:t>7B</a:t>
            </a:r>
            <a:r>
              <a:rPr lang="en-US" sz="2000" b="1" dirty="0"/>
              <a:t>: Ethical behavior and trustworthiness; self-confidence, positive outlook, accepting responsibility, perseverance, sincerity, respect for others, good judgment; empathy and social responsibility; global awareness and perspective</a:t>
            </a:r>
          </a:p>
          <a:p>
            <a:endParaRPr lang="en-US" sz="10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41</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648200"/>
            <a:ext cx="3205163" cy="16705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269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 PROFESSIONAL/WORKPLACE SKILLS </a:t>
            </a:r>
          </a:p>
        </p:txBody>
      </p:sp>
      <p:sp>
        <p:nvSpPr>
          <p:cNvPr id="3" name="Content Placeholder 2"/>
          <p:cNvSpPr>
            <a:spLocks noGrp="1"/>
          </p:cNvSpPr>
          <p:nvPr>
            <p:ph idx="1"/>
          </p:nvPr>
        </p:nvSpPr>
        <p:spPr>
          <a:xfrm>
            <a:off x="304800" y="1066800"/>
            <a:ext cx="7848600" cy="3276600"/>
          </a:xfrm>
        </p:spPr>
        <p:txBody>
          <a:bodyPr/>
          <a:lstStyle/>
          <a:p>
            <a:r>
              <a:rPr lang="en-US" sz="2000" dirty="0"/>
              <a:t>D.8.	Develop awareness of career opportunities and pathways for physics graduates, both regional and </a:t>
            </a:r>
            <a:r>
              <a:rPr lang="en-US" sz="2000" dirty="0" smtClean="0"/>
              <a:t>national</a:t>
            </a:r>
            <a:endParaRPr lang="en-US" sz="2000" dirty="0"/>
          </a:p>
          <a:p>
            <a:pPr lvl="1" eaLnBrk="0" hangingPunct="0"/>
            <a:r>
              <a:rPr lang="en-US" sz="2000" b="1" dirty="0" smtClean="0">
                <a:solidFill>
                  <a:srgbClr val="00B050"/>
                </a:solidFill>
              </a:rPr>
              <a:t>2A</a:t>
            </a:r>
            <a:r>
              <a:rPr lang="en-US" sz="2000" b="1" dirty="0">
                <a:solidFill>
                  <a:srgbClr val="00B050"/>
                </a:solidFill>
              </a:rPr>
              <a:t>: Mathematical sciences major programs should offer their students an orientation to careers in mathematics.</a:t>
            </a:r>
          </a:p>
          <a:p>
            <a:pPr lvl="1"/>
            <a:r>
              <a:rPr lang="en-US" sz="2000" b="1" dirty="0" smtClean="0">
                <a:solidFill>
                  <a:srgbClr val="7030A0"/>
                </a:solidFill>
              </a:rPr>
              <a:t>5</a:t>
            </a:r>
            <a:r>
              <a:rPr lang="en-US" sz="2000" b="1" dirty="0">
                <a:solidFill>
                  <a:srgbClr val="7030A0"/>
                </a:solidFill>
              </a:rPr>
              <a:t>. Faculty and staff commitment to physics majors’ success at all levels, regardless of career goals; Mentoring and advising physics majors in accordance with their interests and goals; Connections with alumni; Relationship with the career services office</a:t>
            </a:r>
          </a:p>
          <a:p>
            <a:endParaRPr lang="en-US" sz="10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42</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467332"/>
            <a:ext cx="3411569" cy="17605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9359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 J-TUPP Recommendations</a:t>
            </a:r>
            <a:endParaRPr lang="en-US" dirty="0"/>
          </a:p>
        </p:txBody>
      </p:sp>
      <p:sp>
        <p:nvSpPr>
          <p:cNvPr id="3" name="Content Placeholder 2"/>
          <p:cNvSpPr>
            <a:spLocks noGrp="1"/>
          </p:cNvSpPr>
          <p:nvPr>
            <p:ph idx="1"/>
          </p:nvPr>
        </p:nvSpPr>
        <p:spPr>
          <a:xfrm>
            <a:off x="533400" y="1295400"/>
            <a:ext cx="7848600" cy="4495800"/>
          </a:xfrm>
        </p:spPr>
        <p:txBody>
          <a:bodyPr/>
          <a:lstStyle/>
          <a:p>
            <a:r>
              <a:rPr lang="en-US" sz="2000" dirty="0" smtClean="0"/>
              <a:t>4 Categories </a:t>
            </a:r>
          </a:p>
          <a:p>
            <a:pPr lvl="1"/>
            <a:r>
              <a:rPr lang="en-US" sz="2000" b="1" dirty="0" smtClean="0"/>
              <a:t>Physics-specific knowledge</a:t>
            </a:r>
            <a:endParaRPr lang="en-US" sz="2000" b="1" dirty="0"/>
          </a:p>
          <a:p>
            <a:pPr lvl="1"/>
            <a:r>
              <a:rPr lang="en-US" sz="2000" b="1" dirty="0" smtClean="0"/>
              <a:t>Scientific and technical skills</a:t>
            </a:r>
            <a:endParaRPr lang="en-US" sz="2000" b="1" dirty="0"/>
          </a:p>
          <a:p>
            <a:pPr lvl="1"/>
            <a:r>
              <a:rPr lang="en-US" sz="2000" b="1" dirty="0" smtClean="0"/>
              <a:t>Communication skills</a:t>
            </a:r>
            <a:endParaRPr lang="en-US" sz="2000" b="1" dirty="0"/>
          </a:p>
          <a:p>
            <a:pPr lvl="1"/>
            <a:r>
              <a:rPr lang="en-US" sz="2000" b="1" dirty="0" smtClean="0"/>
              <a:t>Professional/Workplace skills</a:t>
            </a:r>
          </a:p>
          <a:p>
            <a:r>
              <a:rPr lang="en-US" sz="2000" dirty="0" smtClean="0"/>
              <a:t>Robust basis for recommendations </a:t>
            </a:r>
          </a:p>
          <a:p>
            <a:r>
              <a:rPr lang="en-US" sz="2000" dirty="0" smtClean="0"/>
              <a:t>Still in draft form</a:t>
            </a:r>
            <a:endParaRPr lang="en-US" sz="2000" dirty="0"/>
          </a:p>
          <a:p>
            <a:pPr marL="0" indent="0">
              <a:buNone/>
            </a:pP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43</a:t>
            </a:fld>
            <a:endParaRPr lang="en-US" dirty="0"/>
          </a:p>
        </p:txBody>
      </p:sp>
    </p:spTree>
    <p:extLst>
      <p:ext uri="{BB962C8B-B14F-4D97-AF65-F5344CB8AC3E}">
        <p14:creationId xmlns:p14="http://schemas.microsoft.com/office/powerpoint/2010/main" val="2110057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UP SLIDES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44</a:t>
            </a:fld>
            <a:endParaRPr lang="en-US" dirty="0"/>
          </a:p>
        </p:txBody>
      </p:sp>
    </p:spTree>
    <p:extLst>
      <p:ext uri="{BB962C8B-B14F-4D97-AF65-F5344CB8AC3E}">
        <p14:creationId xmlns:p14="http://schemas.microsoft.com/office/powerpoint/2010/main" val="605359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reports and resources</a:t>
            </a:r>
            <a:endParaRPr lang="en-US" dirty="0"/>
          </a:p>
        </p:txBody>
      </p:sp>
      <p:sp>
        <p:nvSpPr>
          <p:cNvPr id="3" name="Content Placeholder 2"/>
          <p:cNvSpPr>
            <a:spLocks noGrp="1"/>
          </p:cNvSpPr>
          <p:nvPr>
            <p:ph idx="1"/>
          </p:nvPr>
        </p:nvSpPr>
        <p:spPr>
          <a:xfrm>
            <a:off x="228599" y="979894"/>
            <a:ext cx="8696325" cy="4495800"/>
          </a:xfrm>
        </p:spPr>
        <p:txBody>
          <a:bodyPr/>
          <a:lstStyle/>
          <a:p>
            <a:r>
              <a:rPr lang="en-US" sz="1800" dirty="0" smtClean="0"/>
              <a:t>1</a:t>
            </a:r>
            <a:r>
              <a:rPr lang="en-US" sz="1800" dirty="0"/>
              <a:t>. Disciplinary reports (undergraduate chemistry, geoscience, physics, engineering, biology, industrial physics)</a:t>
            </a:r>
          </a:p>
          <a:p>
            <a:pPr lvl="1"/>
            <a:r>
              <a:rPr lang="en-US" sz="1800" b="1" dirty="0" smtClean="0"/>
              <a:t>1A</a:t>
            </a:r>
            <a:r>
              <a:rPr lang="en-US" sz="1800" b="1" dirty="0"/>
              <a:t>. Undergraduate Chemistry Education: A Workshop Summary (2013)</a:t>
            </a:r>
          </a:p>
          <a:p>
            <a:pPr lvl="1"/>
            <a:r>
              <a:rPr lang="en-US" sz="1800" b="1" dirty="0"/>
              <a:t>1B. Summary Report for Summit on Future of Undergraduate Geoscience Education (2014)</a:t>
            </a:r>
          </a:p>
          <a:p>
            <a:pPr lvl="1"/>
            <a:r>
              <a:rPr lang="en-US" sz="1800" b="1" dirty="0"/>
              <a:t>1C. Adapting to a Changing World--Challenges and Opportunities in Undergraduate Physics Education</a:t>
            </a:r>
          </a:p>
          <a:p>
            <a:pPr lvl="1"/>
            <a:r>
              <a:rPr lang="en-US" sz="1800" b="1" dirty="0"/>
              <a:t>1D. Transforming Undergraduate Education in Engineering Phase I: Synthesizing and Integrating Industry Perspectives</a:t>
            </a:r>
          </a:p>
          <a:p>
            <a:pPr lvl="1"/>
            <a:r>
              <a:rPr lang="en-US" sz="1800" b="1" dirty="0"/>
              <a:t>1E. Vision and Change in Undergraduate Biology Education  A Call to Action\</a:t>
            </a:r>
          </a:p>
          <a:p>
            <a:pPr lvl="1"/>
            <a:r>
              <a:rPr lang="en-US" sz="1800" b="1" dirty="0"/>
              <a:t>1F. 2015 Workshop Report on National Issues in Industrial Physics</a:t>
            </a:r>
          </a:p>
          <a:p>
            <a:pPr lvl="1"/>
            <a:r>
              <a:rPr lang="en-US" sz="1800" b="1" dirty="0"/>
              <a:t>1G. The "BYO-CEO" focus group convened in association with the APS April meeting in Denver in 2013 </a:t>
            </a:r>
          </a:p>
          <a:p>
            <a:endParaRPr lang="en-US" sz="16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45</a:t>
            </a:fld>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959461"/>
            <a:ext cx="2752725" cy="14347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3582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reports and resources</a:t>
            </a:r>
          </a:p>
        </p:txBody>
      </p:sp>
      <p:sp>
        <p:nvSpPr>
          <p:cNvPr id="3" name="Content Placeholder 2"/>
          <p:cNvSpPr>
            <a:spLocks noGrp="1"/>
          </p:cNvSpPr>
          <p:nvPr>
            <p:ph idx="1"/>
          </p:nvPr>
        </p:nvSpPr>
        <p:spPr>
          <a:xfrm>
            <a:off x="609600" y="1066800"/>
            <a:ext cx="7848600" cy="4495800"/>
          </a:xfrm>
        </p:spPr>
        <p:txBody>
          <a:bodyPr/>
          <a:lstStyle/>
          <a:p>
            <a:r>
              <a:rPr lang="en-US" sz="1800" dirty="0"/>
              <a:t>2. Learning goals for STEM disciplines (mathematics, chemistry, engineering)</a:t>
            </a:r>
          </a:p>
          <a:p>
            <a:pPr lvl="1"/>
            <a:r>
              <a:rPr lang="en-US" sz="1800" b="1" dirty="0"/>
              <a:t>2A. 2015 Committee on the Undergraduate Program in Mathematics CUPM Curriculum Guide to Majors in the Mathematical Sciences</a:t>
            </a:r>
          </a:p>
          <a:p>
            <a:pPr lvl="1"/>
            <a:r>
              <a:rPr lang="en-US" sz="1800" b="1" dirty="0"/>
              <a:t>2B. Undergraduate Professional Education in Chemistry: ACS Guidelines and Evaluation Procedures for Bachelor’s Degree Programs</a:t>
            </a:r>
          </a:p>
          <a:p>
            <a:pPr lvl="1"/>
            <a:r>
              <a:rPr lang="en-US" sz="1800" b="1" dirty="0"/>
              <a:t>2C. CRITERIA FOR ACCREDITING ENGINEERING PROGRAMS Effective for Reviews During the 2015-2016 Accreditation Cycle</a:t>
            </a:r>
          </a:p>
          <a:p>
            <a:pPr lvl="1"/>
            <a:endParaRPr lang="en-US" b="1"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46</a:t>
            </a:fld>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794" y="4724400"/>
            <a:ext cx="3052763" cy="15910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579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reports and resources</a:t>
            </a:r>
          </a:p>
        </p:txBody>
      </p:sp>
      <p:sp>
        <p:nvSpPr>
          <p:cNvPr id="3" name="Content Placeholder 2"/>
          <p:cNvSpPr>
            <a:spLocks noGrp="1"/>
          </p:cNvSpPr>
          <p:nvPr>
            <p:ph idx="1"/>
          </p:nvPr>
        </p:nvSpPr>
        <p:spPr>
          <a:xfrm>
            <a:off x="152400" y="1066800"/>
            <a:ext cx="8843962" cy="3048000"/>
          </a:xfrm>
        </p:spPr>
        <p:txBody>
          <a:bodyPr/>
          <a:lstStyle/>
          <a:p>
            <a:r>
              <a:rPr lang="en-US" sz="1800" dirty="0"/>
              <a:t>3. Employee perspective of workplace competencies (multiple surveys)</a:t>
            </a:r>
          </a:p>
          <a:p>
            <a:pPr lvl="1"/>
            <a:r>
              <a:rPr lang="en-US" sz="1800" b="1" dirty="0"/>
              <a:t>3A. The Role of Higher Education in Career Development: Employer Perceptions December, 2012</a:t>
            </a:r>
          </a:p>
          <a:p>
            <a:pPr lvl="1"/>
            <a:r>
              <a:rPr lang="en-US" sz="1800" b="1" dirty="0"/>
              <a:t>3B. Association of American Colleges and Universities: Top Ten Things Employers Look for in New College Graduates</a:t>
            </a:r>
          </a:p>
          <a:p>
            <a:pPr lvl="1"/>
            <a:r>
              <a:rPr lang="en-US" sz="1800" b="1" dirty="0"/>
              <a:t>3C. Still Searching: Job Vacancies and STEM Skills; Metropolitan Policy Program at Brookings </a:t>
            </a:r>
          </a:p>
          <a:p>
            <a:pPr lvl="1"/>
            <a:r>
              <a:rPr lang="en-US" sz="1800" b="1" dirty="0"/>
              <a:t>3D. How Should Colleges Prepare Students To Succeed In Today's Global Economy? Based On Surveys Among Employers And Recent College Graduates Conducted On Behalf Of: The Association Of American Colleges And Universities</a:t>
            </a:r>
          </a:p>
          <a:p>
            <a:pPr lvl="1"/>
            <a:r>
              <a:rPr lang="en-US" sz="1800" b="1" dirty="0"/>
              <a:t>3E. National Association of Colleges and Employers 2013 Survey</a:t>
            </a:r>
          </a:p>
          <a:p>
            <a:pPr lvl="1"/>
            <a:r>
              <a:rPr lang="en-US" sz="1800" b="1" dirty="0" smtClean="0"/>
              <a:t>3F</a:t>
            </a:r>
            <a:r>
              <a:rPr lang="en-US" sz="1800" b="1" dirty="0"/>
              <a:t>. Daniel Group report on what employers look for in candidates</a:t>
            </a:r>
          </a:p>
          <a:p>
            <a:endParaRPr lang="en-US" sz="12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47</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5011516"/>
            <a:ext cx="2519362" cy="13130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7516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reports and resources</a:t>
            </a:r>
          </a:p>
        </p:txBody>
      </p:sp>
      <p:sp>
        <p:nvSpPr>
          <p:cNvPr id="3" name="Content Placeholder 2"/>
          <p:cNvSpPr>
            <a:spLocks noGrp="1"/>
          </p:cNvSpPr>
          <p:nvPr>
            <p:ph idx="1"/>
          </p:nvPr>
        </p:nvSpPr>
        <p:spPr>
          <a:xfrm>
            <a:off x="685800" y="1219200"/>
            <a:ext cx="7848600" cy="4495800"/>
          </a:xfrm>
        </p:spPr>
        <p:txBody>
          <a:bodyPr/>
          <a:lstStyle/>
          <a:p>
            <a:r>
              <a:rPr lang="en-US" sz="1800" dirty="0"/>
              <a:t>4. Learning goals form university physics departments (UC Berkeley, Georgetown)</a:t>
            </a:r>
          </a:p>
          <a:p>
            <a:pPr lvl="1">
              <a:buFont typeface="Arial" panose="020B0604020202020204" pitchFamily="34" charset="0"/>
              <a:buChar char="•"/>
            </a:pPr>
            <a:r>
              <a:rPr lang="en-US" sz="1800" b="1" dirty="0" smtClean="0"/>
              <a:t>4A</a:t>
            </a:r>
            <a:r>
              <a:rPr lang="en-US" sz="1800" b="1" dirty="0"/>
              <a:t>. University of California – Berkeley</a:t>
            </a:r>
          </a:p>
          <a:p>
            <a:pPr lvl="1">
              <a:buFont typeface="Arial" panose="020B0604020202020204" pitchFamily="34" charset="0"/>
              <a:buChar char="•"/>
            </a:pPr>
            <a:r>
              <a:rPr lang="en-US" sz="1800" b="1" dirty="0" smtClean="0"/>
              <a:t>4B</a:t>
            </a:r>
            <a:r>
              <a:rPr lang="en-US" sz="1800" b="1" dirty="0"/>
              <a:t>. Georgetown University </a:t>
            </a:r>
            <a:endParaRPr lang="en-US" sz="1800" b="1" dirty="0" smtClean="0"/>
          </a:p>
          <a:p>
            <a:pPr marL="0" indent="0">
              <a:buNone/>
            </a:pPr>
            <a:endParaRPr lang="en-US" sz="2000" dirty="0" smtClean="0"/>
          </a:p>
          <a:p>
            <a:endParaRPr lang="en-US" sz="2000" dirty="0"/>
          </a:p>
          <a:p>
            <a:endParaRPr lang="en-US" sz="2000" dirty="0" smtClean="0"/>
          </a:p>
          <a:p>
            <a:endParaRPr lang="en-US" sz="2000" dirty="0"/>
          </a:p>
          <a:p>
            <a:r>
              <a:rPr lang="en-US" sz="1800" dirty="0" smtClean="0"/>
              <a:t>5</a:t>
            </a:r>
            <a:r>
              <a:rPr lang="en-US" sz="1800" dirty="0"/>
              <a:t>. AIP Career Pathways Project</a:t>
            </a:r>
          </a:p>
          <a:p>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48</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522561"/>
            <a:ext cx="2976563" cy="15513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565539"/>
            <a:ext cx="2976563" cy="15513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835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reports and resources</a:t>
            </a:r>
          </a:p>
        </p:txBody>
      </p:sp>
      <p:sp>
        <p:nvSpPr>
          <p:cNvPr id="3" name="Content Placeholder 2"/>
          <p:cNvSpPr>
            <a:spLocks noGrp="1"/>
          </p:cNvSpPr>
          <p:nvPr>
            <p:ph idx="1"/>
          </p:nvPr>
        </p:nvSpPr>
        <p:spPr>
          <a:xfrm>
            <a:off x="533400" y="990600"/>
            <a:ext cx="7848600" cy="4495800"/>
          </a:xfrm>
        </p:spPr>
        <p:txBody>
          <a:bodyPr/>
          <a:lstStyle/>
          <a:p>
            <a:r>
              <a:rPr lang="en-US" sz="1800" dirty="0"/>
              <a:t>6. AIP Statistical Research Center Reports (knowledge and skills used by physics bachelor’s in private sector, skills used by PhD physicists in the private sector)</a:t>
            </a:r>
          </a:p>
          <a:p>
            <a:pPr lvl="1"/>
            <a:r>
              <a:rPr lang="en-US" sz="1800" b="1" dirty="0"/>
              <a:t>6A. Knowledge and Skills Used by Physics Bachelor’s Employed in the Private Sector, Classes of 2011 &amp; 2012 Combined</a:t>
            </a:r>
          </a:p>
          <a:p>
            <a:pPr lvl="1"/>
            <a:r>
              <a:rPr lang="en-US" sz="1800" b="1" dirty="0"/>
              <a:t>6B. Knowledge and Skills Used by Physics Bachelor’s Employed in the Private Sector, Classes of 2009 and 2010 Combined</a:t>
            </a:r>
          </a:p>
          <a:p>
            <a:pPr lvl="1"/>
            <a:r>
              <a:rPr lang="en-US" sz="1800" b="1" dirty="0"/>
              <a:t>6C. Common Careers of Physicists in the Private Sector; PhDs educated in the U.S. 10-15 years earlier	</a:t>
            </a:r>
          </a:p>
          <a:p>
            <a:pPr marL="0" indent="0">
              <a:buNone/>
            </a:pP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49</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724400"/>
            <a:ext cx="3057525" cy="1593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517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Content Placeholder 2"/>
          <p:cNvSpPr>
            <a:spLocks noGrp="1"/>
          </p:cNvSpPr>
          <p:nvPr>
            <p:ph idx="1"/>
          </p:nvPr>
        </p:nvSpPr>
        <p:spPr>
          <a:xfrm>
            <a:off x="304800" y="1143000"/>
            <a:ext cx="6553200" cy="4876800"/>
          </a:xfrm>
        </p:spPr>
        <p:txBody>
          <a:bodyPr/>
          <a:lstStyle/>
          <a:p>
            <a:pPr marL="0" indent="0">
              <a:buNone/>
            </a:pPr>
            <a:r>
              <a:rPr lang="en-US" sz="2000" dirty="0" smtClean="0">
                <a:solidFill>
                  <a:srgbClr val="FF0000"/>
                </a:solidFill>
              </a:rPr>
              <a:t>1. A- G; Disciplinary </a:t>
            </a:r>
            <a:r>
              <a:rPr lang="en-US" sz="2000" dirty="0">
                <a:solidFill>
                  <a:srgbClr val="FF0000"/>
                </a:solidFill>
              </a:rPr>
              <a:t>reports (undergraduate chemistry, geoscience, physics, engineering, biology, industrial </a:t>
            </a:r>
            <a:r>
              <a:rPr lang="en-US" sz="2000" dirty="0" smtClean="0">
                <a:solidFill>
                  <a:srgbClr val="FF0000"/>
                </a:solidFill>
              </a:rPr>
              <a:t>physics, BYO-CEO focus group)</a:t>
            </a:r>
          </a:p>
          <a:p>
            <a:pPr marL="0" indent="0">
              <a:buNone/>
            </a:pPr>
            <a:r>
              <a:rPr lang="en-US" sz="2000" dirty="0" smtClean="0">
                <a:solidFill>
                  <a:srgbClr val="00B050"/>
                </a:solidFill>
              </a:rPr>
              <a:t>2</a:t>
            </a:r>
            <a:r>
              <a:rPr lang="en-US" sz="2000" dirty="0">
                <a:solidFill>
                  <a:srgbClr val="00B050"/>
                </a:solidFill>
              </a:rPr>
              <a:t>. </a:t>
            </a:r>
            <a:r>
              <a:rPr lang="en-US" sz="2000" dirty="0" smtClean="0">
                <a:solidFill>
                  <a:srgbClr val="00B050"/>
                </a:solidFill>
              </a:rPr>
              <a:t>A-C; Learning </a:t>
            </a:r>
            <a:r>
              <a:rPr lang="en-US" sz="2000" dirty="0">
                <a:solidFill>
                  <a:srgbClr val="00B050"/>
                </a:solidFill>
              </a:rPr>
              <a:t>goals for STEM disciplines (mathematics, chemistry, engineering)</a:t>
            </a:r>
          </a:p>
          <a:p>
            <a:pPr marL="0" indent="0">
              <a:buNone/>
            </a:pPr>
            <a:r>
              <a:rPr lang="en-US" sz="2000" dirty="0">
                <a:solidFill>
                  <a:srgbClr val="0070C0"/>
                </a:solidFill>
              </a:rPr>
              <a:t>3. </a:t>
            </a:r>
            <a:r>
              <a:rPr lang="en-US" sz="2000" dirty="0" smtClean="0">
                <a:solidFill>
                  <a:srgbClr val="0070C0"/>
                </a:solidFill>
              </a:rPr>
              <a:t>A-F; Employee </a:t>
            </a:r>
            <a:r>
              <a:rPr lang="en-US" sz="2000" dirty="0">
                <a:solidFill>
                  <a:srgbClr val="0070C0"/>
                </a:solidFill>
              </a:rPr>
              <a:t>perspective of workplace competencies </a:t>
            </a:r>
            <a:r>
              <a:rPr lang="en-US" sz="2000" dirty="0" smtClean="0">
                <a:solidFill>
                  <a:srgbClr val="0070C0"/>
                </a:solidFill>
              </a:rPr>
              <a:t>(6 </a:t>
            </a:r>
            <a:r>
              <a:rPr lang="en-US" sz="2000" dirty="0">
                <a:solidFill>
                  <a:srgbClr val="0070C0"/>
                </a:solidFill>
              </a:rPr>
              <a:t>surveys)</a:t>
            </a:r>
          </a:p>
          <a:p>
            <a:pPr marL="0" indent="0">
              <a:buNone/>
            </a:pPr>
            <a:r>
              <a:rPr lang="en-US" sz="2000" dirty="0">
                <a:solidFill>
                  <a:srgbClr val="00B0F0"/>
                </a:solidFill>
              </a:rPr>
              <a:t>4. </a:t>
            </a:r>
            <a:r>
              <a:rPr lang="en-US" sz="2000" dirty="0" smtClean="0">
                <a:solidFill>
                  <a:srgbClr val="00B0F0"/>
                </a:solidFill>
              </a:rPr>
              <a:t>A-B; Learning </a:t>
            </a:r>
            <a:r>
              <a:rPr lang="en-US" sz="2000" dirty="0">
                <a:solidFill>
                  <a:srgbClr val="00B0F0"/>
                </a:solidFill>
              </a:rPr>
              <a:t>goals form university physics departments (UC Berkeley, Georgetown)</a:t>
            </a:r>
          </a:p>
          <a:p>
            <a:pPr marL="0" indent="0">
              <a:buNone/>
            </a:pPr>
            <a:r>
              <a:rPr lang="en-US" sz="2000" dirty="0">
                <a:solidFill>
                  <a:srgbClr val="7030A0"/>
                </a:solidFill>
              </a:rPr>
              <a:t>5. </a:t>
            </a:r>
            <a:r>
              <a:rPr lang="en-US" sz="2000" dirty="0" smtClean="0">
                <a:solidFill>
                  <a:srgbClr val="7030A0"/>
                </a:solidFill>
              </a:rPr>
              <a:t>A; AIP </a:t>
            </a:r>
            <a:r>
              <a:rPr lang="en-US" sz="2000" dirty="0">
                <a:solidFill>
                  <a:srgbClr val="7030A0"/>
                </a:solidFill>
              </a:rPr>
              <a:t>Career Pathways </a:t>
            </a:r>
            <a:r>
              <a:rPr lang="en-US" sz="2000" dirty="0" smtClean="0">
                <a:solidFill>
                  <a:srgbClr val="7030A0"/>
                </a:solidFill>
              </a:rPr>
              <a:t>Project</a:t>
            </a:r>
          </a:p>
          <a:p>
            <a:pPr marL="0" indent="0">
              <a:buNone/>
            </a:pPr>
            <a:endParaRPr lang="en-US" sz="2000" dirty="0">
              <a:solidFill>
                <a:srgbClr val="7030A0"/>
              </a:solidFill>
            </a:endParaRPr>
          </a:p>
        </p:txBody>
      </p:sp>
      <p:sp>
        <p:nvSpPr>
          <p:cNvPr id="4" name="Slide Number Placeholder 3"/>
          <p:cNvSpPr>
            <a:spLocks noGrp="1"/>
          </p:cNvSpPr>
          <p:nvPr>
            <p:ph type="sldNum" sz="quarter" idx="11"/>
          </p:nvPr>
        </p:nvSpPr>
        <p:spPr/>
        <p:txBody>
          <a:bodyPr/>
          <a:lstStyle/>
          <a:p>
            <a:fld id="{24F7F4F4-E79B-43A2-9379-07F4DFBFFA36}" type="slidenum">
              <a:rPr lang="en-US" smtClean="0"/>
              <a:pPr/>
              <a:t>5</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767346"/>
            <a:ext cx="2976563" cy="1551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reports and resources</a:t>
            </a:r>
          </a:p>
        </p:txBody>
      </p:sp>
      <p:sp>
        <p:nvSpPr>
          <p:cNvPr id="3" name="Content Placeholder 2"/>
          <p:cNvSpPr>
            <a:spLocks noGrp="1"/>
          </p:cNvSpPr>
          <p:nvPr>
            <p:ph idx="1"/>
          </p:nvPr>
        </p:nvSpPr>
        <p:spPr>
          <a:xfrm>
            <a:off x="609600" y="1219200"/>
            <a:ext cx="7848600" cy="3124200"/>
          </a:xfrm>
        </p:spPr>
        <p:txBody>
          <a:bodyPr/>
          <a:lstStyle/>
          <a:p>
            <a:r>
              <a:rPr lang="en-US" sz="1800" dirty="0" smtClean="0"/>
              <a:t>7</a:t>
            </a:r>
            <a:r>
              <a:rPr lang="en-US" sz="1800" dirty="0"/>
              <a:t>. Meta-analyses of STEM competencies (Jang paper, Miller paper)</a:t>
            </a:r>
          </a:p>
          <a:p>
            <a:pPr lvl="1">
              <a:buFont typeface="Arial" panose="020B0604020202020204" pitchFamily="34" charset="0"/>
              <a:buChar char="•"/>
            </a:pPr>
            <a:r>
              <a:rPr lang="en-US" sz="1800" b="1" dirty="0"/>
              <a:t>7A. Identifying 21st century STEM competencies using workplace </a:t>
            </a:r>
            <a:r>
              <a:rPr lang="en-US" sz="1800" b="1" dirty="0" smtClean="0"/>
              <a:t>data by </a:t>
            </a:r>
            <a:r>
              <a:rPr lang="en-US" sz="1800" b="1" dirty="0" err="1"/>
              <a:t>Hyewon</a:t>
            </a:r>
            <a:r>
              <a:rPr lang="en-US" sz="1800" b="1" dirty="0"/>
              <a:t> </a:t>
            </a:r>
            <a:r>
              <a:rPr lang="en-US" sz="1800" b="1" dirty="0" smtClean="0"/>
              <a:t>Jang, </a:t>
            </a:r>
            <a:r>
              <a:rPr lang="en-US" sz="1800" dirty="0"/>
              <a:t>Journal of Science Education and </a:t>
            </a:r>
            <a:r>
              <a:rPr lang="en-US" sz="1800" dirty="0" smtClean="0"/>
              <a:t>Technology</a:t>
            </a:r>
            <a:r>
              <a:rPr lang="en-US" sz="1800" dirty="0"/>
              <a:t> </a:t>
            </a:r>
            <a:r>
              <a:rPr lang="en-US" sz="1800" dirty="0" smtClean="0"/>
              <a:t>April </a:t>
            </a:r>
            <a:r>
              <a:rPr lang="en-US" sz="1800" dirty="0"/>
              <a:t>2016, Volume 25</a:t>
            </a:r>
            <a:r>
              <a:rPr lang="en-US" sz="1800" dirty="0" smtClean="0"/>
              <a:t>, Issue</a:t>
            </a:r>
            <a:r>
              <a:rPr lang="en-US" sz="1800" dirty="0"/>
              <a:t> </a:t>
            </a:r>
            <a:r>
              <a:rPr lang="en-US" sz="1800" dirty="0" smtClean="0"/>
              <a:t>2, pp 284-301</a:t>
            </a:r>
            <a:endParaRPr lang="en-US" sz="1800" b="1" dirty="0"/>
          </a:p>
          <a:p>
            <a:pPr lvl="1"/>
            <a:r>
              <a:rPr lang="en-US" sz="1800" b="1" dirty="0"/>
              <a:t>7B. Why the Hard Science of Engineering is No Longer Enough to Meet the 21st Century Challenges by Richard K. Miller </a:t>
            </a:r>
            <a:r>
              <a:rPr lang="en-US" sz="1800" b="1" i="1" u="sng" dirty="0">
                <a:hlinkClick r:id="rId2"/>
              </a:rPr>
              <a:t>http://www.olin.edu/sites/default/files/rebalancing_engineering_education_may_15.pdf</a:t>
            </a:r>
            <a:endParaRPr lang="en-US" sz="1800" dirty="0"/>
          </a:p>
          <a:p>
            <a:pPr marL="457200" lvl="1" indent="0">
              <a:buNone/>
            </a:pPr>
            <a:endParaRPr lang="en-US" sz="1800" b="1" dirty="0" smtClean="0"/>
          </a:p>
          <a:p>
            <a:pPr lvl="1"/>
            <a:endParaRPr lang="en-US" sz="1800" b="1" dirty="0"/>
          </a:p>
          <a:p>
            <a:pPr marL="0" indent="0">
              <a:buNone/>
            </a:pP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50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740552"/>
            <a:ext cx="3057525" cy="1593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81597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reports and resources</a:t>
            </a:r>
          </a:p>
        </p:txBody>
      </p:sp>
      <p:sp>
        <p:nvSpPr>
          <p:cNvPr id="3" name="Content Placeholder 2"/>
          <p:cNvSpPr>
            <a:spLocks noGrp="1"/>
          </p:cNvSpPr>
          <p:nvPr>
            <p:ph idx="1"/>
          </p:nvPr>
        </p:nvSpPr>
        <p:spPr>
          <a:xfrm>
            <a:off x="609600" y="1295400"/>
            <a:ext cx="7848600" cy="4495800"/>
          </a:xfrm>
        </p:spPr>
        <p:txBody>
          <a:bodyPr/>
          <a:lstStyle/>
          <a:p>
            <a:r>
              <a:rPr lang="en-US" sz="1800" dirty="0" smtClean="0"/>
              <a:t>8</a:t>
            </a:r>
            <a:r>
              <a:rPr lang="en-US" sz="1800" dirty="0"/>
              <a:t>. J-TUPP interviews with industry leaders who hire undergraduate physics </a:t>
            </a:r>
            <a:r>
              <a:rPr lang="en-US" sz="1800" dirty="0" smtClean="0"/>
              <a:t>majors</a:t>
            </a:r>
          </a:p>
          <a:p>
            <a:pPr lvl="1"/>
            <a:r>
              <a:rPr lang="en-US" sz="1800" b="1" dirty="0" smtClean="0"/>
              <a:t>8A: Physicist 1</a:t>
            </a:r>
          </a:p>
          <a:p>
            <a:pPr lvl="1"/>
            <a:r>
              <a:rPr lang="en-US" sz="1800" b="1" dirty="0" smtClean="0"/>
              <a:t>8B: Physicist 2</a:t>
            </a:r>
          </a:p>
          <a:p>
            <a:pPr lvl="1"/>
            <a:r>
              <a:rPr lang="en-US" sz="1800" b="1" dirty="0" smtClean="0"/>
              <a:t>8C: Physicist 3</a:t>
            </a:r>
          </a:p>
          <a:p>
            <a:pPr lvl="1"/>
            <a:r>
              <a:rPr lang="en-US" sz="1800" b="1" dirty="0" smtClean="0"/>
              <a:t>8D: Physicist 4</a:t>
            </a:r>
          </a:p>
          <a:p>
            <a:pPr lvl="1"/>
            <a:r>
              <a:rPr lang="en-US" sz="1800" b="1" dirty="0" smtClean="0"/>
              <a:t>8E: Physicist 5</a:t>
            </a:r>
          </a:p>
          <a:p>
            <a:pPr lvl="1"/>
            <a:r>
              <a:rPr lang="en-US" sz="1800" b="1" dirty="0" smtClean="0"/>
              <a:t>8F: Physicist 6</a:t>
            </a:r>
          </a:p>
          <a:p>
            <a:pPr marL="457200" lvl="1" indent="0">
              <a:buNone/>
            </a:pPr>
            <a:endParaRPr lang="en-US" sz="1400" b="1" dirty="0"/>
          </a:p>
          <a:p>
            <a:r>
              <a:rPr lang="en-US" sz="1800" dirty="0"/>
              <a:t>9. J-TUPP report on physics majors in the workforce</a:t>
            </a:r>
          </a:p>
          <a:p>
            <a:pPr marL="0" indent="0">
              <a:buNone/>
            </a:pP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51</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514600"/>
            <a:ext cx="2824163" cy="14719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649081"/>
            <a:ext cx="2957969" cy="15416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9805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Content Placeholder 2"/>
          <p:cNvSpPr>
            <a:spLocks noGrp="1"/>
          </p:cNvSpPr>
          <p:nvPr>
            <p:ph idx="1"/>
          </p:nvPr>
        </p:nvSpPr>
        <p:spPr>
          <a:xfrm>
            <a:off x="304800" y="1143000"/>
            <a:ext cx="6553200" cy="3733800"/>
          </a:xfrm>
        </p:spPr>
        <p:txBody>
          <a:bodyPr/>
          <a:lstStyle/>
          <a:p>
            <a:pPr marL="0" indent="0">
              <a:buNone/>
            </a:pPr>
            <a:r>
              <a:rPr lang="en-US" sz="2000" dirty="0" smtClean="0">
                <a:solidFill>
                  <a:srgbClr val="996600"/>
                </a:solidFill>
              </a:rPr>
              <a:t>6</a:t>
            </a:r>
            <a:r>
              <a:rPr lang="en-US" sz="2000" dirty="0">
                <a:solidFill>
                  <a:srgbClr val="996600"/>
                </a:solidFill>
              </a:rPr>
              <a:t>. </a:t>
            </a:r>
            <a:r>
              <a:rPr lang="en-US" sz="2000" dirty="0" smtClean="0">
                <a:solidFill>
                  <a:srgbClr val="996600"/>
                </a:solidFill>
              </a:rPr>
              <a:t>A_C; AIP </a:t>
            </a:r>
            <a:r>
              <a:rPr lang="en-US" sz="2000" dirty="0">
                <a:solidFill>
                  <a:srgbClr val="996600"/>
                </a:solidFill>
              </a:rPr>
              <a:t>Statistical Research Center Reports (knowledge and skills used by physics bachelor’s in private </a:t>
            </a:r>
            <a:r>
              <a:rPr lang="en-US" sz="2000" dirty="0" smtClean="0">
                <a:solidFill>
                  <a:srgbClr val="996600"/>
                </a:solidFill>
              </a:rPr>
              <a:t>sector 2009/10, 2011/2, PhD </a:t>
            </a:r>
            <a:r>
              <a:rPr lang="en-US" sz="2000" dirty="0">
                <a:solidFill>
                  <a:srgbClr val="996600"/>
                </a:solidFill>
              </a:rPr>
              <a:t>physicists in the private </a:t>
            </a:r>
            <a:r>
              <a:rPr lang="en-US" sz="2000" dirty="0" smtClean="0">
                <a:solidFill>
                  <a:srgbClr val="996600"/>
                </a:solidFill>
              </a:rPr>
              <a:t>sector at PhD +10-15 years)</a:t>
            </a:r>
            <a:endParaRPr lang="en-US" sz="2000" dirty="0">
              <a:solidFill>
                <a:srgbClr val="996600"/>
              </a:solidFill>
            </a:endParaRPr>
          </a:p>
          <a:p>
            <a:pPr marL="0" indent="0">
              <a:buNone/>
            </a:pPr>
            <a:r>
              <a:rPr lang="en-US" sz="2000" dirty="0"/>
              <a:t>7. </a:t>
            </a:r>
            <a:r>
              <a:rPr lang="en-US" sz="2000" dirty="0" smtClean="0"/>
              <a:t>A-B; Meta-analyses </a:t>
            </a:r>
            <a:r>
              <a:rPr lang="en-US" sz="2000" dirty="0"/>
              <a:t>of STEM competencies (Jang paper, Miller paper)</a:t>
            </a:r>
          </a:p>
          <a:p>
            <a:pPr marL="0" indent="0">
              <a:buNone/>
            </a:pPr>
            <a:r>
              <a:rPr lang="en-US" sz="2000" dirty="0">
                <a:solidFill>
                  <a:srgbClr val="FF66FF"/>
                </a:solidFill>
              </a:rPr>
              <a:t>8. </a:t>
            </a:r>
            <a:r>
              <a:rPr lang="en-US" sz="2000" dirty="0" smtClean="0">
                <a:solidFill>
                  <a:srgbClr val="FF66FF"/>
                </a:solidFill>
              </a:rPr>
              <a:t>A-F; J-TUPP </a:t>
            </a:r>
            <a:r>
              <a:rPr lang="en-US" sz="2000" dirty="0">
                <a:solidFill>
                  <a:srgbClr val="FF66FF"/>
                </a:solidFill>
              </a:rPr>
              <a:t>interviews with industry leaders who hire undergraduate physics </a:t>
            </a:r>
            <a:r>
              <a:rPr lang="en-US" sz="2000" dirty="0" smtClean="0">
                <a:solidFill>
                  <a:srgbClr val="FF66FF"/>
                </a:solidFill>
              </a:rPr>
              <a:t>majors (6)</a:t>
            </a:r>
            <a:endParaRPr lang="en-US" sz="2000" dirty="0">
              <a:solidFill>
                <a:srgbClr val="FF66FF"/>
              </a:solidFill>
            </a:endParaRPr>
          </a:p>
          <a:p>
            <a:pPr marL="0" indent="0">
              <a:buNone/>
            </a:pPr>
            <a:r>
              <a:rPr lang="en-US" sz="2000" dirty="0">
                <a:solidFill>
                  <a:srgbClr val="D09E00"/>
                </a:solidFill>
              </a:rPr>
              <a:t>9. </a:t>
            </a:r>
            <a:r>
              <a:rPr lang="en-US" sz="2000" dirty="0" smtClean="0">
                <a:solidFill>
                  <a:srgbClr val="D09E00"/>
                </a:solidFill>
              </a:rPr>
              <a:t>A; J-TUPP </a:t>
            </a:r>
            <a:r>
              <a:rPr lang="en-US" sz="2000" dirty="0">
                <a:solidFill>
                  <a:srgbClr val="D09E00"/>
                </a:solidFill>
              </a:rPr>
              <a:t>report on physics majors in the </a:t>
            </a:r>
            <a:r>
              <a:rPr lang="en-US" sz="2000" dirty="0" smtClean="0">
                <a:solidFill>
                  <a:srgbClr val="D09E00"/>
                </a:solidFill>
              </a:rPr>
              <a:t>workforce (interviews with 14 with undergraduate degree, 5 hiring managers) </a:t>
            </a:r>
            <a:endParaRPr lang="en-US" sz="2000" dirty="0">
              <a:solidFill>
                <a:srgbClr val="D09E00"/>
              </a:solidFill>
            </a:endParaRPr>
          </a:p>
        </p:txBody>
      </p:sp>
      <p:sp>
        <p:nvSpPr>
          <p:cNvPr id="4" name="Slide Number Placeholder 3"/>
          <p:cNvSpPr>
            <a:spLocks noGrp="1"/>
          </p:cNvSpPr>
          <p:nvPr>
            <p:ph type="sldNum" sz="quarter" idx="11"/>
          </p:nvPr>
        </p:nvSpPr>
        <p:spPr/>
        <p:txBody>
          <a:bodyPr/>
          <a:lstStyle/>
          <a:p>
            <a:fld id="{24F7F4F4-E79B-43A2-9379-07F4DFBFFA36}" type="slidenum">
              <a:rPr lang="en-US" smtClean="0"/>
              <a:pPr/>
              <a:t>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767346"/>
            <a:ext cx="2976563" cy="1551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449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J-TUPP Goals</a:t>
            </a:r>
            <a:endParaRPr lang="en-US" dirty="0"/>
          </a:p>
        </p:txBody>
      </p:sp>
      <p:sp>
        <p:nvSpPr>
          <p:cNvPr id="3" name="Content Placeholder 2"/>
          <p:cNvSpPr>
            <a:spLocks noGrp="1"/>
          </p:cNvSpPr>
          <p:nvPr>
            <p:ph idx="1"/>
          </p:nvPr>
        </p:nvSpPr>
        <p:spPr>
          <a:xfrm>
            <a:off x="457200" y="1295400"/>
            <a:ext cx="7848600" cy="4495800"/>
          </a:xfrm>
        </p:spPr>
        <p:txBody>
          <a:bodyPr/>
          <a:lstStyle/>
          <a:p>
            <a:r>
              <a:rPr lang="en-US" sz="2000" dirty="0" smtClean="0"/>
              <a:t>Experience of J-TUPP members,</a:t>
            </a:r>
          </a:p>
          <a:p>
            <a:pPr lvl="1"/>
            <a:r>
              <a:rPr lang="en-US" sz="2000" dirty="0" smtClean="0"/>
              <a:t>3 (4) Industry</a:t>
            </a:r>
          </a:p>
          <a:p>
            <a:pPr lvl="1"/>
            <a:r>
              <a:rPr lang="en-US" sz="2000" dirty="0" smtClean="0"/>
              <a:t>1 SLAC</a:t>
            </a:r>
          </a:p>
          <a:p>
            <a:pPr lvl="1"/>
            <a:r>
              <a:rPr lang="en-US" sz="2000" dirty="0" smtClean="0"/>
              <a:t>6 (5) University</a:t>
            </a:r>
          </a:p>
          <a:p>
            <a:r>
              <a:rPr lang="en-US" sz="2000" dirty="0" smtClean="0"/>
              <a:t>Iterative development over time and meetings</a:t>
            </a:r>
          </a:p>
          <a:p>
            <a:pPr lvl="1"/>
            <a:r>
              <a:rPr lang="en-US" sz="2000" dirty="0" smtClean="0"/>
              <a:t>Summarize reports/resources</a:t>
            </a:r>
          </a:p>
          <a:p>
            <a:pPr lvl="1"/>
            <a:r>
              <a:rPr lang="en-US" sz="2000" dirty="0" smtClean="0"/>
              <a:t>Mapping of reports/resources to goals to evaluate gaps, strengths: Transparency</a:t>
            </a:r>
            <a:endParaRPr lang="en-US" sz="20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7</a:t>
            </a:fld>
            <a:endParaRPr lang="en-US" dirty="0"/>
          </a:p>
        </p:txBody>
      </p:sp>
    </p:spTree>
    <p:extLst>
      <p:ext uri="{BB962C8B-B14F-4D97-AF65-F5344CB8AC3E}">
        <p14:creationId xmlns:p14="http://schemas.microsoft.com/office/powerpoint/2010/main" val="2522611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1800" dirty="0"/>
              <a:t/>
            </a:r>
            <a:br>
              <a:rPr lang="en-US" sz="1800" dirty="0"/>
            </a:br>
            <a:r>
              <a:rPr lang="en-US" sz="1800" dirty="0"/>
              <a:t>6A. Knowledge and Skills Used by Physics Bachelor’s Employed in the Private Sector, Classes of 2011 &amp; 2012 Combined</a:t>
            </a:r>
            <a:br>
              <a:rPr lang="en-US" sz="1800" dirty="0"/>
            </a:br>
            <a:endParaRPr lang="en-US" sz="18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8</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7131489" cy="540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831004" y="5853570"/>
            <a:ext cx="3149477" cy="338554"/>
          </a:xfrm>
          <a:prstGeom prst="rect">
            <a:avLst/>
          </a:prstGeom>
          <a:solidFill>
            <a:schemeClr val="bg1"/>
          </a:solidFill>
          <a:ln>
            <a:solidFill>
              <a:schemeClr val="tx1"/>
            </a:solidFill>
          </a:ln>
        </p:spPr>
        <p:txBody>
          <a:bodyPr wrap="square">
            <a:spAutoFit/>
          </a:bodyPr>
          <a:lstStyle/>
          <a:p>
            <a:pPr marL="0" marR="0">
              <a:spcBef>
                <a:spcPts val="0"/>
              </a:spcBef>
              <a:spcAft>
                <a:spcPts val="0"/>
              </a:spcAft>
            </a:pPr>
            <a:r>
              <a:rPr lang="en-US" sz="1600" dirty="0">
                <a:solidFill>
                  <a:srgbClr val="000000"/>
                </a:solidFill>
                <a:latin typeface="+mn-lt"/>
                <a:ea typeface="Times New Roman"/>
              </a:rPr>
              <a:t>https://www.aip.org/statistics</a:t>
            </a:r>
          </a:p>
        </p:txBody>
      </p:sp>
    </p:spTree>
    <p:extLst>
      <p:ext uri="{BB962C8B-B14F-4D97-AF65-F5344CB8AC3E}">
        <p14:creationId xmlns:p14="http://schemas.microsoft.com/office/powerpoint/2010/main" val="3778246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 </a:t>
            </a:r>
            <a:br>
              <a:rPr lang="en-US" sz="1800" dirty="0"/>
            </a:br>
            <a:r>
              <a:rPr lang="en-US" sz="1800" dirty="0"/>
              <a:t>6A. Knowledge and Skills Used by Physics Bachelor’s Employed in the Private Sector, Classes of 2011 &amp; 2012 Combined</a:t>
            </a:r>
            <a:r>
              <a:rPr lang="en-US" dirty="0"/>
              <a:t/>
            </a:r>
            <a:br>
              <a:rPr lang="en-US" dirty="0"/>
            </a:b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9</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7308434"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410200" y="5410200"/>
            <a:ext cx="3536485" cy="369332"/>
          </a:xfrm>
          <a:prstGeom prst="rect">
            <a:avLst/>
          </a:prstGeom>
          <a:solidFill>
            <a:schemeClr val="bg1"/>
          </a:solidFill>
          <a:ln>
            <a:solidFill>
              <a:schemeClr val="tx1"/>
            </a:solidFill>
          </a:ln>
        </p:spPr>
        <p:txBody>
          <a:bodyPr wrap="square">
            <a:spAutoFit/>
          </a:bodyPr>
          <a:lstStyle/>
          <a:p>
            <a:pPr marL="0" marR="0">
              <a:spcBef>
                <a:spcPts val="0"/>
              </a:spcBef>
              <a:spcAft>
                <a:spcPts val="0"/>
              </a:spcAft>
            </a:pPr>
            <a:r>
              <a:rPr lang="en-US" sz="1800" dirty="0">
                <a:solidFill>
                  <a:srgbClr val="000000"/>
                </a:solidFill>
                <a:latin typeface="+mn-lt"/>
                <a:ea typeface="Times New Roman"/>
              </a:rPr>
              <a:t>https://www.aip.org/statistics</a:t>
            </a:r>
          </a:p>
        </p:txBody>
      </p:sp>
    </p:spTree>
    <p:extLst>
      <p:ext uri="{BB962C8B-B14F-4D97-AF65-F5344CB8AC3E}">
        <p14:creationId xmlns:p14="http://schemas.microsoft.com/office/powerpoint/2010/main" val="444946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27430</TotalTime>
  <Words>1301</Words>
  <Application>Microsoft Office PowerPoint</Application>
  <PresentationFormat>On-screen Show (4:3)</PresentationFormat>
  <Paragraphs>297</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Blank Presentation</vt:lpstr>
      <vt:lpstr>PowerPoint Presentation</vt:lpstr>
      <vt:lpstr>Goals for this talk</vt:lpstr>
      <vt:lpstr>J-TUPP Charge</vt:lpstr>
      <vt:lpstr>Caveats</vt:lpstr>
      <vt:lpstr>Reports</vt:lpstr>
      <vt:lpstr>Reports</vt:lpstr>
      <vt:lpstr>Development of J-TUPP Goals</vt:lpstr>
      <vt:lpstr>  6A. Knowledge and Skills Used by Physics Bachelor’s Employed in the Private Sector, Classes of 2011 &amp; 2012 Combined </vt:lpstr>
      <vt:lpstr>  6A. Knowledge and Skills Used by Physics Bachelor’s Employed in the Private Sector, Classes of 2011 &amp; 2012 Combined </vt:lpstr>
      <vt:lpstr>6C. Common Careers of Physicists in the Private Sector PhDs educated in the U.S. 10-15 years earlier</vt:lpstr>
      <vt:lpstr>6C. Common Careers of Physicists in the Private Sector PhDs educated in the U.S. 10-15 years earlier</vt:lpstr>
      <vt:lpstr>6C. Common Careers of Physicists in the Private Sector PhDs educated in the U.S. 10-15 years earlier</vt:lpstr>
      <vt:lpstr>J-TUPP Recommendations: 4 Categories</vt:lpstr>
      <vt:lpstr>A. J-TUPP Category</vt:lpstr>
      <vt:lpstr>A. PHYSICS-SPECIFIC KNOWLEDGE </vt:lpstr>
      <vt:lpstr>A. PHYSICS-SPECIFIC KNOWLEDGE </vt:lpstr>
      <vt:lpstr>A. PHYSICS-SPECIFIC KNOWLEDGE </vt:lpstr>
      <vt:lpstr>A. PHYSICS-SPECIFIC KNOWLEDGE </vt:lpstr>
      <vt:lpstr>A. PHYSICS-SPECIFIC KNOWLEDGE </vt:lpstr>
      <vt:lpstr>A. PHYSICS-SPECIFIC KNOWLEDGE </vt:lpstr>
      <vt:lpstr>B. SCIENTIFIC AND TECHNICAL SKILLS </vt:lpstr>
      <vt:lpstr>B. SCIENTIFIC AND TECHNICAL SKILLS </vt:lpstr>
      <vt:lpstr>B. SCIENTIFIC AND TECHNICAL SKILLS </vt:lpstr>
      <vt:lpstr>B. SCIENTIFIC AND TECHNICAL SKILLS </vt:lpstr>
      <vt:lpstr>B. SCIENTIFIC AND TECHNICAL SKILLS </vt:lpstr>
      <vt:lpstr>B. SCIENTIFIC AND TECHNICAL SKILLS </vt:lpstr>
      <vt:lpstr>B. SCIENTIFIC AND TECHNICAL SKILLS </vt:lpstr>
      <vt:lpstr>C. COMMUNICATION SKILLS </vt:lpstr>
      <vt:lpstr>C. COMMUNICATION SKILLS </vt:lpstr>
      <vt:lpstr>C. COMMUNICATION SKILLS </vt:lpstr>
      <vt:lpstr>C. COMMUNICATION SKILLS </vt:lpstr>
      <vt:lpstr>C. COMMUNICATION SKILLS </vt:lpstr>
      <vt:lpstr>C. COMMUNICATION SKILLS </vt:lpstr>
      <vt:lpstr>C. COMMUNICATION SKILLS </vt:lpstr>
      <vt:lpstr>D. PROFESSIONAL/WORKPLACE SKILLS </vt:lpstr>
      <vt:lpstr>D. PROFESSIONAL/WORKPLACE SKILLS </vt:lpstr>
      <vt:lpstr>D. PROFESSIONAL/WORKPLACE SKILLS </vt:lpstr>
      <vt:lpstr>D. PROFESSIONAL/WORKPLACE SKILLS </vt:lpstr>
      <vt:lpstr>D. PROFESSIONAL/WORKPLACE SKILLS </vt:lpstr>
      <vt:lpstr>D. PROFESSIONAL/WORKPLACE SKILLS </vt:lpstr>
      <vt:lpstr>D. PROFESSIONAL/WORKPLACE SKILLS </vt:lpstr>
      <vt:lpstr>D. PROFESSIONAL/WORKPLACE SKILLS </vt:lpstr>
      <vt:lpstr>Conclusions – J-TUPP Recommendations</vt:lpstr>
      <vt:lpstr>BACK UP SLIDES</vt:lpstr>
      <vt:lpstr>Background reports and resources</vt:lpstr>
      <vt:lpstr>Background reports and resources</vt:lpstr>
      <vt:lpstr>Background reports and resources</vt:lpstr>
      <vt:lpstr>Background reports and resources</vt:lpstr>
      <vt:lpstr>Background reports and resources</vt:lpstr>
      <vt:lpstr>Background reports and resources</vt:lpstr>
      <vt:lpstr>Background reports and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scientists really do science?</dc:title>
  <dc:creator>woolf larry</dc:creator>
  <cp:lastModifiedBy>Woolf,Lawrence</cp:lastModifiedBy>
  <cp:revision>913</cp:revision>
  <cp:lastPrinted>2016-02-24T01:24:24Z</cp:lastPrinted>
  <dcterms:created xsi:type="dcterms:W3CDTF">2004-06-24T00:18:55Z</dcterms:created>
  <dcterms:modified xsi:type="dcterms:W3CDTF">2016-04-18T03:13:23Z</dcterms:modified>
</cp:coreProperties>
</file>