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8"/>
  </p:notesMasterIdLst>
  <p:sldIdLst>
    <p:sldId id="256" r:id="rId2"/>
    <p:sldId id="300" r:id="rId3"/>
    <p:sldId id="330" r:id="rId4"/>
    <p:sldId id="331" r:id="rId5"/>
    <p:sldId id="307" r:id="rId6"/>
    <p:sldId id="308" r:id="rId7"/>
    <p:sldId id="309" r:id="rId8"/>
    <p:sldId id="311" r:id="rId9"/>
    <p:sldId id="312" r:id="rId10"/>
    <p:sldId id="318" r:id="rId11"/>
    <p:sldId id="319" r:id="rId12"/>
    <p:sldId id="316" r:id="rId13"/>
    <p:sldId id="317" r:id="rId14"/>
    <p:sldId id="320" r:id="rId15"/>
    <p:sldId id="326" r:id="rId16"/>
    <p:sldId id="323" r:id="rId17"/>
    <p:sldId id="324" r:id="rId18"/>
    <p:sldId id="337" r:id="rId19"/>
    <p:sldId id="336" r:id="rId20"/>
    <p:sldId id="340" r:id="rId21"/>
    <p:sldId id="341" r:id="rId22"/>
    <p:sldId id="342" r:id="rId23"/>
    <p:sldId id="344" r:id="rId24"/>
    <p:sldId id="327" r:id="rId25"/>
    <p:sldId id="339" r:id="rId26"/>
    <p:sldId id="343" r:id="rId2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73418" autoAdjust="0"/>
  </p:normalViewPr>
  <p:slideViewPr>
    <p:cSldViewPr>
      <p:cViewPr varScale="1">
        <p:scale>
          <a:sx n="57" d="100"/>
          <a:sy n="57" d="100"/>
        </p:scale>
        <p:origin x="1968" y="72"/>
      </p:cViewPr>
      <p:guideLst>
        <p:guide orient="horz" pos="2160"/>
        <p:guide pos="2880"/>
      </p:guideLst>
    </p:cSldViewPr>
  </p:slideViewPr>
  <p:outlineViewPr>
    <p:cViewPr>
      <p:scale>
        <a:sx n="33" d="100"/>
        <a:sy n="33" d="100"/>
      </p:scale>
      <p:origin x="0" y="208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0" d="100"/>
          <a:sy n="40" d="100"/>
        </p:scale>
        <p:origin x="-2347" y="-8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15" tIns="46657" rIns="93315" bIns="46657" rtlCol="0"/>
          <a:lstStyle>
            <a:lvl1pPr algn="r">
              <a:defRPr sz="1200"/>
            </a:lvl1pPr>
          </a:lstStyle>
          <a:p>
            <a:fld id="{A18F05E0-E8CB-4895-A442-1C18A866CE6C}" type="datetimeFigureOut">
              <a:rPr lang="en-US" smtClean="0"/>
              <a:t>12/18/2016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15" tIns="46657" rIns="93315" bIns="4665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15" tIns="46657" rIns="93315" bIns="46657" rtlCol="0" anchor="b"/>
          <a:lstStyle>
            <a:lvl1pPr algn="r">
              <a:defRPr sz="1200"/>
            </a:lvl1pPr>
          </a:lstStyle>
          <a:p>
            <a:fld id="{D184CD07-FE57-478A-A500-6B28BA46FE1D}" type="slidenum">
              <a:rPr lang="en-US" smtClean="0"/>
              <a:t>‹#›</a:t>
            </a:fld>
            <a:endParaRPr lang="en-US"/>
          </a:p>
        </p:txBody>
      </p:sp>
    </p:spTree>
    <p:extLst>
      <p:ext uri="{BB962C8B-B14F-4D97-AF65-F5344CB8AC3E}">
        <p14:creationId xmlns:p14="http://schemas.microsoft.com/office/powerpoint/2010/main" val="164684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faa.gov/regulations_policies/handbooks_manuals/aviation/pilot_handbook/media/PHAK%20-%20Chapter%2011.pdf#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snews.com/news/blogs/stem-education/2013/01/31/report-many-high-schoolers-giving-up-on-ste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Less than 20% of students choose a STEM path </a:t>
            </a:r>
            <a:r>
              <a:rPr lang="en-US" baseline="30000" dirty="0" smtClean="0"/>
              <a:t>1</a:t>
            </a:r>
          </a:p>
          <a:p>
            <a:endParaRPr lang="en-US" dirty="0" smtClean="0"/>
          </a:p>
          <a:p>
            <a:r>
              <a:rPr lang="en-US" dirty="0" smtClean="0"/>
              <a:t>The reason we</a:t>
            </a:r>
            <a:r>
              <a:rPr lang="en-US" baseline="0" dirty="0" smtClean="0"/>
              <a:t> talking about this today and the reason it is a hot topic within education is because</a:t>
            </a:r>
          </a:p>
          <a:p>
            <a:r>
              <a:rPr lang="en-US" dirty="0" smtClean="0"/>
              <a:t>Sixty percent of the new jobs that will open in the 21st century will require skills possessed by only 20 percent of the current workforce</a:t>
            </a:r>
            <a:r>
              <a:rPr lang="en-US" baseline="30000" dirty="0" smtClean="0"/>
              <a:t>1</a:t>
            </a:r>
          </a:p>
          <a:p>
            <a:endParaRPr lang="en-US" dirty="0" smtClean="0"/>
          </a:p>
          <a:p>
            <a:r>
              <a:rPr lang="en-US" dirty="0" smtClean="0"/>
              <a:t>The bottom line is that other countries are producing many more scientists and engineers than the United States </a:t>
            </a:r>
            <a:r>
              <a:rPr lang="en-US" baseline="30000" dirty="0" smtClean="0"/>
              <a:t>2</a:t>
            </a:r>
          </a:p>
          <a:p>
            <a:r>
              <a:rPr lang="en-US" dirty="0" smtClean="0"/>
              <a:t>DoD faces the additional hiring hurdle of security clearance requirements that often exclude highly talented individuals who are not U.S. citizens </a:t>
            </a:r>
            <a:r>
              <a:rPr lang="en-US" baseline="30000" dirty="0" smtClean="0"/>
              <a:t>2</a:t>
            </a:r>
          </a:p>
          <a:p>
            <a:endParaRPr lang="en-US" baseline="0" dirty="0" smtClean="0"/>
          </a:p>
          <a:p>
            <a:r>
              <a:rPr lang="en-US" baseline="0" dirty="0" smtClean="0"/>
              <a:t>Why does that matter?  </a:t>
            </a:r>
          </a:p>
          <a:p>
            <a:r>
              <a:rPr lang="en-US" baseline="0" dirty="0" smtClean="0"/>
              <a:t>Ultimately this impacts our workforce and country</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a:t>
            </a:fld>
            <a:endParaRPr lang="en-US"/>
          </a:p>
        </p:txBody>
      </p:sp>
    </p:spTree>
    <p:extLst>
      <p:ext uri="{BB962C8B-B14F-4D97-AF65-F5344CB8AC3E}">
        <p14:creationId xmlns:p14="http://schemas.microsoft.com/office/powerpoint/2010/main" val="853476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t>Drag: a boring or tiresome person or thing</a:t>
            </a:r>
          </a:p>
          <a:p>
            <a:endParaRPr lang="en-US" dirty="0" smtClean="0"/>
          </a:p>
        </p:txBody>
      </p:sp>
      <p:sp>
        <p:nvSpPr>
          <p:cNvPr id="4" name="Slide Number Placeholder 3"/>
          <p:cNvSpPr>
            <a:spLocks noGrp="1"/>
          </p:cNvSpPr>
          <p:nvPr>
            <p:ph type="sldNum" sz="quarter" idx="10"/>
          </p:nvPr>
        </p:nvSpPr>
        <p:spPr/>
        <p:txBody>
          <a:bodyPr/>
          <a:lstStyle/>
          <a:p>
            <a:fld id="{D184CD07-FE57-478A-A500-6B28BA46FE1D}" type="slidenum">
              <a:rPr lang="en-US" smtClean="0"/>
              <a:t>10</a:t>
            </a:fld>
            <a:endParaRPr lang="en-US"/>
          </a:p>
        </p:txBody>
      </p:sp>
    </p:spTree>
    <p:extLst>
      <p:ext uri="{BB962C8B-B14F-4D97-AF65-F5344CB8AC3E}">
        <p14:creationId xmlns:p14="http://schemas.microsoft.com/office/powerpoint/2010/main" val="120176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Temperature:</a:t>
            </a:r>
          </a:p>
          <a:p>
            <a:r>
              <a:rPr lang="en-US" dirty="0" smtClean="0">
                <a:effectLst/>
              </a:rPr>
              <a:t>Hot air is less dense. This affects the output of the engines as well as aerodynamic capabilities.</a:t>
            </a:r>
            <a:r>
              <a:rPr lang="en-US" baseline="0" dirty="0" smtClean="0">
                <a:effectLst/>
              </a:rPr>
              <a:t> Humidity</a:t>
            </a:r>
            <a:r>
              <a:rPr lang="en-US" dirty="0" smtClean="0">
                <a:effectLst/>
              </a:rPr>
              <a:t> increases the required runway distance and reduces climb performance. Therefore the amount of passengers and cargo a plane can carry are often restricted when temps are very high.</a:t>
            </a:r>
            <a:r>
              <a:rPr lang="en-US" baseline="0" dirty="0" smtClean="0">
                <a:effectLst/>
              </a:rPr>
              <a:t>  The restrictions depend on</a:t>
            </a:r>
            <a:r>
              <a:rPr lang="en-US" dirty="0" smtClean="0">
                <a:effectLst/>
              </a:rPr>
              <a:t> the temperature, airport elevation and the length of the available runways. And getting off the ground is only part of it: once airborne, planes have to meet specific, engine-out climb criterion, so nearby obstructions like hills and towers are another complication.</a:t>
            </a:r>
          </a:p>
          <a:p>
            <a:pPr defTabSz="914306">
              <a:defRPr/>
            </a:pPr>
            <a:endParaRPr lang="en-US" baseline="0" dirty="0" smtClean="0"/>
          </a:p>
          <a:p>
            <a:pPr defTabSz="915772">
              <a:defRPr/>
            </a:pPr>
            <a:r>
              <a:rPr lang="en-US" dirty="0" smtClean="0"/>
              <a:t>Wind:</a:t>
            </a:r>
          </a:p>
          <a:p>
            <a:pPr defTabSz="915772">
              <a:defRPr/>
            </a:pPr>
            <a:r>
              <a:rPr lang="en-US" dirty="0" smtClean="0"/>
              <a:t>Wind, more than rain, directly affects how an aircraft flies because lift is created by the movement of air over the wings. Shifts in air pressure, wind speed or direction can impact how much lift is created with sudden changes being capable of forcing an aircraft to rise or fall suddenly.</a:t>
            </a:r>
          </a:p>
          <a:p>
            <a:endParaRPr lang="en-US" dirty="0" smtClean="0">
              <a:effectLst/>
            </a:endParaRPr>
          </a:p>
          <a:p>
            <a:r>
              <a:rPr lang="en-US" dirty="0" smtClean="0">
                <a:effectLst/>
              </a:rPr>
              <a:t>Altitude:</a:t>
            </a:r>
          </a:p>
          <a:p>
            <a:r>
              <a:rPr lang="en-US" dirty="0" smtClean="0"/>
              <a:t>At higher altitudes </a:t>
            </a:r>
            <a:r>
              <a:rPr lang="en-US" dirty="0" smtClean="0">
                <a:hlinkClick r:id="rId3"/>
              </a:rPr>
              <a:t>aircraft engines are less efficient</a:t>
            </a:r>
            <a:r>
              <a:rPr lang="en-US" dirty="0" smtClean="0"/>
              <a:t> due to the decreased density of the air.</a:t>
            </a:r>
            <a:r>
              <a:rPr lang="en-US" baseline="0" dirty="0" smtClean="0"/>
              <a:t>  At higher altitudes </a:t>
            </a:r>
            <a:r>
              <a:rPr lang="en-US" dirty="0" smtClean="0"/>
              <a:t>lift created over the wings is also lower.</a:t>
            </a:r>
          </a:p>
          <a:p>
            <a:pPr defTabSz="915772">
              <a:defRPr/>
            </a:pPr>
            <a:r>
              <a:rPr lang="en-US" dirty="0" smtClean="0"/>
              <a:t>Higher altitudes can also increase the possibility of ice formation either on the wings, which can limit the aircraft’s ability to produce lift, or on sensors which track airspeed and altitude. Higher altitude air is also harder to breathe, which is why aircraft are pressurized.</a:t>
            </a:r>
            <a:r>
              <a:rPr lang="en-US" baseline="0" dirty="0" smtClean="0"/>
              <a:t> </a:t>
            </a:r>
            <a:endParaRPr lang="en-US" dirty="0" smtClean="0"/>
          </a:p>
          <a:p>
            <a:endParaRPr lang="en-US" dirty="0" smtClean="0"/>
          </a:p>
          <a:p>
            <a:pPr defTabSz="914306">
              <a:defRPr/>
            </a:pPr>
            <a:r>
              <a:rPr lang="en-US" baseline="0" dirty="0" smtClean="0"/>
              <a:t>Humidity:</a:t>
            </a:r>
          </a:p>
          <a:p>
            <a:pPr defTabSz="915772">
              <a:defRPr/>
            </a:pPr>
            <a:r>
              <a:rPr lang="en-US" dirty="0" smtClean="0">
                <a:effectLst/>
              </a:rPr>
              <a:t>Humidity affects the way an airplane flies because of the change in pressure that accompanies changes in humidity.  As the humidity goes up, the air pressure for a given volume of air goes down. This means the wings have fewer air molecules to affect as they are pushed through the air. Fewer molecules = less lift. The other problem is that jet engines do not like humidity either. Jet engines are built for cold, dry air, and humid air has fewer oxygen molecules to burn per unit volume. Therefore the engine combusts a little bit less and puts out slightly less thrust. Humidity decreases the performance of most aircraft, not only because of it's effect on the wings, but also the effect on the engines. </a:t>
            </a:r>
          </a:p>
          <a:p>
            <a:endParaRPr lang="en-US" dirty="0" smtClean="0">
              <a:effectLst/>
            </a:endParaRPr>
          </a:p>
          <a:p>
            <a:r>
              <a:rPr lang="en-US" dirty="0" smtClean="0">
                <a:effectLst/>
              </a:rPr>
              <a:t>There are four factors that decrease the performance of a jet airplane - heavy, hot, high, and humid. Notice that three of those factors all have the net effect of lowering the density of the air. </a:t>
            </a:r>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11</a:t>
            </a:fld>
            <a:endParaRPr lang="en-US"/>
          </a:p>
        </p:txBody>
      </p:sp>
    </p:spTree>
    <p:extLst>
      <p:ext uri="{BB962C8B-B14F-4D97-AF65-F5344CB8AC3E}">
        <p14:creationId xmlns:p14="http://schemas.microsoft.com/office/powerpoint/2010/main" val="3884693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Aircraft components with significant contributions to drag:</a:t>
            </a:r>
          </a:p>
          <a:p>
            <a:pPr lvl="1"/>
            <a:r>
              <a:rPr lang="en-US" dirty="0" smtClean="0"/>
              <a:t>Wing,</a:t>
            </a:r>
          </a:p>
          <a:p>
            <a:pPr lvl="1"/>
            <a:r>
              <a:rPr lang="en-US" dirty="0" smtClean="0"/>
              <a:t>Tail surfaces (e.g., elevator, </a:t>
            </a:r>
            <a:r>
              <a:rPr lang="en-US" dirty="0" err="1" smtClean="0"/>
              <a:t>ruddervator</a:t>
            </a:r>
            <a:r>
              <a:rPr lang="en-US" dirty="0" smtClean="0"/>
              <a:t>, etc.),</a:t>
            </a:r>
          </a:p>
          <a:p>
            <a:pPr lvl="1"/>
            <a:r>
              <a:rPr lang="en-US" dirty="0" smtClean="0"/>
              <a:t>Fuselage, and</a:t>
            </a:r>
          </a:p>
          <a:p>
            <a:pPr lvl="1"/>
            <a:r>
              <a:rPr lang="en-US" dirty="0" smtClean="0"/>
              <a:t>Outside payloads.</a:t>
            </a:r>
          </a:p>
          <a:p>
            <a:r>
              <a:rPr lang="en-US" dirty="0" smtClean="0"/>
              <a:t>Not all contributions are advantageous.</a:t>
            </a:r>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12</a:t>
            </a:fld>
            <a:endParaRPr lang="en-US"/>
          </a:p>
        </p:txBody>
      </p:sp>
    </p:spTree>
    <p:extLst>
      <p:ext uri="{BB962C8B-B14F-4D97-AF65-F5344CB8AC3E}">
        <p14:creationId xmlns:p14="http://schemas.microsoft.com/office/powerpoint/2010/main" val="381973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13</a:t>
            </a:fld>
            <a:endParaRPr lang="en-US"/>
          </a:p>
        </p:txBody>
      </p:sp>
    </p:spTree>
    <p:extLst>
      <p:ext uri="{BB962C8B-B14F-4D97-AF65-F5344CB8AC3E}">
        <p14:creationId xmlns:p14="http://schemas.microsoft.com/office/powerpoint/2010/main" val="3351423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84CD07-FE57-478A-A500-6B28BA46FE1D}" type="slidenum">
              <a:rPr lang="en-US" smtClean="0"/>
              <a:t>14</a:t>
            </a:fld>
            <a:endParaRPr lang="en-US"/>
          </a:p>
        </p:txBody>
      </p:sp>
    </p:spTree>
    <p:extLst>
      <p:ext uri="{BB962C8B-B14F-4D97-AF65-F5344CB8AC3E}">
        <p14:creationId xmlns:p14="http://schemas.microsoft.com/office/powerpoint/2010/main" val="413634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15</a:t>
            </a:fld>
            <a:endParaRPr lang="en-US"/>
          </a:p>
        </p:txBody>
      </p:sp>
    </p:spTree>
    <p:extLst>
      <p:ext uri="{BB962C8B-B14F-4D97-AF65-F5344CB8AC3E}">
        <p14:creationId xmlns:p14="http://schemas.microsoft.com/office/powerpoint/2010/main" val="3351423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http://quest.nasa.gov/aero/planetary/atmospheric/aerodynamiclift.html</a:t>
            </a:r>
          </a:p>
          <a:p>
            <a:endParaRPr lang="en-US" dirty="0" smtClean="0"/>
          </a:p>
          <a:p>
            <a:pPr defTabSz="915772">
              <a:defRPr/>
            </a:pPr>
            <a:r>
              <a:rPr lang="en-US" dirty="0" smtClean="0"/>
              <a:t>The shape of a cross-section for an aerodynamic surface is an airfoil.</a:t>
            </a:r>
          </a:p>
          <a:p>
            <a:endParaRPr lang="en-US" dirty="0" smtClean="0"/>
          </a:p>
          <a:p>
            <a:pPr defTabSz="914306">
              <a:defRPr/>
            </a:pPr>
            <a:r>
              <a:rPr lang="en-US" baseline="0" dirty="0" smtClean="0"/>
              <a:t>When trying to achieve a specific aerodynamic profile, determining shape of the body is typically the first step. For most aircraft, the primary lifting surface is the wing. The shape of the cross-section of a wing is called an airfoil. This airfoil was likely chosen after conducting research and analyses on multiple airfoils. From there, the size and shape of the wing is determined.</a:t>
            </a:r>
          </a:p>
          <a:p>
            <a:endParaRPr lang="en-US" dirty="0" smtClean="0"/>
          </a:p>
          <a:p>
            <a:endParaRPr lang="en-US" dirty="0" smtClean="0"/>
          </a:p>
          <a:p>
            <a:r>
              <a:rPr lang="en-US" dirty="0" smtClean="0"/>
              <a:t>Factors</a:t>
            </a:r>
            <a:r>
              <a:rPr lang="en-US" baseline="0" dirty="0" smtClean="0"/>
              <a:t> that influence lift:</a:t>
            </a:r>
            <a:endParaRPr lang="en-US" dirty="0" smtClean="0"/>
          </a:p>
          <a:p>
            <a:pPr lvl="1"/>
            <a:r>
              <a:rPr lang="en-US" dirty="0" smtClean="0"/>
              <a:t>Wing’s Airfoil (cross-section)</a:t>
            </a:r>
          </a:p>
          <a:p>
            <a:pPr lvl="1"/>
            <a:r>
              <a:rPr lang="en-US" dirty="0" smtClean="0"/>
              <a:t>Length and Shape of the Wing</a:t>
            </a:r>
          </a:p>
          <a:p>
            <a:pPr lvl="1"/>
            <a:r>
              <a:rPr lang="en-US" dirty="0" smtClean="0"/>
              <a:t>Angle of Attack (tilt of the wing)</a:t>
            </a:r>
          </a:p>
          <a:p>
            <a:pPr lvl="1"/>
            <a:r>
              <a:rPr lang="en-US" dirty="0" smtClean="0"/>
              <a:t>Density of the Air</a:t>
            </a:r>
          </a:p>
          <a:p>
            <a:pPr lvl="1"/>
            <a:r>
              <a:rPr lang="en-US" dirty="0" smtClean="0"/>
              <a:t>Speed of Flight</a:t>
            </a:r>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16</a:t>
            </a:fld>
            <a:endParaRPr lang="en-US"/>
          </a:p>
        </p:txBody>
      </p:sp>
    </p:spTree>
    <p:extLst>
      <p:ext uri="{BB962C8B-B14F-4D97-AF65-F5344CB8AC3E}">
        <p14:creationId xmlns:p14="http://schemas.microsoft.com/office/powerpoint/2010/main" val="3320675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Bernoulli's principle: if</a:t>
            </a:r>
            <a:r>
              <a:rPr lang="en-US" baseline="0" dirty="0" smtClean="0"/>
              <a:t> air speeds up, then the air pressure is lowered.  </a:t>
            </a:r>
            <a:r>
              <a:rPr lang="en-US" dirty="0" smtClean="0"/>
              <a:t>An increase in the speed of the fluid occurs simultaneously with a decrease in pressure or a decrease in the fluid's potential energy.</a:t>
            </a:r>
          </a:p>
          <a:p>
            <a:endParaRPr lang="en-US" baseline="0" dirty="0" smtClean="0"/>
          </a:p>
          <a:p>
            <a:r>
              <a:rPr lang="en-US" dirty="0" smtClean="0"/>
              <a:t>Air over the top of the wing moves faster</a:t>
            </a:r>
          </a:p>
          <a:p>
            <a:r>
              <a:rPr lang="en-US" dirty="0" smtClean="0"/>
              <a:t>Fast air on top of the wing = low pressure</a:t>
            </a:r>
          </a:p>
          <a:p>
            <a:r>
              <a:rPr lang="en-US" dirty="0" smtClean="0"/>
              <a:t>High pressure under the wing pushes the airplane up</a:t>
            </a:r>
          </a:p>
          <a:p>
            <a:endParaRPr lang="en-US" dirty="0" smtClean="0"/>
          </a:p>
          <a:p>
            <a:r>
              <a:rPr lang="en-US" dirty="0" smtClean="0"/>
              <a:t>Aircraft components with significant contributions to lift:</a:t>
            </a:r>
          </a:p>
          <a:p>
            <a:pPr lvl="1"/>
            <a:r>
              <a:rPr lang="en-US" dirty="0" smtClean="0"/>
              <a:t>Wing,</a:t>
            </a:r>
          </a:p>
          <a:p>
            <a:pPr lvl="1"/>
            <a:r>
              <a:rPr lang="en-US" dirty="0" smtClean="0"/>
              <a:t>Tail surfaces (e.g., elevator, </a:t>
            </a:r>
            <a:r>
              <a:rPr lang="en-US" dirty="0" err="1" smtClean="0"/>
              <a:t>ruddervator</a:t>
            </a:r>
            <a:r>
              <a:rPr lang="en-US" dirty="0" smtClean="0"/>
              <a:t>, etc.), and</a:t>
            </a:r>
          </a:p>
          <a:p>
            <a:pPr lvl="1"/>
            <a:r>
              <a:rPr lang="en-US" dirty="0" smtClean="0"/>
              <a:t>Fuselage.</a:t>
            </a:r>
          </a:p>
          <a:p>
            <a:pPr defTabSz="914306">
              <a:defRPr/>
            </a:pPr>
            <a:endParaRPr lang="en-US" dirty="0" smtClean="0"/>
          </a:p>
          <a:p>
            <a:pPr defTabSz="914306">
              <a:defRPr/>
            </a:pPr>
            <a:r>
              <a:rPr lang="en-US" dirty="0" smtClean="0"/>
              <a:t>Not all contributions are advantageous</a:t>
            </a:r>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17</a:t>
            </a:fld>
            <a:endParaRPr lang="en-US"/>
          </a:p>
        </p:txBody>
      </p:sp>
    </p:spTree>
    <p:extLst>
      <p:ext uri="{BB962C8B-B14F-4D97-AF65-F5344CB8AC3E}">
        <p14:creationId xmlns:p14="http://schemas.microsoft.com/office/powerpoint/2010/main" val="1952797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18</a:t>
            </a:fld>
            <a:endParaRPr lang="en-US"/>
          </a:p>
        </p:txBody>
      </p:sp>
    </p:spTree>
    <p:extLst>
      <p:ext uri="{BB962C8B-B14F-4D97-AF65-F5344CB8AC3E}">
        <p14:creationId xmlns:p14="http://schemas.microsoft.com/office/powerpoint/2010/main" val="1584228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of young Blackburn with the record holding airplane he designed</a:t>
            </a:r>
          </a:p>
          <a:p>
            <a:r>
              <a:rPr lang="en-US" baseline="0" dirty="0" smtClean="0"/>
              <a:t>Picture of his book</a:t>
            </a:r>
          </a:p>
          <a:p>
            <a:r>
              <a:rPr lang="en-US" baseline="0" dirty="0" smtClean="0"/>
              <a:t>Picture of 2015 Great Paper Airplane Fly-off with Blackburn officiating at Pima Air and Space Museum in Tucson, AZ</a:t>
            </a:r>
            <a:endParaRPr lang="en-US" dirty="0" smtClean="0"/>
          </a:p>
          <a:p>
            <a:endParaRPr lang="en-US" dirty="0" smtClean="0"/>
          </a:p>
          <a:p>
            <a:r>
              <a:rPr lang="en-US" dirty="0" smtClean="0"/>
              <a:t>Give </a:t>
            </a:r>
            <a:r>
              <a:rPr lang="en-US" dirty="0" smtClean="0"/>
              <a:t>the introduction</a:t>
            </a:r>
            <a:r>
              <a:rPr lang="en-US" baseline="0" dirty="0" smtClean="0"/>
              <a:t> below. Then demonstrate how to build two aircraft. </a:t>
            </a:r>
          </a:p>
          <a:p>
            <a:pPr marL="228600" indent="-228600">
              <a:buAutoNum type="arabicParenR"/>
            </a:pPr>
            <a:r>
              <a:rPr lang="en-US" baseline="0" dirty="0" smtClean="0"/>
              <a:t>Pointy, fast launch, small wings  (DART, STILLETO) </a:t>
            </a:r>
          </a:p>
          <a:p>
            <a:pPr marL="228600" indent="-228600">
              <a:buAutoNum type="arabicParenR"/>
            </a:pPr>
            <a:r>
              <a:rPr lang="en-US" baseline="0" dirty="0" smtClean="0"/>
              <a:t>Wide, square wings (ULTRA GLIDE, WORLD RECORD BREAKER)</a:t>
            </a:r>
            <a:endParaRPr lang="en-US" dirty="0" smtClean="0"/>
          </a:p>
          <a:p>
            <a:endParaRPr lang="en-US" dirty="0" smtClean="0"/>
          </a:p>
          <a:p>
            <a:r>
              <a:rPr lang="en-US" dirty="0" smtClean="0"/>
              <a:t>(From The</a:t>
            </a:r>
            <a:r>
              <a:rPr lang="en-US" baseline="0" dirty="0" smtClean="0"/>
              <a:t> World Record Paper Airplane Book by Ken Blackburn, p23)</a:t>
            </a:r>
          </a:p>
          <a:p>
            <a:endParaRPr lang="en-US" dirty="0" smtClean="0"/>
          </a:p>
          <a:p>
            <a:r>
              <a:rPr lang="en-US" dirty="0" smtClean="0"/>
              <a:t>Flight distance is affected by different things.</a:t>
            </a:r>
          </a:p>
          <a:p>
            <a:r>
              <a:rPr lang="en-US" dirty="0" smtClean="0"/>
              <a:t>Hard throws result in fast</a:t>
            </a:r>
            <a:r>
              <a:rPr lang="en-US" baseline="0" dirty="0" smtClean="0"/>
              <a:t> flight and your best bet for a long flight is a small winged plan (such as a dart) so it fly through the air like a javelin.</a:t>
            </a:r>
          </a:p>
          <a:p>
            <a:r>
              <a:rPr lang="en-US" baseline="0" dirty="0" smtClean="0"/>
              <a:t>Gentle throws results in glides at slow speed and big wings are best.</a:t>
            </a:r>
          </a:p>
          <a:p>
            <a:endParaRPr lang="en-US" baseline="0" dirty="0" smtClean="0"/>
          </a:p>
          <a:p>
            <a:r>
              <a:rPr lang="en-US" baseline="0" dirty="0" smtClean="0"/>
              <a:t>Fast Launch</a:t>
            </a:r>
          </a:p>
          <a:p>
            <a:r>
              <a:rPr lang="en-US" baseline="0" dirty="0" smtClean="0"/>
              <a:t>Generally produces the longest flights on ground level</a:t>
            </a:r>
          </a:p>
          <a:p>
            <a:r>
              <a:rPr lang="en-US" baseline="0" dirty="0" smtClean="0"/>
              <a:t>Wings produce little lift and should be as small as practical to minimize drag (think Eagle diving, tuck in wings)</a:t>
            </a:r>
          </a:p>
          <a:p>
            <a:r>
              <a:rPr lang="en-US" baseline="0" dirty="0" smtClean="0"/>
              <a:t>Flights up to 200 feet possible, although most flight are no more than 50 feet.</a:t>
            </a:r>
          </a:p>
          <a:p>
            <a:r>
              <a:rPr lang="en-US" baseline="0" dirty="0" smtClean="0"/>
              <a:t>Long pointing planes are best.  Length helps to keep them flying straight and small pointy wings minimize drag</a:t>
            </a:r>
          </a:p>
          <a:p>
            <a:endParaRPr lang="en-US" baseline="0" dirty="0" smtClean="0"/>
          </a:p>
          <a:p>
            <a:r>
              <a:rPr lang="en-US" baseline="0" dirty="0" smtClean="0"/>
              <a:t>Slow Launch</a:t>
            </a:r>
          </a:p>
          <a:p>
            <a:r>
              <a:rPr lang="en-US" baseline="0" dirty="0" smtClean="0"/>
              <a:t>Generally produces the longest flights from an elevation</a:t>
            </a:r>
          </a:p>
          <a:p>
            <a:r>
              <a:rPr lang="en-US" baseline="0" dirty="0" smtClean="0"/>
              <a:t>At slow speeds wings produce a lot of lift.  The wings should be as large as practical to minimize drag and there therefore maximize distance.</a:t>
            </a:r>
          </a:p>
          <a:p>
            <a:r>
              <a:rPr lang="en-US" baseline="0" dirty="0" smtClean="0"/>
              <a:t>Square planes are best for long lasting flights.</a:t>
            </a:r>
          </a:p>
          <a:p>
            <a:r>
              <a:rPr lang="en-US" baseline="0" dirty="0" smtClean="0"/>
              <a:t>Wide straight wings produce the least drag at low speeds, which is why birds gliding and sailplanes use them.</a:t>
            </a:r>
          </a:p>
          <a:p>
            <a:r>
              <a:rPr lang="en-US" baseline="0" dirty="0" smtClean="0"/>
              <a:t>Bend back edge of wing up a little bit to enable slow flight</a:t>
            </a:r>
          </a:p>
          <a:p>
            <a:r>
              <a:rPr lang="en-US" baseline="0" dirty="0" smtClean="0"/>
              <a:t>Depending on style of plan, in calm air glide distance will equal between three and six times launch height.</a:t>
            </a:r>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19</a:t>
            </a:fld>
            <a:endParaRPr lang="en-US"/>
          </a:p>
        </p:txBody>
      </p:sp>
    </p:spTree>
    <p:extLst>
      <p:ext uri="{BB962C8B-B14F-4D97-AF65-F5344CB8AC3E}">
        <p14:creationId xmlns:p14="http://schemas.microsoft.com/office/powerpoint/2010/main" val="133140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generally</a:t>
            </a:r>
            <a:r>
              <a:rPr lang="en-US" baseline="0" dirty="0" smtClean="0"/>
              <a:t> important to get the students into the lesson by asking them what they know about you will be talking about (engineering and how airplanes fly).  At the end, ask the students what they now think about the issues.</a:t>
            </a:r>
            <a:endParaRPr lang="en-US" dirty="0" smtClean="0"/>
          </a:p>
          <a:p>
            <a:endParaRPr lang="en-US" dirty="0" smtClean="0"/>
          </a:p>
          <a:p>
            <a:endParaRPr lang="en-US" dirty="0" smtClean="0"/>
          </a:p>
          <a:p>
            <a:r>
              <a:rPr lang="en-US" dirty="0" smtClean="0"/>
              <a:t>1 </a:t>
            </a:r>
            <a:r>
              <a:rPr lang="en-US" dirty="0" smtClean="0"/>
              <a:t>National Math and Science Initiative - https://www.nms.org/</a:t>
            </a:r>
          </a:p>
          <a:p>
            <a:r>
              <a:rPr lang="en-US" dirty="0" smtClean="0"/>
              <a:t>2 Department of Defense – STEM Education and Outreach Strategic Plan</a:t>
            </a:r>
          </a:p>
          <a:p>
            <a:r>
              <a:rPr lang="en-US" dirty="0" smtClean="0"/>
              <a:t>3 US Census Bureau – Disparities in STEM Employment By Sex, Race, and Hispanic Origin</a:t>
            </a:r>
          </a:p>
          <a:p>
            <a:r>
              <a:rPr lang="en-US" dirty="0" smtClean="0"/>
              <a:t>4 (</a:t>
            </a:r>
            <a:r>
              <a:rPr lang="en-US" dirty="0" smtClean="0">
                <a:hlinkClick r:id="rId3"/>
              </a:rPr>
              <a:t>http://www.usnews.com/news/blogs/stem-education/2013/01/31/report-many-high-schoolers-giving-up-on-stem</a:t>
            </a:r>
            <a:r>
              <a:rPr lang="en-US" dirty="0" smtClean="0"/>
              <a:t>)</a:t>
            </a:r>
          </a:p>
          <a:p>
            <a:r>
              <a:rPr lang="en-US" dirty="0" smtClean="0"/>
              <a:t>5 True Child - Do Internalized Feminine Norms Depress Girls’ STEM Attitudes &amp; Participation?</a:t>
            </a:r>
          </a:p>
          <a:p>
            <a:r>
              <a:rPr lang="en-US" dirty="0" smtClean="0"/>
              <a:t>6 The Girl Scout Research Institute. (2012). Generation STEM: What girls say about science, technology, engineering, and math. New York, NY: Girl Scouts of the USA. </a:t>
            </a:r>
          </a:p>
          <a:p>
            <a:r>
              <a:rPr lang="en-US" dirty="0" smtClean="0"/>
              <a:t>7 Weber, K. (2011). Role models and informal STEM-related activities positively impact female interest in STEM. Technology and Engineering Teacher, 71,18-21. </a:t>
            </a:r>
          </a:p>
          <a:p>
            <a:r>
              <a:rPr lang="en-US" dirty="0" smtClean="0"/>
              <a:t>8 </a:t>
            </a:r>
            <a:r>
              <a:rPr lang="en-US" dirty="0" err="1" smtClean="0"/>
              <a:t>Techbridge</a:t>
            </a:r>
            <a:r>
              <a:rPr lang="en-US" dirty="0" smtClean="0"/>
              <a:t>: SWE Role Models Guide</a:t>
            </a:r>
          </a:p>
          <a:p>
            <a:r>
              <a:rPr lang="en-US" dirty="0" smtClean="0"/>
              <a:t>9 Gerhard </a:t>
            </a:r>
            <a:r>
              <a:rPr lang="en-US" dirty="0" err="1" smtClean="0"/>
              <a:t>Blickle</a:t>
            </a:r>
            <a:r>
              <a:rPr lang="en-US" dirty="0" smtClean="0"/>
              <a:t> and others, “Mentoring Support and Power: A Three Year Predictive Field Study on Protégé Networking and Career Success,” Journal of Vocational Behavior, Vol. 74, No. 2 (20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2</a:t>
            </a:fld>
            <a:endParaRPr lang="en-US"/>
          </a:p>
        </p:txBody>
      </p:sp>
    </p:spTree>
    <p:extLst>
      <p:ext uri="{BB962C8B-B14F-4D97-AF65-F5344CB8AC3E}">
        <p14:creationId xmlns:p14="http://schemas.microsoft.com/office/powerpoint/2010/main" val="3715928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 introduction</a:t>
            </a:r>
            <a:r>
              <a:rPr lang="en-US" baseline="0" dirty="0" smtClean="0"/>
              <a:t> below. Then demonstrate how to build two aircraft. </a:t>
            </a:r>
          </a:p>
          <a:p>
            <a:pPr marL="228600" indent="-228600">
              <a:buAutoNum type="arabicParenR"/>
            </a:pPr>
            <a:r>
              <a:rPr lang="en-US" baseline="0" dirty="0" smtClean="0"/>
              <a:t>Pointy, fast launch, small wings  (DART, STILLETO) </a:t>
            </a:r>
          </a:p>
          <a:p>
            <a:pPr marL="228600" indent="-228600">
              <a:buAutoNum type="arabicParenR"/>
            </a:pPr>
            <a:r>
              <a:rPr lang="en-US" baseline="0" dirty="0" smtClean="0"/>
              <a:t>Wide, square wings (ULTRA GLIDE, WORLD RECORD BREAKER)</a:t>
            </a:r>
            <a:endParaRPr lang="en-US" dirty="0" smtClean="0"/>
          </a:p>
          <a:p>
            <a:endParaRPr lang="en-US" dirty="0" smtClean="0"/>
          </a:p>
          <a:p>
            <a:r>
              <a:rPr lang="en-US" dirty="0" smtClean="0"/>
              <a:t>(From The</a:t>
            </a:r>
            <a:r>
              <a:rPr lang="en-US" baseline="0" dirty="0" smtClean="0"/>
              <a:t> World Record Paper Airplane Book by Ken Blackburn, p23)</a:t>
            </a:r>
          </a:p>
          <a:p>
            <a:endParaRPr lang="en-US" dirty="0" smtClean="0"/>
          </a:p>
          <a:p>
            <a:r>
              <a:rPr lang="en-US" dirty="0" smtClean="0"/>
              <a:t>Flight distance is affected by different things.</a:t>
            </a:r>
          </a:p>
          <a:p>
            <a:r>
              <a:rPr lang="en-US" dirty="0" smtClean="0"/>
              <a:t>Hard throws result in fast</a:t>
            </a:r>
            <a:r>
              <a:rPr lang="en-US" baseline="0" dirty="0" smtClean="0"/>
              <a:t> flight and your best bet for a long flight is a small winged plan (such as a dart) so it fly through the air like a javelin.</a:t>
            </a:r>
          </a:p>
          <a:p>
            <a:r>
              <a:rPr lang="en-US" baseline="0" dirty="0" smtClean="0"/>
              <a:t>Gentle throws results in glides at slow speed and big wings are best.</a:t>
            </a:r>
          </a:p>
          <a:p>
            <a:endParaRPr lang="en-US" baseline="0" dirty="0" smtClean="0"/>
          </a:p>
          <a:p>
            <a:r>
              <a:rPr lang="en-US" baseline="0" dirty="0" smtClean="0"/>
              <a:t>Fast Launch</a:t>
            </a:r>
          </a:p>
          <a:p>
            <a:r>
              <a:rPr lang="en-US" baseline="0" dirty="0" smtClean="0"/>
              <a:t>Generally produces the longest flights on ground level</a:t>
            </a:r>
          </a:p>
          <a:p>
            <a:r>
              <a:rPr lang="en-US" baseline="0" dirty="0" smtClean="0"/>
              <a:t>Wings produce little lift and should be as small as practical to minimize drag (think Eagle diving, tuck in wings)</a:t>
            </a:r>
          </a:p>
          <a:p>
            <a:r>
              <a:rPr lang="en-US" baseline="0" dirty="0" smtClean="0"/>
              <a:t>Flights up to 200 feet possible, although most flight are no more than 50 feet.</a:t>
            </a:r>
          </a:p>
          <a:p>
            <a:r>
              <a:rPr lang="en-US" baseline="0" dirty="0" smtClean="0"/>
              <a:t>Long pointing planes are best.  Length helps to keep them flying straight and small pointy wings minimize drag</a:t>
            </a:r>
          </a:p>
          <a:p>
            <a:endParaRPr lang="en-US" baseline="0" dirty="0" smtClean="0"/>
          </a:p>
          <a:p>
            <a:r>
              <a:rPr lang="en-US" baseline="0" dirty="0" smtClean="0"/>
              <a:t>Slow Launch</a:t>
            </a:r>
          </a:p>
          <a:p>
            <a:r>
              <a:rPr lang="en-US" baseline="0" dirty="0" smtClean="0"/>
              <a:t>Generally produces the longest flights from an elevation</a:t>
            </a:r>
          </a:p>
          <a:p>
            <a:r>
              <a:rPr lang="en-US" baseline="0" dirty="0" smtClean="0"/>
              <a:t>At slow speeds wings produce a lot of lift.  The wings should be as large as practical to minimize drag and there therefore maximize distance.</a:t>
            </a:r>
          </a:p>
          <a:p>
            <a:r>
              <a:rPr lang="en-US" baseline="0" dirty="0" smtClean="0"/>
              <a:t>Square planes are best for long lasting flights.</a:t>
            </a:r>
          </a:p>
          <a:p>
            <a:r>
              <a:rPr lang="en-US" baseline="0" dirty="0" smtClean="0"/>
              <a:t>Wide straight wings produce the least drag at low speeds, which is why birds gliding and sailplanes use them.</a:t>
            </a:r>
          </a:p>
          <a:p>
            <a:r>
              <a:rPr lang="en-US" baseline="0" dirty="0" smtClean="0"/>
              <a:t>Bend back edge of wing up a little bit to enable slow flight</a:t>
            </a:r>
          </a:p>
          <a:p>
            <a:r>
              <a:rPr lang="en-US" baseline="0" dirty="0" smtClean="0"/>
              <a:t>Depending on style of plan, in calm air glide distance will equal between three and six times launch height.</a:t>
            </a:r>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20</a:t>
            </a:fld>
            <a:endParaRPr lang="en-US"/>
          </a:p>
        </p:txBody>
      </p:sp>
    </p:spTree>
    <p:extLst>
      <p:ext uri="{BB962C8B-B14F-4D97-AF65-F5344CB8AC3E}">
        <p14:creationId xmlns:p14="http://schemas.microsoft.com/office/powerpoint/2010/main" val="130514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 introduction</a:t>
            </a:r>
            <a:r>
              <a:rPr lang="en-US" baseline="0" dirty="0" smtClean="0"/>
              <a:t> below. Then demonstrate how to build two aircraft. </a:t>
            </a:r>
          </a:p>
          <a:p>
            <a:pPr marL="228600" indent="-228600">
              <a:buAutoNum type="arabicParenR"/>
            </a:pPr>
            <a:r>
              <a:rPr lang="en-US" baseline="0" dirty="0" smtClean="0"/>
              <a:t>Pointy, fast launch, small wings  (DART, STILLETO) </a:t>
            </a:r>
          </a:p>
          <a:p>
            <a:pPr marL="228600" indent="-228600">
              <a:buAutoNum type="arabicParenR"/>
            </a:pPr>
            <a:r>
              <a:rPr lang="en-US" baseline="0" dirty="0" smtClean="0"/>
              <a:t>Wide, square wings (ULTRA GLIDE, WORLD RECORD BREAKER)</a:t>
            </a:r>
            <a:endParaRPr lang="en-US" dirty="0" smtClean="0"/>
          </a:p>
          <a:p>
            <a:endParaRPr lang="en-US" dirty="0" smtClean="0"/>
          </a:p>
          <a:p>
            <a:r>
              <a:rPr lang="en-US" dirty="0" smtClean="0"/>
              <a:t>(From The</a:t>
            </a:r>
            <a:r>
              <a:rPr lang="en-US" baseline="0" dirty="0" smtClean="0"/>
              <a:t> World Record Paper Airplane Book by Ken Blackburn, p23)</a:t>
            </a:r>
          </a:p>
          <a:p>
            <a:endParaRPr lang="en-US" dirty="0" smtClean="0"/>
          </a:p>
          <a:p>
            <a:r>
              <a:rPr lang="en-US" dirty="0" smtClean="0"/>
              <a:t>Flight distance is affected by different things.</a:t>
            </a:r>
          </a:p>
          <a:p>
            <a:r>
              <a:rPr lang="en-US" dirty="0" smtClean="0"/>
              <a:t>Hard throws result in fast</a:t>
            </a:r>
            <a:r>
              <a:rPr lang="en-US" baseline="0" dirty="0" smtClean="0"/>
              <a:t> flight and your best bet for a long flight is a small winged plan (such as a dart) so it fly through the air like a javelin.</a:t>
            </a:r>
          </a:p>
          <a:p>
            <a:r>
              <a:rPr lang="en-US" baseline="0" dirty="0" smtClean="0"/>
              <a:t>Gentle throws results in glides at slow speed and big wings are best.</a:t>
            </a:r>
          </a:p>
          <a:p>
            <a:endParaRPr lang="en-US" baseline="0" dirty="0" smtClean="0"/>
          </a:p>
          <a:p>
            <a:r>
              <a:rPr lang="en-US" baseline="0" dirty="0" smtClean="0"/>
              <a:t>Fast Launch</a:t>
            </a:r>
          </a:p>
          <a:p>
            <a:r>
              <a:rPr lang="en-US" baseline="0" dirty="0" smtClean="0"/>
              <a:t>Generally produces the longest flights on ground level</a:t>
            </a:r>
          </a:p>
          <a:p>
            <a:r>
              <a:rPr lang="en-US" baseline="0" dirty="0" smtClean="0"/>
              <a:t>Wings produce little lift and should be as small as practical to minimize drag (think Eagle diving, tuck in wings)</a:t>
            </a:r>
          </a:p>
          <a:p>
            <a:r>
              <a:rPr lang="en-US" baseline="0" dirty="0" smtClean="0"/>
              <a:t>Flights up to 200 feet possible, although most flight are no more than 50 feet.</a:t>
            </a:r>
          </a:p>
          <a:p>
            <a:r>
              <a:rPr lang="en-US" baseline="0" dirty="0" smtClean="0"/>
              <a:t>Long pointing planes are best.  Length helps to keep them flying straight and small pointy wings minimize drag</a:t>
            </a:r>
          </a:p>
          <a:p>
            <a:endParaRPr lang="en-US" baseline="0" dirty="0" smtClean="0"/>
          </a:p>
          <a:p>
            <a:r>
              <a:rPr lang="en-US" baseline="0" dirty="0" smtClean="0"/>
              <a:t>Slow Launch</a:t>
            </a:r>
          </a:p>
          <a:p>
            <a:r>
              <a:rPr lang="en-US" baseline="0" dirty="0" smtClean="0"/>
              <a:t>Generally produces the longest flights from an elevation</a:t>
            </a:r>
          </a:p>
          <a:p>
            <a:r>
              <a:rPr lang="en-US" baseline="0" dirty="0" smtClean="0"/>
              <a:t>At slow speeds wings produce a lot of lift.  The wings should be as large as practical to minimize drag and there therefore maximize distance.</a:t>
            </a:r>
          </a:p>
          <a:p>
            <a:r>
              <a:rPr lang="en-US" baseline="0" dirty="0" smtClean="0"/>
              <a:t>Square planes are best for long lasting flights.</a:t>
            </a:r>
          </a:p>
          <a:p>
            <a:r>
              <a:rPr lang="en-US" baseline="0" dirty="0" smtClean="0"/>
              <a:t>Wide straight wings produce the least drag at low speeds, which is why birds gliding and sailplanes use them.</a:t>
            </a:r>
          </a:p>
          <a:p>
            <a:r>
              <a:rPr lang="en-US" baseline="0" dirty="0" smtClean="0"/>
              <a:t>Bend back edge of wing up a little bit to enable slow flight</a:t>
            </a:r>
          </a:p>
          <a:p>
            <a:r>
              <a:rPr lang="en-US" baseline="0" dirty="0" smtClean="0"/>
              <a:t>Depending on style of plan, in calm air glide distance will equal between three and six times launch height.</a:t>
            </a:r>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21</a:t>
            </a:fld>
            <a:endParaRPr lang="en-US"/>
          </a:p>
        </p:txBody>
      </p:sp>
    </p:spTree>
    <p:extLst>
      <p:ext uri="{BB962C8B-B14F-4D97-AF65-F5344CB8AC3E}">
        <p14:creationId xmlns:p14="http://schemas.microsoft.com/office/powerpoint/2010/main" val="2484362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 air to pass over wings</a:t>
            </a:r>
            <a:r>
              <a:rPr lang="en-US" baseline="0" dirty="0" smtClean="0"/>
              <a:t> like smooth butter cream, so make those creases sharp!</a:t>
            </a:r>
          </a:p>
          <a:p>
            <a:endParaRPr lang="en-US" dirty="0" smtClean="0"/>
          </a:p>
          <a:p>
            <a:r>
              <a:rPr lang="en-US" dirty="0" smtClean="0"/>
              <a:t>Symmetrical</a:t>
            </a:r>
            <a:r>
              <a:rPr lang="en-US" baseline="0" dirty="0" smtClean="0"/>
              <a:t> wings will keep your flight straight, not a weird downward spiral.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23</a:t>
            </a:fld>
            <a:endParaRPr lang="en-US"/>
          </a:p>
        </p:txBody>
      </p:sp>
    </p:spTree>
    <p:extLst>
      <p:ext uri="{BB962C8B-B14F-4D97-AF65-F5344CB8AC3E}">
        <p14:creationId xmlns:p14="http://schemas.microsoft.com/office/powerpoint/2010/main" val="159105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http://www.paperplane.org/paero.htm</a:t>
            </a:r>
          </a:p>
          <a:p>
            <a:r>
              <a:rPr lang="en-US" dirty="0" smtClean="0"/>
              <a:t>Show the</a:t>
            </a:r>
            <a:r>
              <a:rPr lang="en-US" baseline="0" dirty="0" smtClean="0"/>
              <a:t> three </a:t>
            </a:r>
            <a:r>
              <a:rPr lang="en-US" dirty="0" smtClean="0"/>
              <a:t>test plan on the</a:t>
            </a:r>
            <a:r>
              <a:rPr lang="en-US" baseline="0" dirty="0" smtClean="0"/>
              <a:t> screen and explain to students step by step what they are supposed to do.</a:t>
            </a:r>
          </a:p>
          <a:p>
            <a:pPr marL="228600" indent="-228600">
              <a:buAutoNum type="arabicPeriod"/>
            </a:pPr>
            <a:r>
              <a:rPr lang="en-US" baseline="0" dirty="0" smtClean="0"/>
              <a:t>Test Engineer flies the aircraft and provides the thrust, wait for the Project Engineer (PE) to say “go” before each launch (launch from the same spot each time, stay put)</a:t>
            </a:r>
          </a:p>
          <a:p>
            <a:pPr marL="228600" indent="-228600">
              <a:buAutoNum type="arabicPeriod"/>
            </a:pPr>
            <a:r>
              <a:rPr lang="en-US" baseline="0" dirty="0" smtClean="0"/>
              <a:t>Ground support engineer retrieves the aircraft (don’t move the plane until the PE says ok) and brings it back (not flies it back) to the Test Engineer</a:t>
            </a:r>
          </a:p>
          <a:p>
            <a:pPr marL="228600" indent="-228600">
              <a:buAutoNum type="arabicPeriod"/>
            </a:pPr>
            <a:r>
              <a:rPr lang="en-US" baseline="0" dirty="0" smtClean="0"/>
              <a:t>PE needs a pencil and a watch/phone to record the time aloft and distance in the flight log.  PE reports the results to the class.  </a:t>
            </a:r>
            <a:endParaRPr lang="en-US" baseline="0" dirty="0"/>
          </a:p>
          <a:p>
            <a:r>
              <a:rPr lang="en-US" baseline="0" dirty="0" smtClean="0"/>
              <a:t>Go outside to do the tests.</a:t>
            </a:r>
          </a:p>
          <a:p>
            <a:r>
              <a:rPr lang="en-US" baseline="0" dirty="0" smtClean="0"/>
              <a:t>Do Gravity/Thrust/Drag-Lift test while others watch.</a:t>
            </a:r>
          </a:p>
          <a:p>
            <a:r>
              <a:rPr lang="en-US" baseline="0" dirty="0" smtClean="0"/>
              <a:t>If time is short, conduct the tests in parallel.</a:t>
            </a:r>
          </a:p>
          <a:p>
            <a:r>
              <a:rPr lang="en-US" baseline="0" dirty="0" smtClean="0"/>
              <a:t>Get everyone back inside the classroom (if the classroom is near or you can re-order this for the end and go straight to design and competition) for briefing of test results, discussion of what the results mean, review, and design new/modified aircraft for competition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184CD07-FE57-478A-A500-6B28BA46FE1D}" type="slidenum">
              <a:rPr lang="en-US" smtClean="0"/>
              <a:t>24</a:t>
            </a:fld>
            <a:endParaRPr lang="en-US"/>
          </a:p>
        </p:txBody>
      </p:sp>
    </p:spTree>
    <p:extLst>
      <p:ext uri="{BB962C8B-B14F-4D97-AF65-F5344CB8AC3E}">
        <p14:creationId xmlns:p14="http://schemas.microsoft.com/office/powerpoint/2010/main" val="610705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Inside</a:t>
            </a:r>
            <a:r>
              <a:rPr lang="en-US" baseline="0" dirty="0" smtClean="0"/>
              <a:t> after discussion of test results and review, the students have </a:t>
            </a:r>
            <a:r>
              <a:rPr lang="en-US" dirty="0" smtClean="0"/>
              <a:t>5 mins</a:t>
            </a:r>
            <a:r>
              <a:rPr lang="en-US" baseline="0" dirty="0" smtClean="0"/>
              <a:t> to design and build or modify a competition aircraft.  </a:t>
            </a:r>
            <a:endParaRPr lang="en-US" dirty="0" smtClean="0"/>
          </a:p>
          <a:p>
            <a:r>
              <a:rPr lang="en-US" dirty="0" smtClean="0"/>
              <a:t>Extra paper (heavy and light) available to make new planes</a:t>
            </a:r>
            <a:r>
              <a:rPr lang="en-US" baseline="0" dirty="0" smtClean="0"/>
              <a:t> if they don’t want to use the ones they already have </a:t>
            </a:r>
            <a:endParaRPr lang="en-US" dirty="0" smtClean="0"/>
          </a:p>
          <a:p>
            <a:r>
              <a:rPr lang="en-US" dirty="0" smtClean="0"/>
              <a:t>Okay</a:t>
            </a:r>
            <a:r>
              <a:rPr lang="en-US" baseline="0" dirty="0" smtClean="0"/>
              <a:t> to add</a:t>
            </a:r>
            <a:r>
              <a:rPr lang="en-US" dirty="0" smtClean="0"/>
              <a:t> other materials</a:t>
            </a:r>
            <a:r>
              <a:rPr lang="en-US" baseline="0" dirty="0" smtClean="0"/>
              <a:t> like tape and paper clips</a:t>
            </a:r>
          </a:p>
          <a:p>
            <a:r>
              <a:rPr lang="en-US" baseline="0" dirty="0" smtClean="0"/>
              <a:t>If they are done early, they can go outside to test their thrust and designs </a:t>
            </a:r>
          </a:p>
          <a:p>
            <a:r>
              <a:rPr lang="en-US" baseline="0" dirty="0" smtClean="0"/>
              <a:t>Call everyone outside and line up for the big finale.</a:t>
            </a:r>
          </a:p>
          <a:p>
            <a:r>
              <a:rPr lang="en-US" baseline="0" dirty="0" smtClean="0"/>
              <a:t>There will be prizes for first and second place</a:t>
            </a:r>
          </a:p>
          <a:p>
            <a:pPr marL="228600" indent="-228600">
              <a:buAutoNum type="arabicPeriod"/>
            </a:pPr>
            <a:r>
              <a:rPr lang="en-US" baseline="0" dirty="0" smtClean="0"/>
              <a:t>Make sure everyone has written their names on their planes</a:t>
            </a:r>
          </a:p>
          <a:p>
            <a:pPr marL="228600" indent="-228600">
              <a:buAutoNum type="arabicPeriod"/>
            </a:pPr>
            <a:r>
              <a:rPr lang="en-US" baseline="0" dirty="0" smtClean="0"/>
              <a:t>Number students 1-2-1-2, and so on to identify them in groups 1 and 2</a:t>
            </a:r>
          </a:p>
          <a:p>
            <a:pPr marL="228600" indent="-228600">
              <a:buAutoNum type="arabicPeriod"/>
            </a:pPr>
            <a:r>
              <a:rPr lang="en-US" baseline="0" dirty="0" smtClean="0"/>
              <a:t>Group 2 sets back and Group 1 flies their aircraft</a:t>
            </a:r>
          </a:p>
          <a:p>
            <a:pPr marL="228600" indent="-228600">
              <a:buAutoNum type="arabicPeriod"/>
            </a:pPr>
            <a:r>
              <a:rPr lang="en-US" baseline="0" dirty="0" smtClean="0"/>
              <a:t>No one retrieves their aircraft yet</a:t>
            </a:r>
          </a:p>
          <a:p>
            <a:pPr marL="228600" indent="-228600">
              <a:buAutoNum type="arabicPeriod"/>
            </a:pPr>
            <a:r>
              <a:rPr lang="en-US" baseline="0" dirty="0" smtClean="0"/>
              <a:t>Group 1 steps back and Group 2 flies their aircraft</a:t>
            </a:r>
          </a:p>
          <a:p>
            <a:pPr marL="228600" indent="-228600">
              <a:buAutoNum type="arabicPeriod"/>
            </a:pPr>
            <a:r>
              <a:rPr lang="en-US" baseline="0" dirty="0" smtClean="0"/>
              <a:t>No one retrieves their aircraft yet</a:t>
            </a:r>
          </a:p>
          <a:p>
            <a:pPr marL="228600" indent="-228600">
              <a:buAutoNum type="arabicPeriod"/>
            </a:pPr>
            <a:r>
              <a:rPr lang="en-US" baseline="0" dirty="0" smtClean="0"/>
              <a:t>Teacher finds the one (and second) that flew the furthest and declares the winners</a:t>
            </a:r>
          </a:p>
          <a:p>
            <a:pPr marL="228600" indent="-228600">
              <a:buAutoNum type="arabicPeriod"/>
            </a:pPr>
            <a:r>
              <a:rPr lang="en-US" baseline="0" dirty="0" smtClean="0"/>
              <a:t>Planes that fly on the roof or otherwise cannot be found are DQ</a:t>
            </a:r>
          </a:p>
          <a:p>
            <a:pPr marL="228600" indent="-228600">
              <a:buAutoNum type="arabicPeriod"/>
            </a:pPr>
            <a:r>
              <a:rPr lang="en-US" baseline="0" dirty="0" smtClean="0"/>
              <a:t>Winners can pick from World Record Paper Airplane books (distance or duration)</a:t>
            </a:r>
          </a:p>
          <a:p>
            <a:pPr marL="0" indent="0">
              <a:buNone/>
            </a:pPr>
            <a:endParaRPr lang="en-US" baseline="0" dirty="0" smtClean="0"/>
          </a:p>
          <a:p>
            <a:pPr marL="0" indent="0">
              <a:buNone/>
            </a:pPr>
            <a:r>
              <a:rPr lang="en-US" baseline="0" dirty="0" smtClean="0"/>
              <a:t>Optional celebration as </a:t>
            </a:r>
            <a:r>
              <a:rPr lang="en-US" baseline="0" dirty="0" smtClean="0"/>
              <a:t>class ends – GA </a:t>
            </a:r>
            <a:r>
              <a:rPr lang="en-US" baseline="0" dirty="0" smtClean="0"/>
              <a:t>giveaways</a:t>
            </a:r>
            <a:r>
              <a:rPr lang="en-US" baseline="0" dirty="0" smtClean="0"/>
              <a:t>, raffle, and food treats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D184CD07-FE57-478A-A500-6B28BA46FE1D}" type="slidenum">
              <a:rPr lang="en-US" smtClean="0"/>
              <a:t>25</a:t>
            </a:fld>
            <a:endParaRPr lang="en-US"/>
          </a:p>
        </p:txBody>
      </p:sp>
    </p:spTree>
    <p:extLst>
      <p:ext uri="{BB962C8B-B14F-4D97-AF65-F5344CB8AC3E}">
        <p14:creationId xmlns:p14="http://schemas.microsoft.com/office/powerpoint/2010/main" val="61070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She</a:t>
            </a:r>
            <a:r>
              <a:rPr lang="en-US" baseline="0" dirty="0" smtClean="0"/>
              <a:t> is an example that Engineers come in all shapes and sizes.  She is not your stereotypical engineer.  She is a degreed engineer. </a:t>
            </a:r>
            <a:endParaRPr lang="en-US" dirty="0" smtClean="0"/>
          </a:p>
          <a:p>
            <a:pPr defTabSz="915772">
              <a:defRPr/>
            </a:pPr>
            <a:endParaRPr lang="en-US" dirty="0" smtClean="0"/>
          </a:p>
          <a:p>
            <a:pPr defTabSz="915772">
              <a:defRPr/>
            </a:pPr>
            <a:r>
              <a:rPr lang="en-US" dirty="0" smtClean="0"/>
              <a:t>She was</a:t>
            </a:r>
            <a:r>
              <a:rPr lang="en-US" baseline="0" dirty="0" smtClean="0"/>
              <a:t> also a </a:t>
            </a:r>
            <a:r>
              <a:rPr lang="en-US" dirty="0" smtClean="0"/>
              <a:t>High</a:t>
            </a:r>
            <a:r>
              <a:rPr lang="en-US" baseline="0" dirty="0" smtClean="0"/>
              <a:t> School </a:t>
            </a:r>
            <a:r>
              <a:rPr lang="en-US" dirty="0" smtClean="0"/>
              <a:t>Cheerleader, Northwestern</a:t>
            </a:r>
            <a:r>
              <a:rPr lang="en-US" baseline="0" dirty="0" smtClean="0"/>
              <a:t> </a:t>
            </a:r>
            <a:r>
              <a:rPr lang="en-US" dirty="0" smtClean="0"/>
              <a:t>Fraternity Sister</a:t>
            </a:r>
            <a:r>
              <a:rPr lang="en-US" baseline="0" dirty="0" smtClean="0"/>
              <a:t> and the White Rose Queen and is the</a:t>
            </a:r>
            <a:r>
              <a:rPr lang="en-US" dirty="0" smtClean="0"/>
              <a:t> Mother of Two Teenagers</a:t>
            </a:r>
            <a:r>
              <a:rPr lang="en-US" baseline="0" dirty="0" smtClean="0"/>
              <a:t> and a</a:t>
            </a:r>
            <a:r>
              <a:rPr lang="en-US" dirty="0" smtClean="0"/>
              <a:t> Wife </a:t>
            </a:r>
          </a:p>
          <a:p>
            <a:pPr defTabSz="915772">
              <a:defRPr/>
            </a:pPr>
            <a:endParaRPr lang="en-US" dirty="0" smtClean="0"/>
          </a:p>
          <a:p>
            <a:pPr defTabSz="915772">
              <a:defRPr/>
            </a:pPr>
            <a:r>
              <a:rPr lang="en-US" dirty="0" smtClean="0"/>
              <a:t>She’s a “whole brain, people engineer”</a:t>
            </a:r>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3</a:t>
            </a:fld>
            <a:endParaRPr lang="en-US"/>
          </a:p>
        </p:txBody>
      </p:sp>
    </p:spTree>
    <p:extLst>
      <p:ext uri="{BB962C8B-B14F-4D97-AF65-F5344CB8AC3E}">
        <p14:creationId xmlns:p14="http://schemas.microsoft.com/office/powerpoint/2010/main" val="105365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4</a:t>
            </a:fld>
            <a:endParaRPr lang="en-US"/>
          </a:p>
        </p:txBody>
      </p:sp>
    </p:spTree>
    <p:extLst>
      <p:ext uri="{BB962C8B-B14F-4D97-AF65-F5344CB8AC3E}">
        <p14:creationId xmlns:p14="http://schemas.microsoft.com/office/powerpoint/2010/main" val="183516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is generally</a:t>
            </a:r>
            <a:r>
              <a:rPr lang="en-US" baseline="0" dirty="0" smtClean="0"/>
              <a:t> important to get the students into the lesson by asking them what they know about you will be talking about (engineering and how airplanes fly).  At the end, ask the students what they now think about the issues.</a:t>
            </a:r>
            <a:endParaRPr lang="en-US" dirty="0" smtClean="0"/>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5</a:t>
            </a:fld>
            <a:endParaRPr lang="en-US"/>
          </a:p>
        </p:txBody>
      </p:sp>
    </p:spTree>
    <p:extLst>
      <p:ext uri="{BB962C8B-B14F-4D97-AF65-F5344CB8AC3E}">
        <p14:creationId xmlns:p14="http://schemas.microsoft.com/office/powerpoint/2010/main" val="151148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smtClean="0"/>
              <a:t>Aerodynamics is a subset of fluid dynamics,</a:t>
            </a:r>
            <a:r>
              <a:rPr lang="en-US" baseline="0" dirty="0" smtClean="0"/>
              <a:t> which covers all fluids. All fluids behave, to a certain degree, similarly. Aerodynamics applies not only to aircraft, but also propellers, turbine and compressor blades, etc.</a:t>
            </a:r>
          </a:p>
          <a:p>
            <a:pPr defTabSz="914306">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6</a:t>
            </a:fld>
            <a:endParaRPr lang="en-US"/>
          </a:p>
        </p:txBody>
      </p:sp>
    </p:spTree>
    <p:extLst>
      <p:ext uri="{BB962C8B-B14F-4D97-AF65-F5344CB8AC3E}">
        <p14:creationId xmlns:p14="http://schemas.microsoft.com/office/powerpoint/2010/main" val="298648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84CD07-FE57-478A-A500-6B28BA46FE1D}" type="slidenum">
              <a:rPr lang="en-US" smtClean="0"/>
              <a:t>7</a:t>
            </a:fld>
            <a:endParaRPr lang="en-US"/>
          </a:p>
        </p:txBody>
      </p:sp>
    </p:spTree>
    <p:extLst>
      <p:ext uri="{BB962C8B-B14F-4D97-AF65-F5344CB8AC3E}">
        <p14:creationId xmlns:p14="http://schemas.microsoft.com/office/powerpoint/2010/main" val="1283869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8</a:t>
            </a:fld>
            <a:endParaRPr lang="en-US"/>
          </a:p>
        </p:txBody>
      </p:sp>
    </p:spTree>
    <p:extLst>
      <p:ext uri="{BB962C8B-B14F-4D97-AF65-F5344CB8AC3E}">
        <p14:creationId xmlns:p14="http://schemas.microsoft.com/office/powerpoint/2010/main" val="1271373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84CD07-FE57-478A-A500-6B28BA46FE1D}" type="slidenum">
              <a:rPr lang="en-US" smtClean="0"/>
              <a:t>9</a:t>
            </a:fld>
            <a:endParaRPr lang="en-US"/>
          </a:p>
        </p:txBody>
      </p:sp>
    </p:spTree>
    <p:extLst>
      <p:ext uri="{BB962C8B-B14F-4D97-AF65-F5344CB8AC3E}">
        <p14:creationId xmlns:p14="http://schemas.microsoft.com/office/powerpoint/2010/main" val="142434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AC04F5EA-84CC-48CD-9C45-E28C8138875E}" type="datetime1">
              <a:rPr lang="en-US" smtClean="0"/>
              <a:t>12/18/2016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6BB78D8-EE0D-471B-9A88-72F7B4882363}" type="datetime1">
              <a:rPr lang="en-US" smtClean="0"/>
              <a:t>12/18/2016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B103D18-5027-47A6-B9F3-A3232DC90514}" type="datetime1">
              <a:rPr lang="en-US" smtClean="0"/>
              <a:t>12/18/2016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95736FA-22BD-4C34-810E-291386419A52}" type="datetime1">
              <a:rPr lang="en-US" smtClean="0"/>
              <a:t>12/18/2016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C505B34-0AB6-4A3D-9B92-339169AECFCD}" type="datetime1">
              <a:rPr lang="en-US" smtClean="0"/>
              <a:t>12/18/2016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02746D5-5E3A-4D5C-BDD4-EE814021C43B}" type="datetime1">
              <a:rPr lang="en-US" smtClean="0"/>
              <a:t>12/18/2016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0123636-85D1-461B-A595-3CA4C57DCA1F}" type="datetime1">
              <a:rPr lang="en-US" smtClean="0"/>
              <a:t>12/18/2016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B350266-1182-4455-A688-4A81B367D09B}" type="datetime1">
              <a:rPr lang="en-US" smtClean="0"/>
              <a:t>12/18/2016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F9D6E023-B14C-43F7-959A-3D42C5FC1DDA}" type="datetime1">
              <a:rPr lang="en-US" smtClean="0"/>
              <a:t>12/18/2016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C380210-7384-4811-B1CA-69CB56199BFD}" type="datetime1">
              <a:rPr lang="en-US" smtClean="0"/>
              <a:t>12/18/2016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D76B91B-3AFD-4256-9CBF-E26DE54F8C1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36C9509-1A90-4AB3-A332-BBA87EE6BC33}" type="datetime1">
              <a:rPr lang="en-US" smtClean="0"/>
              <a:t>12/18/2016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D76B91B-3AFD-4256-9CBF-E26DE54F8C11}"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5A70FC3-0B97-4044-9594-1ECC5391ED21}" type="datetime1">
              <a:rPr lang="en-US" smtClean="0"/>
              <a:t>12/18/2016</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D76B91B-3AFD-4256-9CBF-E26DE54F8C1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fontScale="90000"/>
          </a:bodyPr>
          <a:lstStyle/>
          <a:p>
            <a:r>
              <a:rPr lang="en-US" sz="4400" dirty="0" smtClean="0"/>
              <a:t>Engineering, Aerodynamics and Flying</a:t>
            </a:r>
            <a:endParaRPr lang="en-US" sz="4400" b="1" dirty="0"/>
          </a:p>
        </p:txBody>
      </p:sp>
      <p:sp>
        <p:nvSpPr>
          <p:cNvPr id="3" name="Subtitle 2"/>
          <p:cNvSpPr>
            <a:spLocks noGrp="1"/>
          </p:cNvSpPr>
          <p:nvPr>
            <p:ph type="subTitle" idx="1"/>
          </p:nvPr>
        </p:nvSpPr>
        <p:spPr>
          <a:xfrm>
            <a:off x="1447800" y="3581400"/>
            <a:ext cx="6400800" cy="1371600"/>
          </a:xfrm>
        </p:spPr>
        <p:txBody>
          <a:bodyPr>
            <a:normAutofit fontScale="92500" lnSpcReduction="10000"/>
          </a:bodyPr>
          <a:lstStyle/>
          <a:p>
            <a:pPr algn="l"/>
            <a:r>
              <a:rPr lang="en-US" dirty="0" smtClean="0">
                <a:solidFill>
                  <a:schemeClr val="tx1"/>
                </a:solidFill>
              </a:rPr>
              <a:t>Date</a:t>
            </a:r>
          </a:p>
          <a:p>
            <a:pPr algn="l"/>
            <a:endParaRPr lang="en-US" dirty="0" smtClean="0">
              <a:solidFill>
                <a:schemeClr val="tx1"/>
              </a:solidFill>
            </a:endParaRPr>
          </a:p>
          <a:p>
            <a:pPr algn="l"/>
            <a:r>
              <a:rPr lang="en-US" dirty="0" smtClean="0">
                <a:solidFill>
                  <a:schemeClr val="tx1"/>
                </a:solidFill>
              </a:rPr>
              <a:t>Name</a:t>
            </a:r>
          </a:p>
          <a:p>
            <a:pPr algn="l"/>
            <a:r>
              <a:rPr lang="en-US" dirty="0" smtClean="0">
                <a:solidFill>
                  <a:schemeClr val="tx1"/>
                </a:solidFill>
              </a:rPr>
              <a:t>General </a:t>
            </a:r>
            <a:r>
              <a:rPr lang="en-US" dirty="0" smtClean="0">
                <a:solidFill>
                  <a:schemeClr val="tx1"/>
                </a:solidFill>
              </a:rPr>
              <a:t>Atomics </a:t>
            </a:r>
            <a:r>
              <a:rPr lang="en-US" dirty="0" smtClean="0">
                <a:solidFill>
                  <a:schemeClr val="tx1"/>
                </a:solidFill>
              </a:rPr>
              <a:t> </a:t>
            </a:r>
            <a:endParaRPr lang="en-US" dirty="0" smtClean="0">
              <a:solidFill>
                <a:schemeClr val="tx1"/>
              </a:solidFill>
            </a:endParaRPr>
          </a:p>
          <a:p>
            <a:pPr algn="l"/>
            <a:r>
              <a:rPr lang="en-US" dirty="0" smtClean="0">
                <a:solidFill>
                  <a:schemeClr val="tx1"/>
                </a:solidFill>
              </a:rPr>
              <a:t>Position</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57250" y="5181600"/>
            <a:ext cx="7467600" cy="11430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The force that pulls back on an aircraft, slowing its speed</a:t>
            </a:r>
            <a:endParaRPr lang="en-US" dirty="0"/>
          </a:p>
        </p:txBody>
      </p:sp>
      <p:sp>
        <p:nvSpPr>
          <p:cNvPr id="7" name="Right Arrow 6"/>
          <p:cNvSpPr/>
          <p:nvPr/>
        </p:nvSpPr>
        <p:spPr>
          <a:xfrm>
            <a:off x="7107142" y="3124200"/>
            <a:ext cx="817658" cy="609600"/>
          </a:xfrm>
          <a:prstGeom prst="rightArrow">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1523999" y="3124200"/>
            <a:ext cx="838199" cy="56641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99622" y="3167390"/>
            <a:ext cx="863378" cy="523220"/>
          </a:xfrm>
          <a:prstGeom prst="rect">
            <a:avLst/>
          </a:prstGeom>
          <a:noFill/>
        </p:spPr>
        <p:txBody>
          <a:bodyPr wrap="none" rtlCol="0">
            <a:spAutoFit/>
          </a:bodyPr>
          <a:lstStyle/>
          <a:p>
            <a:r>
              <a:rPr lang="en-US" sz="2800" dirty="0" smtClean="0"/>
              <a:t>Drag</a:t>
            </a:r>
            <a:endParaRPr lang="en-US" sz="2800" dirty="0"/>
          </a:p>
        </p:txBody>
      </p:sp>
      <p:sp>
        <p:nvSpPr>
          <p:cNvPr id="10" name="TextBox 9"/>
          <p:cNvSpPr txBox="1"/>
          <p:nvPr/>
        </p:nvSpPr>
        <p:spPr>
          <a:xfrm>
            <a:off x="251613" y="3167390"/>
            <a:ext cx="1119987" cy="523220"/>
          </a:xfrm>
          <a:prstGeom prst="rect">
            <a:avLst/>
          </a:prstGeom>
          <a:noFill/>
        </p:spPr>
        <p:txBody>
          <a:bodyPr wrap="none" rtlCol="0">
            <a:spAutoFit/>
          </a:bodyPr>
          <a:lstStyle/>
          <a:p>
            <a:r>
              <a:rPr lang="en-US" sz="2800" dirty="0" smtClean="0"/>
              <a:t>Thrust</a:t>
            </a:r>
            <a:endParaRPr lang="en-US" sz="2800" dirty="0"/>
          </a:p>
        </p:txBody>
      </p:sp>
      <p:sp>
        <p:nvSpPr>
          <p:cNvPr id="11" name="Title 1"/>
          <p:cNvSpPr txBox="1">
            <a:spLocks/>
          </p:cNvSpPr>
          <p:nvPr/>
        </p:nvSpPr>
        <p:spPr>
          <a:xfrm>
            <a:off x="579120" y="762000"/>
            <a:ext cx="8183880" cy="1051560"/>
          </a:xfrm>
          <a:prstGeom prst="rect">
            <a:avLst/>
          </a:prstGeom>
        </p:spPr>
        <p:txBody>
          <a:bodyPr>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is Drag? </a:t>
            </a:r>
            <a:endParaRPr lang="en-US" dirty="0"/>
          </a:p>
        </p:txBody>
      </p:sp>
      <p:pic>
        <p:nvPicPr>
          <p:cNvPr id="3074" name="Picture 2" descr="C:\Users\Lois\Desktop\Predator NASA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191726"/>
            <a:ext cx="4530091" cy="220678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D76B91B-3AFD-4256-9CBF-E26DE54F8C11}" type="slidenum">
              <a:rPr lang="en-US" smtClean="0"/>
              <a:pPr/>
              <a:t>10</a:t>
            </a:fld>
            <a:endParaRPr lang="en-US"/>
          </a:p>
        </p:txBody>
      </p:sp>
    </p:spTree>
    <p:extLst>
      <p:ext uri="{BB962C8B-B14F-4D97-AF65-F5344CB8AC3E}">
        <p14:creationId xmlns:p14="http://schemas.microsoft.com/office/powerpoint/2010/main" val="1379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487679"/>
            <a:ext cx="8229600" cy="114300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does an airplane fly through?</a:t>
            </a:r>
            <a:endParaRPr lang="en-US" dirty="0"/>
          </a:p>
        </p:txBody>
      </p:sp>
      <p:sp>
        <p:nvSpPr>
          <p:cNvPr id="3" name="Content Placeholder 2"/>
          <p:cNvSpPr txBox="1">
            <a:spLocks/>
          </p:cNvSpPr>
          <p:nvPr/>
        </p:nvSpPr>
        <p:spPr>
          <a:xfrm>
            <a:off x="1066800" y="4572000"/>
            <a:ext cx="7467600" cy="1752600"/>
          </a:xfrm>
          <a:prstGeom prst="rect">
            <a:avLst/>
          </a:prstGeom>
        </p:spPr>
        <p:txBody>
          <a:bodyPr>
            <a:normAutofit fontScale="62500" lnSpcReduction="2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sz="4000" dirty="0" smtClean="0"/>
              <a:t>Air </a:t>
            </a:r>
          </a:p>
          <a:p>
            <a:pPr lvl="1"/>
            <a:r>
              <a:rPr lang="en-US" sz="3600" dirty="0" smtClean="0"/>
              <a:t>Temperature (</a:t>
            </a:r>
            <a:r>
              <a:rPr lang="en-US" sz="3600" dirty="0"/>
              <a:t>h</a:t>
            </a:r>
            <a:r>
              <a:rPr lang="en-US" sz="3600" dirty="0" smtClean="0"/>
              <a:t>ot air is less dense)</a:t>
            </a:r>
          </a:p>
          <a:p>
            <a:pPr lvl="1"/>
            <a:r>
              <a:rPr lang="en-US" sz="3600" dirty="0" smtClean="0"/>
              <a:t>Wind and Currents (air speed and direction)</a:t>
            </a:r>
          </a:p>
          <a:p>
            <a:pPr lvl="1"/>
            <a:r>
              <a:rPr lang="en-US" sz="3600" dirty="0" smtClean="0"/>
              <a:t>Altitude (higher up air less dense)</a:t>
            </a:r>
          </a:p>
          <a:p>
            <a:pPr lvl="1"/>
            <a:r>
              <a:rPr lang="en-US" sz="3600" dirty="0" smtClean="0"/>
              <a:t>Humidity (moist air, less dense)</a:t>
            </a:r>
            <a:endParaRPr lang="en-US" sz="3600" dirty="0"/>
          </a:p>
        </p:txBody>
      </p:sp>
      <p:pic>
        <p:nvPicPr>
          <p:cNvPr id="4" name="Picture 3"/>
          <p:cNvPicPr>
            <a:picLocks noChangeAspect="1"/>
          </p:cNvPicPr>
          <p:nvPr/>
        </p:nvPicPr>
        <p:blipFill>
          <a:blip r:embed="rId3"/>
          <a:stretch>
            <a:fillRect/>
          </a:stretch>
        </p:blipFill>
        <p:spPr>
          <a:xfrm>
            <a:off x="1676400" y="1752600"/>
            <a:ext cx="4953000" cy="2451735"/>
          </a:xfrm>
          <a:prstGeom prst="rect">
            <a:avLst/>
          </a:prstGeom>
        </p:spPr>
      </p:pic>
      <p:sp>
        <p:nvSpPr>
          <p:cNvPr id="5" name="Slide Number Placeholder 4"/>
          <p:cNvSpPr>
            <a:spLocks noGrp="1"/>
          </p:cNvSpPr>
          <p:nvPr>
            <p:ph type="sldNum" sz="quarter" idx="12"/>
          </p:nvPr>
        </p:nvSpPr>
        <p:spPr/>
        <p:txBody>
          <a:bodyPr/>
          <a:lstStyle/>
          <a:p>
            <a:fld id="{9D76B91B-3AFD-4256-9CBF-E26DE54F8C11}" type="slidenum">
              <a:rPr lang="en-US" smtClean="0"/>
              <a:pPr/>
              <a:t>11</a:t>
            </a:fld>
            <a:endParaRPr lang="en-US"/>
          </a:p>
        </p:txBody>
      </p:sp>
    </p:spTree>
    <p:extLst>
      <p:ext uri="{BB962C8B-B14F-4D97-AF65-F5344CB8AC3E}">
        <p14:creationId xmlns:p14="http://schemas.microsoft.com/office/powerpoint/2010/main" val="37793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0"/>
            <a:ext cx="468771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778" y="1510206"/>
            <a:ext cx="4089422" cy="2680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502920" y="498348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Air pushing against the airplane causes drag</a:t>
            </a:r>
            <a:endParaRPr lang="en-US" dirty="0"/>
          </a:p>
        </p:txBody>
      </p:sp>
      <p:sp>
        <p:nvSpPr>
          <p:cNvPr id="2" name="Slide Number Placeholder 1"/>
          <p:cNvSpPr>
            <a:spLocks noGrp="1"/>
          </p:cNvSpPr>
          <p:nvPr>
            <p:ph type="sldNum" sz="quarter" idx="12"/>
          </p:nvPr>
        </p:nvSpPr>
        <p:spPr/>
        <p:txBody>
          <a:bodyPr/>
          <a:lstStyle/>
          <a:p>
            <a:fld id="{9D76B91B-3AFD-4256-9CBF-E26DE54F8C11}" type="slidenum">
              <a:rPr lang="en-US" smtClean="0"/>
              <a:pPr/>
              <a:t>12</a:t>
            </a:fld>
            <a:endParaRPr lang="en-US"/>
          </a:p>
        </p:txBody>
      </p:sp>
    </p:spTree>
    <p:extLst>
      <p:ext uri="{BB962C8B-B14F-4D97-AF65-F5344CB8AC3E}">
        <p14:creationId xmlns:p14="http://schemas.microsoft.com/office/powerpoint/2010/main" val="2722404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2105" y="4530318"/>
            <a:ext cx="1488293" cy="523220"/>
          </a:xfrm>
          <a:prstGeom prst="rect">
            <a:avLst/>
          </a:prstGeom>
          <a:noFill/>
        </p:spPr>
        <p:txBody>
          <a:bodyPr wrap="none" rtlCol="0">
            <a:spAutoFit/>
          </a:bodyPr>
          <a:lstStyle/>
          <a:p>
            <a:r>
              <a:rPr lang="en-US" sz="2800" dirty="0" smtClean="0"/>
              <a:t>Gravity</a:t>
            </a:r>
            <a:endParaRPr lang="en-US" sz="2800" dirty="0"/>
          </a:p>
        </p:txBody>
      </p:sp>
      <p:sp>
        <p:nvSpPr>
          <p:cNvPr id="5" name="Content Placeholder 2"/>
          <p:cNvSpPr txBox="1">
            <a:spLocks/>
          </p:cNvSpPr>
          <p:nvPr/>
        </p:nvSpPr>
        <p:spPr>
          <a:xfrm>
            <a:off x="645420" y="5334000"/>
            <a:ext cx="8229600" cy="1080505"/>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The force that pulls everything with mass to the ground</a:t>
            </a:r>
          </a:p>
        </p:txBody>
      </p:sp>
      <p:sp>
        <p:nvSpPr>
          <p:cNvPr id="8" name="Right Arrow 7"/>
          <p:cNvSpPr/>
          <p:nvPr/>
        </p:nvSpPr>
        <p:spPr>
          <a:xfrm rot="16200000">
            <a:off x="4583591" y="1359216"/>
            <a:ext cx="1066800" cy="60960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4587941" y="3652361"/>
            <a:ext cx="1000539" cy="609600"/>
          </a:xfrm>
          <a:prstGeom prst="rightArrow">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60220" y="457200"/>
            <a:ext cx="646331" cy="523220"/>
          </a:xfrm>
          <a:prstGeom prst="rect">
            <a:avLst/>
          </a:prstGeom>
          <a:noFill/>
        </p:spPr>
        <p:txBody>
          <a:bodyPr wrap="none" rtlCol="0">
            <a:spAutoFit/>
          </a:bodyPr>
          <a:lstStyle/>
          <a:p>
            <a:r>
              <a:rPr lang="en-US" sz="2800" dirty="0" smtClean="0"/>
              <a:t>Lift</a:t>
            </a:r>
            <a:endParaRPr lang="en-US" sz="2800" dirty="0"/>
          </a:p>
        </p:txBody>
      </p:sp>
      <p:sp>
        <p:nvSpPr>
          <p:cNvPr id="11" name="Title 1"/>
          <p:cNvSpPr txBox="1">
            <a:spLocks/>
          </p:cNvSpPr>
          <p:nvPr/>
        </p:nvSpPr>
        <p:spPr>
          <a:xfrm>
            <a:off x="269541" y="627696"/>
            <a:ext cx="8183880" cy="1051560"/>
          </a:xfrm>
          <a:prstGeom prst="rect">
            <a:avLst/>
          </a:prstGeom>
        </p:spPr>
        <p:txBody>
          <a:bodyPr>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is Gravity? </a:t>
            </a:r>
            <a:endParaRPr lang="en-US" dirty="0"/>
          </a:p>
        </p:txBody>
      </p:sp>
      <p:pic>
        <p:nvPicPr>
          <p:cNvPr id="4098" name="Picture 2" descr="C:\Users\Lois\Desktop\Predator NASA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813" y="1828800"/>
            <a:ext cx="3952875" cy="19255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D76B91B-3AFD-4256-9CBF-E26DE54F8C11}" type="slidenum">
              <a:rPr lang="en-US" smtClean="0"/>
              <a:pPr/>
              <a:t>13</a:t>
            </a:fld>
            <a:endParaRPr lang="en-US"/>
          </a:p>
        </p:txBody>
      </p:sp>
    </p:spTree>
    <p:extLst>
      <p:ext uri="{BB962C8B-B14F-4D97-AF65-F5344CB8AC3E}">
        <p14:creationId xmlns:p14="http://schemas.microsoft.com/office/powerpoint/2010/main" val="65374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47800"/>
            <a:ext cx="3578225" cy="314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219200"/>
            <a:ext cx="48006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502920" y="498348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Weight and mass keep you on the ground</a:t>
            </a:r>
            <a:endParaRPr lang="en-US" dirty="0"/>
          </a:p>
        </p:txBody>
      </p:sp>
      <p:sp>
        <p:nvSpPr>
          <p:cNvPr id="2" name="Slide Number Placeholder 1"/>
          <p:cNvSpPr>
            <a:spLocks noGrp="1"/>
          </p:cNvSpPr>
          <p:nvPr>
            <p:ph type="sldNum" sz="quarter" idx="12"/>
          </p:nvPr>
        </p:nvSpPr>
        <p:spPr/>
        <p:txBody>
          <a:bodyPr/>
          <a:lstStyle/>
          <a:p>
            <a:fld id="{9D76B91B-3AFD-4256-9CBF-E26DE54F8C11}" type="slidenum">
              <a:rPr lang="en-US" smtClean="0"/>
              <a:pPr/>
              <a:t>14</a:t>
            </a:fld>
            <a:endParaRPr lang="en-US"/>
          </a:p>
        </p:txBody>
      </p:sp>
    </p:spTree>
    <p:extLst>
      <p:ext uri="{BB962C8B-B14F-4D97-AF65-F5344CB8AC3E}">
        <p14:creationId xmlns:p14="http://schemas.microsoft.com/office/powerpoint/2010/main" val="1959097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2105" y="4530318"/>
            <a:ext cx="1488293" cy="523220"/>
          </a:xfrm>
          <a:prstGeom prst="rect">
            <a:avLst/>
          </a:prstGeom>
          <a:noFill/>
        </p:spPr>
        <p:txBody>
          <a:bodyPr wrap="none" rtlCol="0">
            <a:spAutoFit/>
          </a:bodyPr>
          <a:lstStyle/>
          <a:p>
            <a:r>
              <a:rPr lang="en-US" sz="2800" dirty="0" smtClean="0"/>
              <a:t>Gravity</a:t>
            </a:r>
            <a:endParaRPr lang="en-US" sz="2800" dirty="0"/>
          </a:p>
        </p:txBody>
      </p:sp>
      <p:sp>
        <p:nvSpPr>
          <p:cNvPr id="5" name="Content Placeholder 2"/>
          <p:cNvSpPr txBox="1">
            <a:spLocks/>
          </p:cNvSpPr>
          <p:nvPr/>
        </p:nvSpPr>
        <p:spPr>
          <a:xfrm>
            <a:off x="645420" y="5334000"/>
            <a:ext cx="8229600" cy="1080505"/>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The upward force generated to overcome weight to keep an aircraft flying</a:t>
            </a:r>
          </a:p>
        </p:txBody>
      </p:sp>
      <p:sp>
        <p:nvSpPr>
          <p:cNvPr id="8" name="Right Arrow 7"/>
          <p:cNvSpPr/>
          <p:nvPr/>
        </p:nvSpPr>
        <p:spPr>
          <a:xfrm rot="16200000">
            <a:off x="4583591" y="1359216"/>
            <a:ext cx="1066800" cy="609600"/>
          </a:xfrm>
          <a:prstGeom prst="rightArrow">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4587941" y="3652361"/>
            <a:ext cx="1000539" cy="60960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60220" y="457200"/>
            <a:ext cx="646331" cy="523220"/>
          </a:xfrm>
          <a:prstGeom prst="rect">
            <a:avLst/>
          </a:prstGeom>
          <a:noFill/>
        </p:spPr>
        <p:txBody>
          <a:bodyPr wrap="none" rtlCol="0">
            <a:spAutoFit/>
          </a:bodyPr>
          <a:lstStyle/>
          <a:p>
            <a:r>
              <a:rPr lang="en-US" sz="2800" dirty="0" smtClean="0"/>
              <a:t>Lift</a:t>
            </a:r>
            <a:endParaRPr lang="en-US" sz="2800" dirty="0"/>
          </a:p>
        </p:txBody>
      </p:sp>
      <p:sp>
        <p:nvSpPr>
          <p:cNvPr id="11" name="Title 1"/>
          <p:cNvSpPr txBox="1">
            <a:spLocks/>
          </p:cNvSpPr>
          <p:nvPr/>
        </p:nvSpPr>
        <p:spPr>
          <a:xfrm>
            <a:off x="269541" y="627696"/>
            <a:ext cx="8183880" cy="1051560"/>
          </a:xfrm>
          <a:prstGeom prst="rect">
            <a:avLst/>
          </a:prstGeom>
        </p:spPr>
        <p:txBody>
          <a:bodyPr>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is Lift? </a:t>
            </a:r>
            <a:endParaRPr lang="en-US" dirty="0"/>
          </a:p>
        </p:txBody>
      </p:sp>
      <p:pic>
        <p:nvPicPr>
          <p:cNvPr id="5122" name="Picture 2" descr="C:\Users\Lois\Desktop\Predator NASA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752" y="1985962"/>
            <a:ext cx="3507266" cy="170852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D76B91B-3AFD-4256-9CBF-E26DE54F8C11}" type="slidenum">
              <a:rPr lang="en-US" smtClean="0"/>
              <a:pPr/>
              <a:t>15</a:t>
            </a:fld>
            <a:endParaRPr lang="en-US"/>
          </a:p>
        </p:txBody>
      </p:sp>
    </p:spTree>
    <p:extLst>
      <p:ext uri="{BB962C8B-B14F-4D97-AF65-F5344CB8AC3E}">
        <p14:creationId xmlns:p14="http://schemas.microsoft.com/office/powerpoint/2010/main" val="117252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3" presetClass="emph" presetSubtype="2" fill="hold" nodeType="withEffect">
                                  <p:stCondLst>
                                    <p:cond delay="0"/>
                                  </p:stCondLst>
                                  <p:childTnLst>
                                    <p:animClr clrSpc="rgb" dir="cw">
                                      <p:cBhvr override="childStyle">
                                        <p:cTn id="10" dur="2000" fill="hold"/>
                                        <p:tgtEl>
                                          <p:spTgt spid="10"/>
                                        </p:tgtEl>
                                        <p:attrNameLst>
                                          <p:attrName>style.color</p:attrName>
                                        </p:attrNameLst>
                                      </p:cBhvr>
                                      <p:to>
                                        <a:srgbClr val="FF8000"/>
                                      </p:to>
                                    </p:animClr>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7168" y="441960"/>
            <a:ext cx="8229600" cy="114300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creates lift? </a:t>
            </a:r>
            <a:endParaRPr lang="en-US" dirty="0"/>
          </a:p>
        </p:txBody>
      </p:sp>
      <p:sp>
        <p:nvSpPr>
          <p:cNvPr id="4" name="Content Placeholder 2"/>
          <p:cNvSpPr txBox="1">
            <a:spLocks/>
          </p:cNvSpPr>
          <p:nvPr/>
        </p:nvSpPr>
        <p:spPr>
          <a:xfrm>
            <a:off x="507167" y="3962400"/>
            <a:ext cx="8229600" cy="2262981"/>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Bernoulli’s Principle</a:t>
            </a:r>
          </a:p>
          <a:p>
            <a:r>
              <a:rPr lang="en-US" dirty="0" smtClean="0"/>
              <a:t>Tradeoffs in</a:t>
            </a:r>
          </a:p>
          <a:p>
            <a:pPr lvl="1"/>
            <a:r>
              <a:rPr lang="en-US" dirty="0" smtClean="0"/>
              <a:t>Design: Wing airfoil, length, and shape</a:t>
            </a:r>
          </a:p>
          <a:p>
            <a:pPr lvl="1"/>
            <a:r>
              <a:rPr lang="en-US" dirty="0" smtClean="0"/>
              <a:t>Pilot: Flight Speed and Angle</a:t>
            </a:r>
          </a:p>
          <a:p>
            <a:pPr lvl="1"/>
            <a:r>
              <a:rPr lang="en-US" dirty="0" smtClean="0"/>
              <a:t>Environment: </a:t>
            </a:r>
            <a:r>
              <a:rPr lang="en-US" dirty="0"/>
              <a:t>H</a:t>
            </a:r>
            <a:r>
              <a:rPr lang="en-US" dirty="0" smtClean="0"/>
              <a:t>ot</a:t>
            </a:r>
            <a:r>
              <a:rPr lang="en-US" dirty="0"/>
              <a:t>, high, and </a:t>
            </a:r>
            <a:r>
              <a:rPr lang="en-US" dirty="0" smtClean="0"/>
              <a:t>humid</a:t>
            </a:r>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828" y="1261110"/>
            <a:ext cx="4772279" cy="270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D76B91B-3AFD-4256-9CBF-E26DE54F8C11}" type="slidenum">
              <a:rPr lang="en-US" smtClean="0"/>
              <a:pPr/>
              <a:t>16</a:t>
            </a:fld>
            <a:endParaRPr lang="en-US"/>
          </a:p>
        </p:txBody>
      </p:sp>
    </p:spTree>
    <p:extLst>
      <p:ext uri="{BB962C8B-B14F-4D97-AF65-F5344CB8AC3E}">
        <p14:creationId xmlns:p14="http://schemas.microsoft.com/office/powerpoint/2010/main" val="20536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9/99/Karman_trefftz.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68" y="1066800"/>
            <a:ext cx="7162800" cy="3581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507168" y="4648200"/>
            <a:ext cx="8636832" cy="2262981"/>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Dots represent air molecules</a:t>
            </a:r>
          </a:p>
          <a:p>
            <a:r>
              <a:rPr lang="en-US" dirty="0" smtClean="0"/>
              <a:t>Air </a:t>
            </a:r>
            <a:r>
              <a:rPr lang="en-US" dirty="0" smtClean="0"/>
              <a:t>moves </a:t>
            </a:r>
            <a:r>
              <a:rPr lang="en-US" dirty="0" smtClean="0"/>
              <a:t>faster over the top of the wing </a:t>
            </a:r>
          </a:p>
          <a:p>
            <a:r>
              <a:rPr lang="en-US" dirty="0" smtClean="0"/>
              <a:t>Lower</a:t>
            </a:r>
            <a:r>
              <a:rPr lang="en-US" dirty="0" smtClean="0"/>
              <a:t> pressure (more air molecules) under the wing pushes the airplan</a:t>
            </a:r>
            <a:r>
              <a:rPr lang="en-US" dirty="0" smtClean="0"/>
              <a:t>e up</a:t>
            </a:r>
            <a:endParaRPr lang="en-US" dirty="0" smtClean="0"/>
          </a:p>
        </p:txBody>
      </p:sp>
      <p:sp>
        <p:nvSpPr>
          <p:cNvPr id="4" name="Title 1"/>
          <p:cNvSpPr txBox="1">
            <a:spLocks/>
          </p:cNvSpPr>
          <p:nvPr/>
        </p:nvSpPr>
        <p:spPr>
          <a:xfrm>
            <a:off x="507168" y="441960"/>
            <a:ext cx="8229600" cy="114300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Bernoulli’s </a:t>
            </a:r>
            <a:r>
              <a:rPr lang="en-US" dirty="0" smtClean="0"/>
              <a:t>Principle</a:t>
            </a:r>
            <a:endParaRPr lang="en-US" dirty="0"/>
          </a:p>
        </p:txBody>
      </p:sp>
      <p:sp>
        <p:nvSpPr>
          <p:cNvPr id="2" name="Slide Number Placeholder 1"/>
          <p:cNvSpPr>
            <a:spLocks noGrp="1"/>
          </p:cNvSpPr>
          <p:nvPr>
            <p:ph type="sldNum" sz="quarter" idx="12"/>
          </p:nvPr>
        </p:nvSpPr>
        <p:spPr/>
        <p:txBody>
          <a:bodyPr/>
          <a:lstStyle/>
          <a:p>
            <a:fld id="{9D76B91B-3AFD-4256-9CBF-E26DE54F8C11}" type="slidenum">
              <a:rPr lang="en-US" smtClean="0"/>
              <a:pPr/>
              <a:t>17</a:t>
            </a:fld>
            <a:endParaRPr lang="en-US"/>
          </a:p>
        </p:txBody>
      </p:sp>
    </p:spTree>
    <p:extLst>
      <p:ext uri="{BB962C8B-B14F-4D97-AF65-F5344CB8AC3E}">
        <p14:creationId xmlns:p14="http://schemas.microsoft.com/office/powerpoint/2010/main" val="20558800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76688" y="975360"/>
            <a:ext cx="8229600" cy="2262981"/>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Design </a:t>
            </a:r>
            <a:endParaRPr lang="en-US" dirty="0" smtClean="0"/>
          </a:p>
          <a:p>
            <a:pPr lvl="1"/>
            <a:r>
              <a:rPr lang="en-US" dirty="0" smtClean="0"/>
              <a:t>Airfoil </a:t>
            </a:r>
            <a:r>
              <a:rPr lang="en-US" dirty="0" smtClean="0"/>
              <a:t>thicker, </a:t>
            </a:r>
            <a:r>
              <a:rPr lang="en-US" dirty="0" smtClean="0"/>
              <a:t>more lift</a:t>
            </a:r>
          </a:p>
          <a:p>
            <a:pPr lvl="1"/>
            <a:r>
              <a:rPr lang="en-US" dirty="0" smtClean="0"/>
              <a:t>Airfoil thinner, </a:t>
            </a:r>
            <a:r>
              <a:rPr lang="en-US" dirty="0"/>
              <a:t>reduces drag</a:t>
            </a:r>
          </a:p>
          <a:p>
            <a:pPr lvl="1"/>
            <a:r>
              <a:rPr lang="en-US" dirty="0" smtClean="0"/>
              <a:t>Longer </a:t>
            </a:r>
            <a:r>
              <a:rPr lang="en-US" dirty="0" smtClean="0"/>
              <a:t>Wings, more lift</a:t>
            </a:r>
          </a:p>
          <a:p>
            <a:pPr lvl="1"/>
            <a:r>
              <a:rPr lang="en-US" dirty="0" smtClean="0"/>
              <a:t>Short swept (angled) </a:t>
            </a:r>
            <a:r>
              <a:rPr lang="en-US" dirty="0" smtClean="0"/>
              <a:t>wings, </a:t>
            </a:r>
            <a:r>
              <a:rPr lang="en-US" dirty="0" smtClean="0"/>
              <a:t>reduces drag</a:t>
            </a:r>
          </a:p>
          <a:p>
            <a:r>
              <a:rPr lang="en-US" dirty="0" smtClean="0"/>
              <a:t>Pilot</a:t>
            </a:r>
            <a:endParaRPr lang="en-US" dirty="0" smtClean="0"/>
          </a:p>
          <a:p>
            <a:pPr lvl="1"/>
            <a:r>
              <a:rPr lang="en-US" dirty="0"/>
              <a:t>T</a:t>
            </a:r>
            <a:r>
              <a:rPr lang="en-US" dirty="0" smtClean="0"/>
              <a:t>ilt upward deflects more air downward</a:t>
            </a:r>
          </a:p>
          <a:p>
            <a:pPr lvl="1"/>
            <a:r>
              <a:rPr lang="en-US" dirty="0" smtClean="0"/>
              <a:t>Tilt </a:t>
            </a:r>
            <a:r>
              <a:rPr lang="en-US" dirty="0" smtClean="0"/>
              <a:t>too upward </a:t>
            </a:r>
            <a:r>
              <a:rPr lang="en-US" dirty="0" smtClean="0"/>
              <a:t>and create turbulence or stall</a:t>
            </a:r>
          </a:p>
          <a:p>
            <a:r>
              <a:rPr lang="en-US" dirty="0" smtClean="0"/>
              <a:t>Environment</a:t>
            </a:r>
            <a:endParaRPr lang="en-US" dirty="0" smtClean="0"/>
          </a:p>
          <a:p>
            <a:pPr lvl="1"/>
            <a:r>
              <a:rPr lang="en-US" dirty="0" smtClean="0"/>
              <a:t>Hot</a:t>
            </a:r>
            <a:r>
              <a:rPr lang="en-US" dirty="0" smtClean="0"/>
              <a:t>, High, Humid </a:t>
            </a:r>
            <a:r>
              <a:rPr lang="en-US" dirty="0" smtClean="0"/>
              <a:t>(fewer air molecules) affects </a:t>
            </a:r>
            <a:r>
              <a:rPr lang="en-US" dirty="0" smtClean="0"/>
              <a:t>wings and engine </a:t>
            </a:r>
            <a:r>
              <a:rPr lang="en-US" dirty="0" smtClean="0"/>
              <a:t>performance by reducing both drag</a:t>
            </a:r>
            <a:r>
              <a:rPr lang="en-US" dirty="0"/>
              <a:t> </a:t>
            </a:r>
            <a:r>
              <a:rPr lang="en-US" dirty="0" smtClean="0"/>
              <a:t>and</a:t>
            </a:r>
            <a:r>
              <a:rPr lang="en-US" dirty="0" smtClean="0"/>
              <a:t> lift</a:t>
            </a:r>
            <a:r>
              <a:rPr lang="en-US" dirty="0"/>
              <a:t>.</a:t>
            </a:r>
            <a:endParaRPr lang="en-US" dirty="0"/>
          </a:p>
        </p:txBody>
      </p:sp>
      <p:sp>
        <p:nvSpPr>
          <p:cNvPr id="4" name="Title 1"/>
          <p:cNvSpPr txBox="1">
            <a:spLocks/>
          </p:cNvSpPr>
          <p:nvPr/>
        </p:nvSpPr>
        <p:spPr>
          <a:xfrm>
            <a:off x="507168" y="441960"/>
            <a:ext cx="8229600" cy="114300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Tradeoffs</a:t>
            </a:r>
            <a:endParaRPr lang="en-US" dirty="0"/>
          </a:p>
        </p:txBody>
      </p:sp>
      <p:sp>
        <p:nvSpPr>
          <p:cNvPr id="3" name="Slide Number Placeholder 2"/>
          <p:cNvSpPr>
            <a:spLocks noGrp="1"/>
          </p:cNvSpPr>
          <p:nvPr>
            <p:ph type="sldNum" sz="quarter" idx="12"/>
          </p:nvPr>
        </p:nvSpPr>
        <p:spPr/>
        <p:txBody>
          <a:bodyPr/>
          <a:lstStyle/>
          <a:p>
            <a:fld id="{9D76B91B-3AFD-4256-9CBF-E26DE54F8C11}" type="slidenum">
              <a:rPr lang="en-US" smtClean="0"/>
              <a:pPr/>
              <a:t>18</a:t>
            </a:fld>
            <a:endParaRPr lang="en-US"/>
          </a:p>
        </p:txBody>
      </p:sp>
    </p:spTree>
    <p:extLst>
      <p:ext uri="{BB962C8B-B14F-4D97-AF65-F5344CB8AC3E}">
        <p14:creationId xmlns:p14="http://schemas.microsoft.com/office/powerpoint/2010/main" val="276413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09600" y="1143000"/>
            <a:ext cx="8183563" cy="42672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Paper Airplanes can bring science and aerodynamics to life</a:t>
            </a:r>
          </a:p>
          <a:p>
            <a:pPr lvl="1"/>
            <a:r>
              <a:rPr lang="en-US" dirty="0" smtClean="0"/>
              <a:t>Building paper airplanes as a kid inspired Ken Blackburn to set the </a:t>
            </a:r>
            <a:r>
              <a:rPr lang="en-US" dirty="0" smtClean="0"/>
              <a:t>World Record for longest paper airplane flight and become </a:t>
            </a:r>
            <a:r>
              <a:rPr lang="en-US" dirty="0" smtClean="0"/>
              <a:t>an aeronautical engineer</a:t>
            </a:r>
          </a:p>
          <a:p>
            <a:pPr marL="0" indent="0">
              <a:buNone/>
            </a:pPr>
            <a:endParaRPr lang="en-US" dirty="0" smtClean="0"/>
          </a:p>
        </p:txBody>
      </p:sp>
      <p:sp>
        <p:nvSpPr>
          <p:cNvPr id="5" name="Title 1"/>
          <p:cNvSpPr txBox="1">
            <a:spLocks/>
          </p:cNvSpPr>
          <p:nvPr/>
        </p:nvSpPr>
        <p:spPr>
          <a:xfrm>
            <a:off x="381000" y="45720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Paper Airplanes</a:t>
            </a:r>
            <a:endParaRPr lang="en-US" dirty="0"/>
          </a:p>
        </p:txBody>
      </p:sp>
      <p:pic>
        <p:nvPicPr>
          <p:cNvPr id="3" name="Picture 2"/>
          <p:cNvPicPr>
            <a:picLocks noChangeAspect="1"/>
          </p:cNvPicPr>
          <p:nvPr/>
        </p:nvPicPr>
        <p:blipFill>
          <a:blip r:embed="rId3"/>
          <a:stretch>
            <a:fillRect/>
          </a:stretch>
        </p:blipFill>
        <p:spPr>
          <a:xfrm>
            <a:off x="1874247" y="3633640"/>
            <a:ext cx="2438673" cy="1776560"/>
          </a:xfrm>
          <a:prstGeom prst="rect">
            <a:avLst/>
          </a:prstGeom>
        </p:spPr>
      </p:pic>
      <p:pic>
        <p:nvPicPr>
          <p:cNvPr id="6" name="Picture 5"/>
          <p:cNvPicPr>
            <a:picLocks noChangeAspect="1"/>
          </p:cNvPicPr>
          <p:nvPr/>
        </p:nvPicPr>
        <p:blipFill>
          <a:blip r:embed="rId4"/>
          <a:stretch>
            <a:fillRect/>
          </a:stretch>
        </p:blipFill>
        <p:spPr>
          <a:xfrm>
            <a:off x="4701381" y="3646531"/>
            <a:ext cx="2672589" cy="1786452"/>
          </a:xfrm>
          <a:prstGeom prst="rect">
            <a:avLst/>
          </a:prstGeom>
        </p:spPr>
      </p:pic>
      <p:sp>
        <p:nvSpPr>
          <p:cNvPr id="7" name="Slide Number Placeholder 6"/>
          <p:cNvSpPr>
            <a:spLocks noGrp="1"/>
          </p:cNvSpPr>
          <p:nvPr>
            <p:ph type="sldNum" sz="quarter" idx="12"/>
          </p:nvPr>
        </p:nvSpPr>
        <p:spPr/>
        <p:txBody>
          <a:bodyPr/>
          <a:lstStyle/>
          <a:p>
            <a:fld id="{9D76B91B-3AFD-4256-9CBF-E26DE54F8C11}" type="slidenum">
              <a:rPr lang="en-US" smtClean="0"/>
              <a:pPr/>
              <a:t>19</a:t>
            </a:fld>
            <a:endParaRPr lang="en-US"/>
          </a:p>
        </p:txBody>
      </p:sp>
    </p:spTree>
    <p:extLst>
      <p:ext uri="{BB962C8B-B14F-4D97-AF65-F5344CB8AC3E}">
        <p14:creationId xmlns:p14="http://schemas.microsoft.com/office/powerpoint/2010/main" val="2799187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183880" cy="1051560"/>
          </a:xfrm>
        </p:spPr>
        <p:txBody>
          <a:bodyPr>
            <a:normAutofit/>
          </a:bodyPr>
          <a:lstStyle/>
          <a:p>
            <a:r>
              <a:rPr lang="en-US" dirty="0" smtClean="0"/>
              <a:t>What do Engineers Do? </a:t>
            </a:r>
            <a:endParaRPr lang="en-US" dirty="0"/>
          </a:p>
        </p:txBody>
      </p:sp>
      <p:sp>
        <p:nvSpPr>
          <p:cNvPr id="3" name="Content Placeholder 2"/>
          <p:cNvSpPr>
            <a:spLocks noGrp="1"/>
          </p:cNvSpPr>
          <p:nvPr>
            <p:ph idx="1"/>
          </p:nvPr>
        </p:nvSpPr>
        <p:spPr>
          <a:xfrm>
            <a:off x="457200" y="1752600"/>
            <a:ext cx="8229600" cy="3581400"/>
          </a:xfrm>
        </p:spPr>
        <p:txBody>
          <a:bodyPr>
            <a:normAutofit fontScale="92500"/>
          </a:bodyPr>
          <a:lstStyle/>
          <a:p>
            <a:r>
              <a:rPr lang="en-US" b="1" dirty="0"/>
              <a:t>Engineers Come in All Shapes and </a:t>
            </a:r>
            <a:r>
              <a:rPr lang="en-US" b="1" dirty="0" smtClean="0"/>
              <a:t>Sizes</a:t>
            </a:r>
          </a:p>
          <a:p>
            <a:pPr marL="0" indent="0">
              <a:buNone/>
            </a:pPr>
            <a:endParaRPr lang="en-US" b="1" dirty="0"/>
          </a:p>
          <a:p>
            <a:r>
              <a:rPr lang="en-US" dirty="0" smtClean="0"/>
              <a:t>Work </a:t>
            </a:r>
            <a:r>
              <a:rPr lang="en-US" dirty="0" smtClean="0"/>
              <a:t>in Many </a:t>
            </a:r>
            <a:r>
              <a:rPr lang="en-US" b="1" dirty="0" smtClean="0"/>
              <a:t>Different </a:t>
            </a:r>
            <a:r>
              <a:rPr lang="en-US" b="1" dirty="0" smtClean="0"/>
              <a:t>Environments</a:t>
            </a:r>
          </a:p>
          <a:p>
            <a:pPr lvl="1"/>
            <a:r>
              <a:rPr lang="en-US" dirty="0" smtClean="0"/>
              <a:t>Offices, Outdoors, </a:t>
            </a:r>
            <a:r>
              <a:rPr lang="en-US" dirty="0"/>
              <a:t>S</a:t>
            </a:r>
            <a:r>
              <a:rPr lang="en-US" dirty="0" smtClean="0"/>
              <a:t>pace ships and more </a:t>
            </a:r>
            <a:endParaRPr lang="en-US" dirty="0" smtClean="0"/>
          </a:p>
          <a:p>
            <a:r>
              <a:rPr lang="en-US" dirty="0" smtClean="0"/>
              <a:t>Trained </a:t>
            </a:r>
            <a:r>
              <a:rPr lang="en-US" dirty="0" smtClean="0"/>
              <a:t>in Many </a:t>
            </a:r>
            <a:r>
              <a:rPr lang="en-US" b="1" dirty="0" smtClean="0"/>
              <a:t>Different </a:t>
            </a:r>
            <a:r>
              <a:rPr lang="en-US" b="1" dirty="0" smtClean="0"/>
              <a:t>Fields</a:t>
            </a:r>
          </a:p>
          <a:p>
            <a:pPr lvl="1"/>
            <a:r>
              <a:rPr lang="en-US" dirty="0" smtClean="0"/>
              <a:t>Aerospace, Biomedical, Computer, Civil and more</a:t>
            </a:r>
            <a:endParaRPr lang="en-US" dirty="0" smtClean="0"/>
          </a:p>
          <a:p>
            <a:r>
              <a:rPr lang="en-US" dirty="0"/>
              <a:t>Engineers </a:t>
            </a:r>
            <a:r>
              <a:rPr lang="en-US" dirty="0" smtClean="0"/>
              <a:t>Design</a:t>
            </a:r>
            <a:r>
              <a:rPr lang="en-US" dirty="0" smtClean="0"/>
              <a:t> </a:t>
            </a:r>
            <a:r>
              <a:rPr lang="en-US" dirty="0"/>
              <a:t>Many </a:t>
            </a:r>
            <a:r>
              <a:rPr lang="en-US" b="1" dirty="0"/>
              <a:t>Different Products </a:t>
            </a:r>
            <a:endParaRPr lang="en-US" b="1" dirty="0" smtClean="0"/>
          </a:p>
          <a:p>
            <a:pPr lvl="1"/>
            <a:r>
              <a:rPr lang="en-US" dirty="0" smtClean="0"/>
              <a:t>iPhones, Rovers </a:t>
            </a:r>
            <a:r>
              <a:rPr lang="en-US" dirty="0"/>
              <a:t>that </a:t>
            </a:r>
            <a:r>
              <a:rPr lang="en-US" dirty="0" smtClean="0"/>
              <a:t>Explore</a:t>
            </a:r>
            <a:r>
              <a:rPr lang="en-US" dirty="0" smtClean="0"/>
              <a:t> Mars, and more</a:t>
            </a:r>
            <a:endParaRPr lang="en-US" b="1" dirty="0"/>
          </a:p>
          <a:p>
            <a:pPr marL="0" indent="0">
              <a:buNone/>
            </a:pPr>
            <a:endParaRPr lang="en-US" b="1"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9D76B91B-3AFD-4256-9CBF-E26DE54F8C11}" type="slidenum">
              <a:rPr lang="en-US" smtClean="0"/>
              <a:pPr/>
              <a:t>2</a:t>
            </a:fld>
            <a:endParaRPr lang="en-US"/>
          </a:p>
        </p:txBody>
      </p:sp>
    </p:spTree>
    <p:extLst>
      <p:ext uri="{BB962C8B-B14F-4D97-AF65-F5344CB8AC3E}">
        <p14:creationId xmlns:p14="http://schemas.microsoft.com/office/powerpoint/2010/main" val="185817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328971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685800" y="1981200"/>
            <a:ext cx="8183563" cy="42672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64008" indent="0">
              <a:buNone/>
            </a:pPr>
            <a:endParaRPr lang="en-US" dirty="0" smtClean="0"/>
          </a:p>
          <a:p>
            <a:pPr marL="521208" indent="-457200"/>
            <a:r>
              <a:rPr lang="en-US" dirty="0" smtClean="0"/>
              <a:t>Weight (gravity)</a:t>
            </a:r>
            <a:endParaRPr lang="en-US" dirty="0" smtClean="0"/>
          </a:p>
          <a:p>
            <a:pPr marL="521208" indent="-457200"/>
            <a:r>
              <a:rPr lang="en-US" dirty="0" smtClean="0"/>
              <a:t>Shape (lift, drag)</a:t>
            </a:r>
            <a:endParaRPr lang="en-US" dirty="0" smtClean="0"/>
          </a:p>
          <a:p>
            <a:pPr marL="521208" indent="-457200"/>
            <a:r>
              <a:rPr lang="en-US" dirty="0" smtClean="0"/>
              <a:t>Launch style (thrust)</a:t>
            </a:r>
            <a:endParaRPr lang="en-US" dirty="0" smtClean="0"/>
          </a:p>
        </p:txBody>
      </p:sp>
      <p:sp>
        <p:nvSpPr>
          <p:cNvPr id="5" name="Title 1"/>
          <p:cNvSpPr txBox="1">
            <a:spLocks/>
          </p:cNvSpPr>
          <p:nvPr/>
        </p:nvSpPr>
        <p:spPr>
          <a:xfrm>
            <a:off x="381000" y="45720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Build Prototypes to </a:t>
            </a:r>
            <a:r>
              <a:rPr lang="en-US" dirty="0" smtClean="0"/>
              <a:t>Test </a:t>
            </a:r>
            <a:r>
              <a:rPr lang="en-US" dirty="0" smtClean="0"/>
              <a:t>Different Principles</a:t>
            </a:r>
            <a:endParaRPr lang="en-US" dirty="0"/>
          </a:p>
        </p:txBody>
      </p:sp>
      <p:sp>
        <p:nvSpPr>
          <p:cNvPr id="2" name="Slide Number Placeholder 1"/>
          <p:cNvSpPr>
            <a:spLocks noGrp="1"/>
          </p:cNvSpPr>
          <p:nvPr>
            <p:ph type="sldNum" sz="quarter" idx="12"/>
          </p:nvPr>
        </p:nvSpPr>
        <p:spPr/>
        <p:txBody>
          <a:bodyPr/>
          <a:lstStyle/>
          <a:p>
            <a:fld id="{9D76B91B-3AFD-4256-9CBF-E26DE54F8C11}" type="slidenum">
              <a:rPr lang="en-US" smtClean="0"/>
              <a:pPr/>
              <a:t>20</a:t>
            </a:fld>
            <a:endParaRPr lang="en-US"/>
          </a:p>
        </p:txBody>
      </p:sp>
    </p:spTree>
    <p:extLst>
      <p:ext uri="{BB962C8B-B14F-4D97-AF65-F5344CB8AC3E}">
        <p14:creationId xmlns:p14="http://schemas.microsoft.com/office/powerpoint/2010/main" val="3925440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45720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DART</a:t>
            </a:r>
            <a:endParaRPr lang="en-US" dirty="0"/>
          </a:p>
        </p:txBody>
      </p:sp>
      <p:sp>
        <p:nvSpPr>
          <p:cNvPr id="24" name="Content Placeholder 2"/>
          <p:cNvSpPr txBox="1">
            <a:spLocks/>
          </p:cNvSpPr>
          <p:nvPr/>
        </p:nvSpPr>
        <p:spPr>
          <a:xfrm>
            <a:off x="685800" y="1981200"/>
            <a:ext cx="8183563" cy="42672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Plane Shape</a:t>
            </a:r>
            <a:endParaRPr lang="en-US" dirty="0" smtClean="0"/>
          </a:p>
          <a:p>
            <a:pPr lvl="1"/>
            <a:r>
              <a:rPr lang="en-US" dirty="0" smtClean="0"/>
              <a:t>Long &amp; Pointy </a:t>
            </a:r>
            <a:endParaRPr lang="en-US" dirty="0" smtClean="0"/>
          </a:p>
          <a:p>
            <a:r>
              <a:rPr lang="en-US" dirty="0" smtClean="0"/>
              <a:t>Wing Shape</a:t>
            </a:r>
            <a:endParaRPr lang="en-US" dirty="0" smtClean="0"/>
          </a:p>
          <a:p>
            <a:pPr lvl="1"/>
            <a:r>
              <a:rPr lang="en-US" dirty="0" smtClean="0"/>
              <a:t>Swept</a:t>
            </a:r>
          </a:p>
        </p:txBody>
      </p:sp>
      <p:pic>
        <p:nvPicPr>
          <p:cNvPr id="30" name="Picture 29"/>
          <p:cNvPicPr>
            <a:picLocks noChangeAspect="1"/>
          </p:cNvPicPr>
          <p:nvPr/>
        </p:nvPicPr>
        <p:blipFill>
          <a:blip r:embed="rId4"/>
          <a:stretch>
            <a:fillRect/>
          </a:stretch>
        </p:blipFill>
        <p:spPr>
          <a:xfrm>
            <a:off x="4419600" y="609600"/>
            <a:ext cx="4114800" cy="5486400"/>
          </a:xfrm>
          <a:prstGeom prst="rect">
            <a:avLst/>
          </a:prstGeom>
        </p:spPr>
      </p:pic>
      <p:sp>
        <p:nvSpPr>
          <p:cNvPr id="31" name="Slide Number Placeholder 30"/>
          <p:cNvSpPr>
            <a:spLocks noGrp="1"/>
          </p:cNvSpPr>
          <p:nvPr>
            <p:ph type="sldNum" sz="quarter" idx="12"/>
          </p:nvPr>
        </p:nvSpPr>
        <p:spPr/>
        <p:txBody>
          <a:bodyPr/>
          <a:lstStyle/>
          <a:p>
            <a:fld id="{9D76B91B-3AFD-4256-9CBF-E26DE54F8C11}" type="slidenum">
              <a:rPr lang="en-US" smtClean="0"/>
              <a:pPr/>
              <a:t>21</a:t>
            </a:fld>
            <a:endParaRPr lang="en-US"/>
          </a:p>
        </p:txBody>
      </p:sp>
    </p:spTree>
    <p:extLst>
      <p:ext uri="{BB962C8B-B14F-4D97-AF65-F5344CB8AC3E}">
        <p14:creationId xmlns:p14="http://schemas.microsoft.com/office/powerpoint/2010/main" val="2205483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45720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GLIDER</a:t>
            </a:r>
            <a:endParaRPr lang="en-US" dirty="0"/>
          </a:p>
        </p:txBody>
      </p:sp>
      <p:pic>
        <p:nvPicPr>
          <p:cNvPr id="3" name="Picture 2"/>
          <p:cNvPicPr>
            <a:picLocks noChangeAspect="1"/>
          </p:cNvPicPr>
          <p:nvPr/>
        </p:nvPicPr>
        <p:blipFill>
          <a:blip r:embed="rId2"/>
          <a:stretch>
            <a:fillRect/>
          </a:stretch>
        </p:blipFill>
        <p:spPr>
          <a:xfrm>
            <a:off x="838200" y="1143000"/>
            <a:ext cx="7820701" cy="5209541"/>
          </a:xfrm>
          <a:prstGeom prst="rect">
            <a:avLst/>
          </a:prstGeom>
        </p:spPr>
      </p:pic>
      <p:sp>
        <p:nvSpPr>
          <p:cNvPr id="4" name="Slide Number Placeholder 3"/>
          <p:cNvSpPr>
            <a:spLocks noGrp="1"/>
          </p:cNvSpPr>
          <p:nvPr>
            <p:ph type="sldNum" sz="quarter" idx="12"/>
          </p:nvPr>
        </p:nvSpPr>
        <p:spPr/>
        <p:txBody>
          <a:bodyPr/>
          <a:lstStyle/>
          <a:p>
            <a:fld id="{9D76B91B-3AFD-4256-9CBF-E26DE54F8C11}" type="slidenum">
              <a:rPr lang="en-US" smtClean="0"/>
              <a:pPr/>
              <a:t>22</a:t>
            </a:fld>
            <a:endParaRPr lang="en-US"/>
          </a:p>
        </p:txBody>
      </p:sp>
    </p:spTree>
    <p:extLst>
      <p:ext uri="{BB962C8B-B14F-4D97-AF65-F5344CB8AC3E}">
        <p14:creationId xmlns:p14="http://schemas.microsoft.com/office/powerpoint/2010/main" val="2111625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D76B91B-3AFD-4256-9CBF-E26DE54F8C11}" type="slidenum">
              <a:rPr lang="en-US" smtClean="0"/>
              <a:pPr/>
              <a:t>23</a:t>
            </a:fld>
            <a:endParaRPr lang="en-US"/>
          </a:p>
        </p:txBody>
      </p:sp>
      <p:sp>
        <p:nvSpPr>
          <p:cNvPr id="4" name="Title 1"/>
          <p:cNvSpPr txBox="1">
            <a:spLocks/>
          </p:cNvSpPr>
          <p:nvPr/>
        </p:nvSpPr>
        <p:spPr>
          <a:xfrm>
            <a:off x="304800" y="441960"/>
            <a:ext cx="8606352" cy="114300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How to Improve Your Results</a:t>
            </a:r>
            <a:endParaRPr lang="en-US" dirty="0"/>
          </a:p>
        </p:txBody>
      </p:sp>
      <p:sp>
        <p:nvSpPr>
          <p:cNvPr id="5" name="Content Placeholder 2"/>
          <p:cNvSpPr txBox="1">
            <a:spLocks/>
          </p:cNvSpPr>
          <p:nvPr/>
        </p:nvSpPr>
        <p:spPr>
          <a:xfrm>
            <a:off x="304800" y="1013460"/>
            <a:ext cx="8606352" cy="54102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nSpc>
                <a:spcPct val="150000"/>
              </a:lnSpc>
            </a:pPr>
            <a:r>
              <a:rPr lang="en-US" dirty="0" smtClean="0"/>
              <a:t>Manufacturing Tips</a:t>
            </a:r>
          </a:p>
          <a:p>
            <a:pPr lvl="1"/>
            <a:r>
              <a:rPr lang="en-US" dirty="0" smtClean="0"/>
              <a:t>Fold with care and attention to detail</a:t>
            </a:r>
          </a:p>
          <a:p>
            <a:pPr lvl="1"/>
            <a:r>
              <a:rPr lang="en-US" dirty="0" smtClean="0"/>
              <a:t>Crisp folds, especially on the leading edges, to maximize air flow over the wing</a:t>
            </a:r>
          </a:p>
          <a:p>
            <a:pPr lvl="1"/>
            <a:r>
              <a:rPr lang="en-US" dirty="0" smtClean="0"/>
              <a:t>Make sure the wings are mirror images to prevent spiral flights</a:t>
            </a:r>
          </a:p>
          <a:p>
            <a:pPr>
              <a:lnSpc>
                <a:spcPct val="150000"/>
              </a:lnSpc>
            </a:pPr>
            <a:r>
              <a:rPr lang="en-US" dirty="0" smtClean="0"/>
              <a:t>Flying Tips</a:t>
            </a:r>
            <a:endParaRPr lang="en-US" dirty="0" smtClean="0"/>
          </a:p>
          <a:p>
            <a:pPr lvl="1"/>
            <a:r>
              <a:rPr lang="en-US" dirty="0" smtClean="0"/>
              <a:t>Hold the plane where the most layers overlap that is closest to the sweet spot, the center of gravity</a:t>
            </a:r>
          </a:p>
          <a:p>
            <a:pPr lvl="1"/>
            <a:r>
              <a:rPr lang="en-US" dirty="0" smtClean="0"/>
              <a:t>Start with an easy level launch</a:t>
            </a:r>
          </a:p>
          <a:p>
            <a:pPr lvl="1"/>
            <a:r>
              <a:rPr lang="en-US" dirty="0" smtClean="0"/>
              <a:t>Record every test flight </a:t>
            </a:r>
            <a:endParaRPr lang="en-US" dirty="0"/>
          </a:p>
          <a:p>
            <a:pPr marL="0" indent="0">
              <a:buNone/>
            </a:pPr>
            <a:endParaRPr lang="en-US" dirty="0" smtClean="0"/>
          </a:p>
        </p:txBody>
      </p:sp>
    </p:spTree>
    <p:extLst>
      <p:ext uri="{BB962C8B-B14F-4D97-AF65-F5344CB8AC3E}">
        <p14:creationId xmlns:p14="http://schemas.microsoft.com/office/powerpoint/2010/main" val="2083577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441960"/>
            <a:ext cx="8077200" cy="114300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Test to Optimize </a:t>
            </a:r>
            <a:endParaRPr lang="en-US" dirty="0"/>
          </a:p>
        </p:txBody>
      </p:sp>
      <p:sp>
        <p:nvSpPr>
          <p:cNvPr id="3" name="Content Placeholder 2"/>
          <p:cNvSpPr txBox="1">
            <a:spLocks/>
          </p:cNvSpPr>
          <p:nvPr/>
        </p:nvSpPr>
        <p:spPr>
          <a:xfrm>
            <a:off x="304800" y="1013460"/>
            <a:ext cx="8606352" cy="54102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lnSpc>
                <a:spcPct val="150000"/>
              </a:lnSpc>
            </a:pPr>
            <a:r>
              <a:rPr lang="en-US" dirty="0" smtClean="0"/>
              <a:t>Team Roles</a:t>
            </a:r>
          </a:p>
          <a:p>
            <a:pPr lvl="1"/>
            <a:r>
              <a:rPr lang="en-US" dirty="0" smtClean="0"/>
              <a:t>Test Engineer (launch airplane)</a:t>
            </a:r>
          </a:p>
          <a:p>
            <a:pPr lvl="1"/>
            <a:r>
              <a:rPr lang="en-US" dirty="0" smtClean="0"/>
              <a:t>Ground </a:t>
            </a:r>
            <a:r>
              <a:rPr lang="en-US" dirty="0" smtClean="0"/>
              <a:t>Support </a:t>
            </a:r>
            <a:r>
              <a:rPr lang="en-US" dirty="0" smtClean="0"/>
              <a:t>Engineer (retrieve airplane)</a:t>
            </a:r>
            <a:endParaRPr lang="en-US" dirty="0" smtClean="0"/>
          </a:p>
          <a:p>
            <a:pPr lvl="1"/>
            <a:r>
              <a:rPr lang="en-US" dirty="0" smtClean="0"/>
              <a:t>Project </a:t>
            </a:r>
            <a:r>
              <a:rPr lang="en-US" dirty="0" smtClean="0"/>
              <a:t>Engineer (logs flights and present results) </a:t>
            </a:r>
            <a:endParaRPr lang="en-US" dirty="0" smtClean="0"/>
          </a:p>
          <a:p>
            <a:pPr>
              <a:lnSpc>
                <a:spcPct val="150000"/>
              </a:lnSpc>
            </a:pPr>
            <a:r>
              <a:rPr lang="en-US" dirty="0" smtClean="0"/>
              <a:t>Tests Types</a:t>
            </a:r>
            <a:endParaRPr lang="en-US" dirty="0" smtClean="0"/>
          </a:p>
          <a:p>
            <a:pPr lvl="1"/>
            <a:r>
              <a:rPr lang="en-US" dirty="0"/>
              <a:t>Thrust: Dominant vs Non-Dominant </a:t>
            </a:r>
            <a:r>
              <a:rPr lang="en-US" dirty="0" smtClean="0"/>
              <a:t>Throw</a:t>
            </a:r>
          </a:p>
          <a:p>
            <a:pPr lvl="1"/>
            <a:r>
              <a:rPr lang="en-US" dirty="0" smtClean="0"/>
              <a:t>Gravity</a:t>
            </a:r>
            <a:r>
              <a:rPr lang="en-US" dirty="0"/>
              <a:t>: Heavy vs Light Paper</a:t>
            </a:r>
          </a:p>
          <a:p>
            <a:pPr lvl="1"/>
            <a:r>
              <a:rPr lang="en-US" dirty="0"/>
              <a:t>Drag/Lift: Pointy vs Square Wings</a:t>
            </a:r>
          </a:p>
          <a:p>
            <a:pPr>
              <a:lnSpc>
                <a:spcPct val="150000"/>
              </a:lnSpc>
            </a:pPr>
            <a:r>
              <a:rPr lang="en-US" dirty="0" smtClean="0"/>
              <a:t>Competition for</a:t>
            </a:r>
            <a:endParaRPr lang="en-US" dirty="0"/>
          </a:p>
          <a:p>
            <a:pPr lvl="1"/>
            <a:r>
              <a:rPr lang="en-US" dirty="0"/>
              <a:t>Longest Flight</a:t>
            </a:r>
          </a:p>
          <a:p>
            <a:pPr lvl="1"/>
            <a:r>
              <a:rPr lang="en-US" dirty="0"/>
              <a:t>Longest Distance</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9D76B91B-3AFD-4256-9CBF-E26DE54F8C11}" type="slidenum">
              <a:rPr lang="en-US" smtClean="0"/>
              <a:pPr/>
              <a:t>24</a:t>
            </a:fld>
            <a:endParaRPr lang="en-US"/>
          </a:p>
        </p:txBody>
      </p:sp>
    </p:spTree>
    <p:extLst>
      <p:ext uri="{BB962C8B-B14F-4D97-AF65-F5344CB8AC3E}">
        <p14:creationId xmlns:p14="http://schemas.microsoft.com/office/powerpoint/2010/main" val="1253223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441960"/>
            <a:ext cx="8077200" cy="114300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Lessons Learned</a:t>
            </a:r>
            <a:endParaRPr lang="en-US" dirty="0"/>
          </a:p>
        </p:txBody>
      </p:sp>
      <p:sp>
        <p:nvSpPr>
          <p:cNvPr id="3" name="Content Placeholder 2"/>
          <p:cNvSpPr txBox="1">
            <a:spLocks/>
          </p:cNvSpPr>
          <p:nvPr/>
        </p:nvSpPr>
        <p:spPr>
          <a:xfrm>
            <a:off x="309048" y="1143000"/>
            <a:ext cx="8606352" cy="4187825"/>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Team </a:t>
            </a:r>
            <a:r>
              <a:rPr lang="en-US" dirty="0"/>
              <a:t>Project Engineers present their results</a:t>
            </a:r>
          </a:p>
          <a:p>
            <a:pPr lvl="1">
              <a:lnSpc>
                <a:spcPct val="150000"/>
              </a:lnSpc>
            </a:pPr>
            <a:r>
              <a:rPr lang="en-US" dirty="0" smtClean="0"/>
              <a:t>Theory</a:t>
            </a:r>
          </a:p>
          <a:p>
            <a:pPr lvl="1">
              <a:lnSpc>
                <a:spcPct val="150000"/>
              </a:lnSpc>
            </a:pPr>
            <a:r>
              <a:rPr lang="en-US" dirty="0" smtClean="0"/>
              <a:t>Actual Results</a:t>
            </a:r>
          </a:p>
          <a:p>
            <a:pPr>
              <a:lnSpc>
                <a:spcPct val="150000"/>
              </a:lnSpc>
            </a:pPr>
            <a:r>
              <a:rPr lang="en-US" dirty="0" smtClean="0"/>
              <a:t>Giveaways</a:t>
            </a:r>
            <a:endParaRPr lang="en-US" dirty="0" smtClean="0"/>
          </a:p>
          <a:p>
            <a:pPr lvl="1">
              <a:lnSpc>
                <a:spcPct val="150000"/>
              </a:lnSpc>
            </a:pPr>
            <a:r>
              <a:rPr lang="en-US" dirty="0" smtClean="0"/>
              <a:t>Prizes for Longest Flight and Longest Distance</a:t>
            </a:r>
          </a:p>
          <a:p>
            <a:pPr lvl="1">
              <a:lnSpc>
                <a:spcPct val="150000"/>
              </a:lnSpc>
            </a:pPr>
            <a:r>
              <a:rPr lang="en-US" dirty="0" smtClean="0"/>
              <a:t>Review what we learned</a:t>
            </a:r>
          </a:p>
          <a:p>
            <a:pPr lvl="2">
              <a:lnSpc>
                <a:spcPct val="150000"/>
              </a:lnSpc>
            </a:pPr>
            <a:r>
              <a:rPr lang="en-US" dirty="0" smtClean="0"/>
              <a:t>Engineering</a:t>
            </a:r>
          </a:p>
          <a:p>
            <a:pPr lvl="2">
              <a:lnSpc>
                <a:spcPct val="150000"/>
              </a:lnSpc>
            </a:pPr>
            <a:r>
              <a:rPr lang="en-US" dirty="0" smtClean="0"/>
              <a:t>Aerodynamics</a:t>
            </a:r>
            <a:endParaRPr lang="en-US" dirty="0" smtClean="0"/>
          </a:p>
          <a:p>
            <a:pPr marL="0" indent="0">
              <a:lnSpc>
                <a:spcPct val="150000"/>
              </a:lnSpc>
              <a:buNone/>
            </a:pPr>
            <a:endParaRPr lang="en-US" dirty="0" smtClean="0"/>
          </a:p>
        </p:txBody>
      </p:sp>
      <p:sp>
        <p:nvSpPr>
          <p:cNvPr id="4" name="Slide Number Placeholder 3"/>
          <p:cNvSpPr>
            <a:spLocks noGrp="1"/>
          </p:cNvSpPr>
          <p:nvPr>
            <p:ph type="sldNum" sz="quarter" idx="12"/>
          </p:nvPr>
        </p:nvSpPr>
        <p:spPr/>
        <p:txBody>
          <a:bodyPr/>
          <a:lstStyle/>
          <a:p>
            <a:fld id="{9D76B91B-3AFD-4256-9CBF-E26DE54F8C11}" type="slidenum">
              <a:rPr lang="en-US" smtClean="0"/>
              <a:pPr/>
              <a:t>25</a:t>
            </a:fld>
            <a:endParaRPr lang="en-US"/>
          </a:p>
        </p:txBody>
      </p:sp>
    </p:spTree>
    <p:extLst>
      <p:ext uri="{BB962C8B-B14F-4D97-AF65-F5344CB8AC3E}">
        <p14:creationId xmlns:p14="http://schemas.microsoft.com/office/powerpoint/2010/main" val="47950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D76B91B-3AFD-4256-9CBF-E26DE54F8C11}" type="slidenum">
              <a:rPr lang="en-US" smtClean="0"/>
              <a:pPr/>
              <a:t>26</a:t>
            </a:fld>
            <a:endParaRPr lang="en-US"/>
          </a:p>
        </p:txBody>
      </p:sp>
      <p:sp>
        <p:nvSpPr>
          <p:cNvPr id="3" name="Title 1"/>
          <p:cNvSpPr txBox="1">
            <a:spLocks/>
          </p:cNvSpPr>
          <p:nvPr/>
        </p:nvSpPr>
        <p:spPr>
          <a:xfrm>
            <a:off x="304800" y="441960"/>
            <a:ext cx="8077200" cy="114300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References</a:t>
            </a:r>
            <a:endParaRPr lang="en-US" dirty="0"/>
          </a:p>
        </p:txBody>
      </p:sp>
      <p:sp>
        <p:nvSpPr>
          <p:cNvPr id="4" name="Content Placeholder 2"/>
          <p:cNvSpPr txBox="1">
            <a:spLocks/>
          </p:cNvSpPr>
          <p:nvPr/>
        </p:nvSpPr>
        <p:spPr>
          <a:xfrm>
            <a:off x="393365" y="1559560"/>
            <a:ext cx="6312235" cy="42672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521208" indent="-457200"/>
            <a:r>
              <a:rPr lang="en-US" dirty="0" smtClean="0"/>
              <a:t>“The World Record Holder Paper Airplane Book” by Ken Blackburn </a:t>
            </a:r>
            <a:r>
              <a:rPr lang="en-US" dirty="0"/>
              <a:t>and Jeff </a:t>
            </a:r>
            <a:r>
              <a:rPr lang="en-US" dirty="0" err="1"/>
              <a:t>Lammers</a:t>
            </a:r>
            <a:r>
              <a:rPr lang="en-US" dirty="0"/>
              <a:t>, </a:t>
            </a:r>
            <a:r>
              <a:rPr lang="en-US" dirty="0" smtClean="0"/>
              <a:t>2006</a:t>
            </a:r>
          </a:p>
          <a:p>
            <a:pPr marL="521208" indent="-457200"/>
            <a:r>
              <a:rPr lang="en-US" dirty="0" smtClean="0"/>
              <a:t>“The New World Champion Paper Airplane Book: Featuring the World Record-Breaking Design, with Tear-Out Planes to Fold” by John Collins, 2013 </a:t>
            </a:r>
          </a:p>
        </p:txBody>
      </p:sp>
      <p:pic>
        <p:nvPicPr>
          <p:cNvPr id="5" name="Picture 4"/>
          <p:cNvPicPr>
            <a:picLocks noChangeAspect="1"/>
          </p:cNvPicPr>
          <p:nvPr/>
        </p:nvPicPr>
        <p:blipFill>
          <a:blip r:embed="rId2"/>
          <a:stretch>
            <a:fillRect/>
          </a:stretch>
        </p:blipFill>
        <p:spPr>
          <a:xfrm>
            <a:off x="6858000" y="3733800"/>
            <a:ext cx="1636695" cy="2092960"/>
          </a:xfrm>
          <a:prstGeom prst="rect">
            <a:avLst/>
          </a:prstGeom>
        </p:spPr>
      </p:pic>
      <p:pic>
        <p:nvPicPr>
          <p:cNvPr id="7" name="Picture 6"/>
          <p:cNvPicPr>
            <a:picLocks noChangeAspect="1"/>
          </p:cNvPicPr>
          <p:nvPr/>
        </p:nvPicPr>
        <p:blipFill>
          <a:blip r:embed="rId3"/>
          <a:stretch>
            <a:fillRect/>
          </a:stretch>
        </p:blipFill>
        <p:spPr>
          <a:xfrm>
            <a:off x="6818425" y="1534160"/>
            <a:ext cx="1652140" cy="2088047"/>
          </a:xfrm>
          <a:prstGeom prst="rect">
            <a:avLst/>
          </a:prstGeom>
        </p:spPr>
      </p:pic>
    </p:spTree>
    <p:extLst>
      <p:ext uri="{BB962C8B-B14F-4D97-AF65-F5344CB8AC3E}">
        <p14:creationId xmlns:p14="http://schemas.microsoft.com/office/powerpoint/2010/main" val="1309969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3886200"/>
            <a:ext cx="8183880" cy="1051560"/>
          </a:xfrm>
        </p:spPr>
        <p:txBody>
          <a:bodyPr>
            <a:normAutofit fontScale="90000"/>
          </a:bodyPr>
          <a:lstStyle/>
          <a:p>
            <a:r>
              <a:rPr lang="en-US" dirty="0" smtClean="0"/>
              <a:t>Who is </a:t>
            </a:r>
            <a:r>
              <a:rPr lang="en-US" dirty="0" err="1" smtClean="0"/>
              <a:t>Gwynee</a:t>
            </a:r>
            <a:r>
              <a:rPr lang="en-US" dirty="0" smtClean="0"/>
              <a:t> Shotwell?</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4875" y="533400"/>
            <a:ext cx="7248525" cy="3352800"/>
          </a:xfrm>
        </p:spPr>
      </p:pic>
      <p:sp>
        <p:nvSpPr>
          <p:cNvPr id="6" name="Content Placeholder 2"/>
          <p:cNvSpPr txBox="1">
            <a:spLocks/>
          </p:cNvSpPr>
          <p:nvPr/>
        </p:nvSpPr>
        <p:spPr>
          <a:xfrm>
            <a:off x="548640" y="4419600"/>
            <a:ext cx="8183880" cy="16002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President and CEO of SpaceX</a:t>
            </a:r>
          </a:p>
          <a:p>
            <a:r>
              <a:rPr lang="en-US" dirty="0" smtClean="0"/>
              <a:t>Mechanical Engineer, Rocket Scientist</a:t>
            </a:r>
          </a:p>
        </p:txBody>
      </p:sp>
      <p:sp>
        <p:nvSpPr>
          <p:cNvPr id="3" name="Slide Number Placeholder 2"/>
          <p:cNvSpPr>
            <a:spLocks noGrp="1"/>
          </p:cNvSpPr>
          <p:nvPr>
            <p:ph type="sldNum" sz="quarter" idx="12"/>
          </p:nvPr>
        </p:nvSpPr>
        <p:spPr/>
        <p:txBody>
          <a:bodyPr/>
          <a:lstStyle/>
          <a:p>
            <a:fld id="{9D76B91B-3AFD-4256-9CBF-E26DE54F8C11}" type="slidenum">
              <a:rPr lang="en-US" smtClean="0"/>
              <a:pPr/>
              <a:t>3</a:t>
            </a:fld>
            <a:endParaRPr lang="en-US"/>
          </a:p>
        </p:txBody>
      </p:sp>
    </p:spTree>
    <p:extLst>
      <p:ext uri="{BB962C8B-B14F-4D97-AF65-F5344CB8AC3E}">
        <p14:creationId xmlns:p14="http://schemas.microsoft.com/office/powerpoint/2010/main" val="126534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152400"/>
            <a:ext cx="8382000" cy="960120"/>
          </a:xfrm>
        </p:spPr>
        <p:txBody>
          <a:bodyPr>
            <a:normAutofit/>
          </a:bodyPr>
          <a:lstStyle/>
          <a:p>
            <a:r>
              <a:rPr lang="en-US" dirty="0" smtClean="0"/>
              <a:t>Why Should I Be an Engineer?</a:t>
            </a:r>
            <a:endParaRPr lang="en-US" dirty="0"/>
          </a:p>
        </p:txBody>
      </p:sp>
      <p:sp>
        <p:nvSpPr>
          <p:cNvPr id="3" name="Content Placeholder 2"/>
          <p:cNvSpPr>
            <a:spLocks noGrp="1"/>
          </p:cNvSpPr>
          <p:nvPr>
            <p:ph idx="1"/>
          </p:nvPr>
        </p:nvSpPr>
        <p:spPr>
          <a:xfrm>
            <a:off x="457200" y="1432560"/>
            <a:ext cx="3657600" cy="4587240"/>
          </a:xfrm>
        </p:spPr>
        <p:txBody>
          <a:bodyPr>
            <a:normAutofit fontScale="92500"/>
          </a:bodyPr>
          <a:lstStyle/>
          <a:p>
            <a:r>
              <a:rPr lang="en-US" dirty="0" smtClean="0"/>
              <a:t>Have Power to make a </a:t>
            </a:r>
            <a:r>
              <a:rPr lang="en-US" b="1" dirty="0" smtClean="0"/>
              <a:t>Difference</a:t>
            </a:r>
          </a:p>
          <a:p>
            <a:r>
              <a:rPr lang="en-US" dirty="0" smtClean="0"/>
              <a:t>Work with Other </a:t>
            </a:r>
            <a:r>
              <a:rPr lang="en-US" b="1" dirty="0" smtClean="0"/>
              <a:t>Talented People</a:t>
            </a:r>
          </a:p>
          <a:p>
            <a:r>
              <a:rPr lang="en-US" dirty="0" smtClean="0"/>
              <a:t>Have Lots of </a:t>
            </a:r>
            <a:r>
              <a:rPr lang="en-US" b="1" dirty="0" smtClean="0"/>
              <a:t>Options</a:t>
            </a:r>
          </a:p>
          <a:p>
            <a:r>
              <a:rPr lang="en-US" dirty="0" smtClean="0"/>
              <a:t>Have </a:t>
            </a:r>
            <a:r>
              <a:rPr lang="en-US" b="1" dirty="0" smtClean="0"/>
              <a:t>Money</a:t>
            </a:r>
            <a:r>
              <a:rPr lang="en-US" dirty="0" smtClean="0"/>
              <a:t> $$$ and Job Security</a:t>
            </a:r>
          </a:p>
          <a:p>
            <a:r>
              <a:rPr lang="en-US" b="1" dirty="0" smtClean="0"/>
              <a:t>Do Cool Stuff!</a:t>
            </a:r>
          </a:p>
          <a:p>
            <a:pPr marL="347472" lvl="1" indent="0">
              <a:buNone/>
            </a:pP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61160"/>
            <a:ext cx="4581412" cy="344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D76B91B-3AFD-4256-9CBF-E26DE54F8C11}" type="slidenum">
              <a:rPr lang="en-US" smtClean="0"/>
              <a:pPr/>
              <a:t>4</a:t>
            </a:fld>
            <a:endParaRPr lang="en-US"/>
          </a:p>
        </p:txBody>
      </p:sp>
    </p:spTree>
    <p:extLst>
      <p:ext uri="{BB962C8B-B14F-4D97-AF65-F5344CB8AC3E}">
        <p14:creationId xmlns:p14="http://schemas.microsoft.com/office/powerpoint/2010/main" val="388027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4400" y="1676400"/>
            <a:ext cx="7543800" cy="41148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a:t>Aerodynamics</a:t>
            </a:r>
          </a:p>
          <a:p>
            <a:pPr marL="0" indent="0">
              <a:buNone/>
            </a:pPr>
            <a:endParaRPr lang="en-US" dirty="0" smtClean="0"/>
          </a:p>
          <a:p>
            <a:r>
              <a:rPr lang="en-US" dirty="0" smtClean="0"/>
              <a:t>Theory: </a:t>
            </a:r>
          </a:p>
          <a:p>
            <a:pPr lvl="1"/>
            <a:r>
              <a:rPr lang="en-US" b="1" dirty="0" smtClean="0"/>
              <a:t>Thrust</a:t>
            </a:r>
            <a:endParaRPr lang="en-US" b="1" dirty="0" smtClean="0"/>
          </a:p>
          <a:p>
            <a:pPr lvl="1"/>
            <a:r>
              <a:rPr lang="en-US" b="1" dirty="0" smtClean="0"/>
              <a:t>Drag</a:t>
            </a:r>
          </a:p>
          <a:p>
            <a:pPr lvl="1"/>
            <a:r>
              <a:rPr lang="en-US" b="1" dirty="0" smtClean="0"/>
              <a:t>Gravity</a:t>
            </a:r>
          </a:p>
          <a:p>
            <a:pPr lvl="1"/>
            <a:r>
              <a:rPr lang="en-US" b="1" dirty="0" smtClean="0"/>
              <a:t>Lift</a:t>
            </a:r>
          </a:p>
          <a:p>
            <a:r>
              <a:rPr lang="en-US" dirty="0" smtClean="0"/>
              <a:t>Hands-on</a:t>
            </a:r>
          </a:p>
          <a:p>
            <a:pPr lvl="1"/>
            <a:r>
              <a:rPr lang="en-US" b="1" dirty="0" smtClean="0"/>
              <a:t>Build</a:t>
            </a:r>
            <a:r>
              <a:rPr lang="en-US" dirty="0" smtClean="0"/>
              <a:t> an airplane</a:t>
            </a:r>
            <a:endParaRPr lang="en-US" dirty="0" smtClean="0"/>
          </a:p>
          <a:p>
            <a:pPr lvl="1"/>
            <a:r>
              <a:rPr lang="en-US" b="1" dirty="0" smtClean="0"/>
              <a:t>Test</a:t>
            </a:r>
            <a:r>
              <a:rPr lang="en-US" dirty="0" smtClean="0"/>
              <a:t> </a:t>
            </a:r>
            <a:r>
              <a:rPr lang="en-US" dirty="0" smtClean="0"/>
              <a:t>and Compete to optimize the design</a:t>
            </a:r>
            <a:endParaRPr lang="en-US" dirty="0"/>
          </a:p>
        </p:txBody>
      </p:sp>
      <p:sp>
        <p:nvSpPr>
          <p:cNvPr id="5" name="Title 1"/>
          <p:cNvSpPr txBox="1">
            <a:spLocks/>
          </p:cNvSpPr>
          <p:nvPr/>
        </p:nvSpPr>
        <p:spPr>
          <a:xfrm>
            <a:off x="609600" y="815340"/>
            <a:ext cx="754380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How do Airplanes Fly?</a:t>
            </a:r>
            <a:endParaRPr lang="en-US" dirty="0"/>
          </a:p>
        </p:txBody>
      </p:sp>
      <p:sp>
        <p:nvSpPr>
          <p:cNvPr id="2" name="Slide Number Placeholder 1"/>
          <p:cNvSpPr>
            <a:spLocks noGrp="1"/>
          </p:cNvSpPr>
          <p:nvPr>
            <p:ph type="sldNum" sz="quarter" idx="12"/>
          </p:nvPr>
        </p:nvSpPr>
        <p:spPr/>
        <p:txBody>
          <a:bodyPr/>
          <a:lstStyle/>
          <a:p>
            <a:fld id="{9D76B91B-3AFD-4256-9CBF-E26DE54F8C11}" type="slidenum">
              <a:rPr lang="en-US" smtClean="0"/>
              <a:pPr/>
              <a:t>5</a:t>
            </a:fld>
            <a:endParaRPr lang="en-US"/>
          </a:p>
        </p:txBody>
      </p:sp>
    </p:spTree>
    <p:extLst>
      <p:ext uri="{BB962C8B-B14F-4D97-AF65-F5344CB8AC3E}">
        <p14:creationId xmlns:p14="http://schemas.microsoft.com/office/powerpoint/2010/main" val="415717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1000" y="1563687"/>
            <a:ext cx="8183563" cy="4187825"/>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a:t>T</a:t>
            </a:r>
            <a:r>
              <a:rPr lang="en-US" dirty="0" smtClean="0"/>
              <a:t>he </a:t>
            </a:r>
            <a:r>
              <a:rPr lang="en-US" dirty="0"/>
              <a:t>study of how </a:t>
            </a:r>
            <a:r>
              <a:rPr lang="en-US" dirty="0" smtClean="0"/>
              <a:t>gases </a:t>
            </a:r>
            <a:r>
              <a:rPr lang="en-US" dirty="0"/>
              <a:t>interact with a moving </a:t>
            </a:r>
            <a:r>
              <a:rPr lang="en-US" dirty="0" smtClean="0"/>
              <a:t>body</a:t>
            </a:r>
            <a:endParaRPr lang="en-US" dirty="0"/>
          </a:p>
          <a:p>
            <a:r>
              <a:rPr lang="en-US" dirty="0"/>
              <a:t>Engineers </a:t>
            </a:r>
            <a:r>
              <a:rPr lang="en-US" dirty="0" smtClean="0"/>
              <a:t>use aerodynamics </a:t>
            </a:r>
            <a:r>
              <a:rPr lang="en-US" dirty="0"/>
              <a:t>to </a:t>
            </a:r>
            <a:r>
              <a:rPr lang="en-US" dirty="0" smtClean="0"/>
              <a:t>alter the </a:t>
            </a:r>
            <a:r>
              <a:rPr lang="en-US" dirty="0"/>
              <a:t>flow of the </a:t>
            </a:r>
            <a:r>
              <a:rPr lang="en-US" dirty="0" smtClean="0"/>
              <a:t>gases</a:t>
            </a:r>
            <a:r>
              <a:rPr lang="en-US" dirty="0"/>
              <a:t> </a:t>
            </a:r>
            <a:r>
              <a:rPr lang="en-US" dirty="0" smtClean="0"/>
              <a:t>to make planes fly</a:t>
            </a:r>
            <a:endParaRPr lang="en-US" dirty="0"/>
          </a:p>
          <a:p>
            <a:endParaRPr lang="en-US" dirty="0"/>
          </a:p>
          <a:p>
            <a:pPr marL="0" indent="0">
              <a:buNone/>
            </a:pPr>
            <a:endParaRPr lang="en-US" dirty="0"/>
          </a:p>
        </p:txBody>
      </p:sp>
      <p:sp>
        <p:nvSpPr>
          <p:cNvPr id="6" name="Title 1"/>
          <p:cNvSpPr txBox="1">
            <a:spLocks/>
          </p:cNvSpPr>
          <p:nvPr/>
        </p:nvSpPr>
        <p:spPr>
          <a:xfrm>
            <a:off x="502920" y="60960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is Aerodynamics? </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460" y="3568700"/>
            <a:ext cx="4114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D76B91B-3AFD-4256-9CBF-E26DE54F8C11}" type="slidenum">
              <a:rPr lang="en-US" smtClean="0"/>
              <a:pPr/>
              <a:t>6</a:t>
            </a:fld>
            <a:endParaRPr lang="en-US"/>
          </a:p>
        </p:txBody>
      </p:sp>
    </p:spTree>
    <p:extLst>
      <p:ext uri="{BB962C8B-B14F-4D97-AF65-F5344CB8AC3E}">
        <p14:creationId xmlns:p14="http://schemas.microsoft.com/office/powerpoint/2010/main" val="271541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59055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is a Force? </a:t>
            </a:r>
            <a:endParaRPr lang="en-US" dirty="0"/>
          </a:p>
        </p:txBody>
      </p:sp>
      <p:pic>
        <p:nvPicPr>
          <p:cNvPr id="2" name="Picture 2" descr="http://www.aviation-history.com/theory/for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821" y="1642110"/>
            <a:ext cx="3810000" cy="240982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6196" y="1628776"/>
            <a:ext cx="3230880" cy="24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457200" y="4267200"/>
            <a:ext cx="8183563" cy="19050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Force is an interaction that will change the motion of an object	</a:t>
            </a:r>
          </a:p>
          <a:p>
            <a:pPr lvl="1"/>
            <a:r>
              <a:rPr lang="en-US" dirty="0" smtClean="0"/>
              <a:t>Intuitive Concepts Push</a:t>
            </a:r>
            <a:r>
              <a:rPr lang="en-US" dirty="0"/>
              <a:t> </a:t>
            </a:r>
            <a:r>
              <a:rPr lang="en-US" dirty="0" smtClean="0"/>
              <a:t>and Pull</a:t>
            </a:r>
          </a:p>
          <a:p>
            <a:pPr lvl="1"/>
            <a:endParaRPr lang="en-US" dirty="0" smtClean="0"/>
          </a:p>
          <a:p>
            <a:endParaRPr lang="en-US" dirty="0" smtClean="0"/>
          </a:p>
        </p:txBody>
      </p:sp>
      <p:sp>
        <p:nvSpPr>
          <p:cNvPr id="3" name="Slide Number Placeholder 2"/>
          <p:cNvSpPr>
            <a:spLocks noGrp="1"/>
          </p:cNvSpPr>
          <p:nvPr>
            <p:ph type="sldNum" sz="quarter" idx="12"/>
          </p:nvPr>
        </p:nvSpPr>
        <p:spPr/>
        <p:txBody>
          <a:bodyPr/>
          <a:lstStyle/>
          <a:p>
            <a:fld id="{9D76B91B-3AFD-4256-9CBF-E26DE54F8C11}" type="slidenum">
              <a:rPr lang="en-US" smtClean="0"/>
              <a:pPr/>
              <a:t>7</a:t>
            </a:fld>
            <a:endParaRPr lang="en-US"/>
          </a:p>
        </p:txBody>
      </p:sp>
    </p:spTree>
    <p:extLst>
      <p:ext uri="{BB962C8B-B14F-4D97-AF65-F5344CB8AC3E}">
        <p14:creationId xmlns:p14="http://schemas.microsoft.com/office/powerpoint/2010/main" val="394085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09600" y="5486400"/>
            <a:ext cx="8077199" cy="838200"/>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The force that pushes an airplane forward</a:t>
            </a:r>
            <a:endParaRPr lang="en-US" dirty="0"/>
          </a:p>
        </p:txBody>
      </p:sp>
      <p:sp>
        <p:nvSpPr>
          <p:cNvPr id="6" name="Right Arrow 5"/>
          <p:cNvSpPr/>
          <p:nvPr/>
        </p:nvSpPr>
        <p:spPr>
          <a:xfrm>
            <a:off x="7107142" y="3124200"/>
            <a:ext cx="817658" cy="60960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1523999" y="3124200"/>
            <a:ext cx="838199" cy="566410"/>
          </a:xfrm>
          <a:prstGeom prst="rightArrow">
            <a:avLst/>
          </a:prstGeom>
          <a:solidFill>
            <a:srgbClr val="FF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99622" y="3167390"/>
            <a:ext cx="863378" cy="523220"/>
          </a:xfrm>
          <a:prstGeom prst="rect">
            <a:avLst/>
          </a:prstGeom>
          <a:noFill/>
        </p:spPr>
        <p:txBody>
          <a:bodyPr wrap="none" rtlCol="0">
            <a:spAutoFit/>
          </a:bodyPr>
          <a:lstStyle/>
          <a:p>
            <a:r>
              <a:rPr lang="en-US" sz="2800" dirty="0" smtClean="0"/>
              <a:t>Drag</a:t>
            </a:r>
            <a:endParaRPr lang="en-US" sz="2800" dirty="0"/>
          </a:p>
        </p:txBody>
      </p:sp>
      <p:sp>
        <p:nvSpPr>
          <p:cNvPr id="9" name="TextBox 8"/>
          <p:cNvSpPr txBox="1"/>
          <p:nvPr/>
        </p:nvSpPr>
        <p:spPr>
          <a:xfrm>
            <a:off x="251613" y="3167390"/>
            <a:ext cx="1119987" cy="523220"/>
          </a:xfrm>
          <a:prstGeom prst="rect">
            <a:avLst/>
          </a:prstGeom>
          <a:noFill/>
        </p:spPr>
        <p:txBody>
          <a:bodyPr wrap="none" rtlCol="0">
            <a:spAutoFit/>
          </a:bodyPr>
          <a:lstStyle/>
          <a:p>
            <a:r>
              <a:rPr lang="en-US" sz="2800" dirty="0" smtClean="0"/>
              <a:t>Thrust</a:t>
            </a:r>
            <a:endParaRPr lang="en-US" sz="2800" dirty="0"/>
          </a:p>
        </p:txBody>
      </p:sp>
      <p:sp>
        <p:nvSpPr>
          <p:cNvPr id="10" name="Title 1"/>
          <p:cNvSpPr txBox="1">
            <a:spLocks/>
          </p:cNvSpPr>
          <p:nvPr/>
        </p:nvSpPr>
        <p:spPr>
          <a:xfrm>
            <a:off x="381000" y="533400"/>
            <a:ext cx="8183880" cy="1051560"/>
          </a:xfrm>
          <a:prstGeom prst="rect">
            <a:avLst/>
          </a:prstGeom>
        </p:spPr>
        <p:txBody>
          <a:bodyPr>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is Thrust? </a:t>
            </a:r>
            <a:endParaRPr lang="en-US" dirty="0"/>
          </a:p>
        </p:txBody>
      </p:sp>
      <p:pic>
        <p:nvPicPr>
          <p:cNvPr id="2052" name="Picture 4" descr="C:\Users\Lois\Desktop\Predator NASA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147647"/>
            <a:ext cx="4351029" cy="21195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D76B91B-3AFD-4256-9CBF-E26DE54F8C11}" type="slidenum">
              <a:rPr lang="en-US" smtClean="0"/>
              <a:pPr/>
              <a:t>8</a:t>
            </a:fld>
            <a:endParaRPr lang="en-US"/>
          </a:p>
        </p:txBody>
      </p:sp>
    </p:spTree>
    <p:extLst>
      <p:ext uri="{BB962C8B-B14F-4D97-AF65-F5344CB8AC3E}">
        <p14:creationId xmlns:p14="http://schemas.microsoft.com/office/powerpoint/2010/main" val="324012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86740" y="548641"/>
            <a:ext cx="8183880" cy="1051560"/>
          </a:xfrm>
          <a:prstGeom prst="rect">
            <a:avLst/>
          </a:prstGeom>
        </p:spPr>
        <p:txBody>
          <a:bodyPr>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 Provides Thrust? </a:t>
            </a:r>
            <a:endParaRPr lang="en-US" dirty="0"/>
          </a:p>
        </p:txBody>
      </p:sp>
      <p:sp>
        <p:nvSpPr>
          <p:cNvPr id="3" name="Content Placeholder 2"/>
          <p:cNvSpPr txBox="1">
            <a:spLocks/>
          </p:cNvSpPr>
          <p:nvPr/>
        </p:nvSpPr>
        <p:spPr>
          <a:xfrm>
            <a:off x="556260" y="5105400"/>
            <a:ext cx="8183880" cy="1222248"/>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Airplane Propeller and Jet Engine </a:t>
            </a:r>
            <a:endParaRPr lang="en-US"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985587"/>
            <a:ext cx="2920999" cy="2190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descr="http://world.honda.com/AircraftEngines/jetengine/image/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905000"/>
            <a:ext cx="3953798" cy="222542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D76B91B-3AFD-4256-9CBF-E26DE54F8C11}" type="slidenum">
              <a:rPr lang="en-US" smtClean="0"/>
              <a:pPr/>
              <a:t>9</a:t>
            </a:fld>
            <a:endParaRPr lang="en-US"/>
          </a:p>
        </p:txBody>
      </p:sp>
    </p:spTree>
    <p:extLst>
      <p:ext uri="{BB962C8B-B14F-4D97-AF65-F5344CB8AC3E}">
        <p14:creationId xmlns:p14="http://schemas.microsoft.com/office/powerpoint/2010/main" val="304825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75575</TotalTime>
  <Words>3200</Words>
  <Application>Microsoft Office PowerPoint</Application>
  <PresentationFormat>On-screen Show (4:3)</PresentationFormat>
  <Paragraphs>362</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Verdana</vt:lpstr>
      <vt:lpstr>Wingdings 2</vt:lpstr>
      <vt:lpstr>Aspect</vt:lpstr>
      <vt:lpstr>Engineering, Aerodynamics and Flying</vt:lpstr>
      <vt:lpstr>What do Engineers Do? </vt:lpstr>
      <vt:lpstr>Who is Gwynee Shotwell? </vt:lpstr>
      <vt:lpstr>Why Should I Be an Engineer?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 Up Mentor Meeting</dc:title>
  <dc:creator>Laura</dc:creator>
  <cp:lastModifiedBy>Yu, Lois</cp:lastModifiedBy>
  <cp:revision>362</cp:revision>
  <cp:lastPrinted>2016-06-01T01:05:11Z</cp:lastPrinted>
  <dcterms:created xsi:type="dcterms:W3CDTF">2013-10-04T04:07:07Z</dcterms:created>
  <dcterms:modified xsi:type="dcterms:W3CDTF">2016-12-19T02:15:59Z</dcterms:modified>
</cp:coreProperties>
</file>