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Tek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ek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Tek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g"/><Relationship Id="rId4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5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7.jpg"/><Relationship Id="rId5" Type="http://schemas.openxmlformats.org/officeDocument/2006/relationships/image" Target="../media/image31.jp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Relationship Id="rId4" Type="http://schemas.openxmlformats.org/officeDocument/2006/relationships/image" Target="../media/image28.png"/><Relationship Id="rId5" Type="http://schemas.openxmlformats.org/officeDocument/2006/relationships/image" Target="../media/image33.gif"/><Relationship Id="rId6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5.gif"/><Relationship Id="rId5" Type="http://schemas.openxmlformats.org/officeDocument/2006/relationships/image" Target="../media/image37.gif"/><Relationship Id="rId6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6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3.gif"/><Relationship Id="rId5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gif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19.jpg"/><Relationship Id="rId6" Type="http://schemas.openxmlformats.org/officeDocument/2006/relationships/image" Target="../media/image38.jpg"/><Relationship Id="rId7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1555750" y="86123"/>
            <a:ext cx="6858000" cy="82192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 with Electricity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206500" y="1006767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/>
              <a:t>Dr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Bill Capinski, Laser Scientist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Atomics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723" y="2004088"/>
            <a:ext cx="2780474" cy="2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580411" y="1409580"/>
            <a:ext cx="3262334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1900: The Great AC/DC Battle 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the rock band from 1980-2000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Nikola Tesla (AC) vs. Thomas Edison (DC)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power a city…..  AC won!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97" y="2981130"/>
            <a:ext cx="2928166" cy="159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61108" y="288416"/>
            <a:ext cx="631088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Types of Currents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AC:  Alternating Current – Alternating flow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DC:  Direct Current – Continuous flow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"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4258" y="386511"/>
            <a:ext cx="2418134" cy="1696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 dc current cartoon" id="210" name="Shape 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4258" y="2415329"/>
            <a:ext cx="1877739" cy="23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wall plug cartoon" id="215" name="Shape 215"/>
          <p:cNvPicPr preferRelativeResize="0"/>
          <p:nvPr/>
        </p:nvPicPr>
        <p:blipFill rotWithShape="1">
          <a:blip r:embed="rId3">
            <a:alphaModFix/>
          </a:blip>
          <a:srcRect b="0" l="0" r="8205" t="0"/>
          <a:stretch/>
        </p:blipFill>
        <p:spPr>
          <a:xfrm>
            <a:off x="751736" y="3174065"/>
            <a:ext cx="1654439" cy="1802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61108" y="288416"/>
            <a:ext cx="3833610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Types of Currents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AC:  Alternating Current – Alternating flow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DC:  Direct Current – Continuous flow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2991746" y="1552844"/>
            <a:ext cx="3949066" cy="1338797"/>
            <a:chOff x="2618043" y="1812668"/>
            <a:chExt cx="5265422" cy="1785063"/>
          </a:xfrm>
        </p:grpSpPr>
        <p:grpSp>
          <p:nvGrpSpPr>
            <p:cNvPr id="218" name="Shape 218"/>
            <p:cNvGrpSpPr/>
            <p:nvPr/>
          </p:nvGrpSpPr>
          <p:grpSpPr>
            <a:xfrm>
              <a:off x="2731988" y="1812668"/>
              <a:ext cx="5151477" cy="1785063"/>
              <a:chOff x="3004172" y="2208439"/>
              <a:chExt cx="5151477" cy="1785063"/>
            </a:xfrm>
          </p:grpSpPr>
          <p:pic>
            <p:nvPicPr>
              <p:cNvPr descr="Image result for AC DC electricity  cartoon" id="219" name="Shape 219"/>
              <p:cNvPicPr preferRelativeResize="0"/>
              <p:nvPr/>
            </p:nvPicPr>
            <p:blipFill rotWithShape="1">
              <a:blip r:embed="rId4">
                <a:alphaModFix/>
              </a:blip>
              <a:srcRect b="51060" l="0" r="0" t="0"/>
              <a:stretch/>
            </p:blipFill>
            <p:spPr>
              <a:xfrm>
                <a:off x="3795296" y="3061189"/>
                <a:ext cx="3810000" cy="9323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 result for light bulb on cartoon" id="220" name="Shape 220"/>
              <p:cNvPicPr preferRelativeResize="0"/>
              <p:nvPr/>
            </p:nvPicPr>
            <p:blipFill rotWithShape="1">
              <a:blip r:embed="rId5">
                <a:alphaModFix/>
              </a:blip>
              <a:srcRect b="8418" l="0" r="0" t="0"/>
              <a:stretch/>
            </p:blipFill>
            <p:spPr>
              <a:xfrm>
                <a:off x="5342129" y="2434204"/>
                <a:ext cx="501319" cy="4540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mage result for battery" id="221" name="Shape 221"/>
              <p:cNvPicPr preferRelativeResize="0"/>
              <p:nvPr/>
            </p:nvPicPr>
            <p:blipFill rotWithShape="1">
              <a:blip r:embed="rId6">
                <a:alphaModFix/>
              </a:blip>
              <a:srcRect b="0" l="36082" r="34352" t="0"/>
              <a:stretch/>
            </p:blipFill>
            <p:spPr>
              <a:xfrm>
                <a:off x="3004172" y="2619345"/>
                <a:ext cx="261258" cy="88368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2" name="Shape 222"/>
              <p:cNvSpPr/>
              <p:nvPr/>
            </p:nvSpPr>
            <p:spPr>
              <a:xfrm>
                <a:off x="3100918" y="3470987"/>
                <a:ext cx="1359114" cy="336156"/>
              </a:xfrm>
              <a:custGeom>
                <a:pathLst>
                  <a:path extrusionOk="0" h="336156" w="1359114">
                    <a:moveTo>
                      <a:pt x="6175" y="0"/>
                    </a:moveTo>
                    <a:cubicBezTo>
                      <a:pt x="-4711" y="83975"/>
                      <a:pt x="-15596" y="167951"/>
                      <a:pt x="108812" y="223935"/>
                    </a:cubicBezTo>
                    <a:cubicBezTo>
                      <a:pt x="233220" y="279919"/>
                      <a:pt x="578453" y="340568"/>
                      <a:pt x="752624" y="335903"/>
                    </a:cubicBezTo>
                    <a:cubicBezTo>
                      <a:pt x="926795" y="331238"/>
                      <a:pt x="1052759" y="219270"/>
                      <a:pt x="1153841" y="195943"/>
                    </a:cubicBezTo>
                    <a:cubicBezTo>
                      <a:pt x="1254923" y="172616"/>
                      <a:pt x="1307018" y="184279"/>
                      <a:pt x="1359114" y="195943"/>
                    </a:cubicBezTo>
                  </a:path>
                </a:pathLst>
              </a:custGeom>
              <a:noFill/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5614838" y="2593234"/>
                <a:ext cx="2540811" cy="1009824"/>
              </a:xfrm>
              <a:custGeom>
                <a:pathLst>
                  <a:path extrusionOk="0" h="1009824" w="2540811">
                    <a:moveTo>
                      <a:pt x="1709692" y="999051"/>
                    </a:moveTo>
                    <a:cubicBezTo>
                      <a:pt x="1689475" y="1008381"/>
                      <a:pt x="1669259" y="1017712"/>
                      <a:pt x="1775006" y="999051"/>
                    </a:cubicBezTo>
                    <a:cubicBezTo>
                      <a:pt x="1880753" y="980390"/>
                      <a:pt x="2218211" y="975725"/>
                      <a:pt x="2344174" y="887084"/>
                    </a:cubicBezTo>
                    <a:cubicBezTo>
                      <a:pt x="2470137" y="798443"/>
                      <a:pt x="2518345" y="588505"/>
                      <a:pt x="2530786" y="467207"/>
                    </a:cubicBezTo>
                    <a:cubicBezTo>
                      <a:pt x="2543227" y="345909"/>
                      <a:pt x="2569664" y="237051"/>
                      <a:pt x="2418819" y="159296"/>
                    </a:cubicBezTo>
                    <a:cubicBezTo>
                      <a:pt x="2267974" y="81541"/>
                      <a:pt x="1860537" y="8451"/>
                      <a:pt x="1625717" y="676"/>
                    </a:cubicBezTo>
                    <a:cubicBezTo>
                      <a:pt x="1390897" y="-7099"/>
                      <a:pt x="1235386" y="53549"/>
                      <a:pt x="1009896" y="112643"/>
                    </a:cubicBezTo>
                    <a:cubicBezTo>
                      <a:pt x="784406" y="171737"/>
                      <a:pt x="434508" y="305476"/>
                      <a:pt x="272778" y="355239"/>
                    </a:cubicBezTo>
                    <a:cubicBezTo>
                      <a:pt x="111048" y="405002"/>
                      <a:pt x="84611" y="431439"/>
                      <a:pt x="39513" y="411223"/>
                    </a:cubicBezTo>
                    <a:cubicBezTo>
                      <a:pt x="-5585" y="391007"/>
                      <a:pt x="-1698" y="312474"/>
                      <a:pt x="2190" y="233941"/>
                    </a:cubicBezTo>
                  </a:path>
                </a:pathLst>
              </a:custGeom>
              <a:noFill/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097763" y="2208439"/>
                <a:ext cx="2472612" cy="609406"/>
              </a:xfrm>
              <a:custGeom>
                <a:pathLst>
                  <a:path extrusionOk="0" h="609406" w="2472612">
                    <a:moveTo>
                      <a:pt x="2472612" y="609406"/>
                    </a:moveTo>
                    <a:cubicBezTo>
                      <a:pt x="2240901" y="602408"/>
                      <a:pt x="2009191" y="595410"/>
                      <a:pt x="1866122" y="562753"/>
                    </a:cubicBezTo>
                    <a:cubicBezTo>
                      <a:pt x="1723053" y="530096"/>
                      <a:pt x="1709057" y="463226"/>
                      <a:pt x="1614196" y="413463"/>
                    </a:cubicBezTo>
                    <a:cubicBezTo>
                      <a:pt x="1519335" y="363700"/>
                      <a:pt x="1452465" y="315491"/>
                      <a:pt x="1296955" y="264173"/>
                    </a:cubicBezTo>
                    <a:cubicBezTo>
                      <a:pt x="1141445" y="212855"/>
                      <a:pt x="867747" y="149096"/>
                      <a:pt x="681135" y="105553"/>
                    </a:cubicBezTo>
                    <a:cubicBezTo>
                      <a:pt x="494523" y="62010"/>
                      <a:pt x="278363" y="9137"/>
                      <a:pt x="177281" y="2916"/>
                    </a:cubicBezTo>
                    <a:cubicBezTo>
                      <a:pt x="76199" y="-3305"/>
                      <a:pt x="104192" y="-6415"/>
                      <a:pt x="74645" y="68230"/>
                    </a:cubicBezTo>
                    <a:cubicBezTo>
                      <a:pt x="45098" y="142875"/>
                      <a:pt x="22549" y="296830"/>
                      <a:pt x="0" y="450785"/>
                    </a:cubicBezTo>
                  </a:path>
                </a:pathLst>
              </a:custGeom>
              <a:noFill/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Shape 225"/>
            <p:cNvSpPr txBox="1"/>
            <p:nvPr/>
          </p:nvSpPr>
          <p:spPr>
            <a:xfrm>
              <a:off x="2618043" y="1961519"/>
              <a:ext cx="4150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2640866" y="3023705"/>
              <a:ext cx="4150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Shape 227"/>
          <p:cNvGrpSpPr/>
          <p:nvPr/>
        </p:nvGrpSpPr>
        <p:grpSpPr>
          <a:xfrm>
            <a:off x="1779668" y="3029524"/>
            <a:ext cx="4519820" cy="1790157"/>
            <a:chOff x="621833" y="3962806"/>
            <a:chExt cx="6026427" cy="2386876"/>
          </a:xfrm>
        </p:grpSpPr>
        <p:pic>
          <p:nvPicPr>
            <p:cNvPr descr="Image result for AC DC electricity  cartoon" id="228" name="Shape 228"/>
            <p:cNvPicPr preferRelativeResize="0"/>
            <p:nvPr/>
          </p:nvPicPr>
          <p:blipFill rotWithShape="1">
            <a:blip r:embed="rId4">
              <a:alphaModFix/>
            </a:blip>
            <a:srcRect b="0" l="0" r="0" t="47894"/>
            <a:stretch/>
          </p:blipFill>
          <p:spPr>
            <a:xfrm>
              <a:off x="2317549" y="5357083"/>
              <a:ext cx="3810000" cy="9925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9" name="Shape 229"/>
            <p:cNvGrpSpPr/>
            <p:nvPr/>
          </p:nvGrpSpPr>
          <p:grpSpPr>
            <a:xfrm>
              <a:off x="621833" y="3962806"/>
              <a:ext cx="675892" cy="1091698"/>
              <a:chOff x="981239" y="3803719"/>
              <a:chExt cx="675892" cy="1091698"/>
            </a:xfrm>
          </p:grpSpPr>
          <p:pic>
            <p:nvPicPr>
              <p:cNvPr descr="Image result for battery" id="230" name="Shape 230"/>
              <p:cNvPicPr preferRelativeResize="0"/>
              <p:nvPr/>
            </p:nvPicPr>
            <p:blipFill rotWithShape="1">
              <a:blip r:embed="rId6">
                <a:alphaModFix/>
              </a:blip>
              <a:srcRect b="0" l="36082" r="34352" t="0"/>
              <a:stretch/>
            </p:blipFill>
            <p:spPr>
              <a:xfrm>
                <a:off x="981239" y="3923865"/>
                <a:ext cx="261258" cy="88368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1" name="Shape 231"/>
              <p:cNvCxnSpPr/>
              <p:nvPr/>
            </p:nvCxnSpPr>
            <p:spPr>
              <a:xfrm>
                <a:off x="1411499" y="4097514"/>
                <a:ext cx="0" cy="536387"/>
              </a:xfrm>
              <a:prstGeom prst="straightConnector1">
                <a:avLst/>
              </a:prstGeom>
              <a:noFill/>
              <a:ln cap="flat" cmpd="sng" w="4127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sp>
            <p:nvSpPr>
              <p:cNvPr id="232" name="Shape 232"/>
              <p:cNvSpPr txBox="1"/>
              <p:nvPr/>
            </p:nvSpPr>
            <p:spPr>
              <a:xfrm>
                <a:off x="1227981" y="3803719"/>
                <a:ext cx="4150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+/-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Shape 233"/>
              <p:cNvSpPr txBox="1"/>
              <p:nvPr/>
            </p:nvSpPr>
            <p:spPr>
              <a:xfrm>
                <a:off x="1242059" y="4587640"/>
                <a:ext cx="4150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-/+</a:t>
                </a:r>
                <a:endParaRPr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Image result for light bulb on cartoon" id="234" name="Shape 234"/>
            <p:cNvPicPr preferRelativeResize="0"/>
            <p:nvPr/>
          </p:nvPicPr>
          <p:blipFill rotWithShape="1">
            <a:blip r:embed="rId5">
              <a:alphaModFix/>
            </a:blip>
            <a:srcRect b="8418" l="0" r="0" t="0"/>
            <a:stretch/>
          </p:blipFill>
          <p:spPr>
            <a:xfrm>
              <a:off x="3834740" y="4807609"/>
              <a:ext cx="501319" cy="4540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Shape 235"/>
            <p:cNvSpPr/>
            <p:nvPr/>
          </p:nvSpPr>
          <p:spPr>
            <a:xfrm>
              <a:off x="4107449" y="4966639"/>
              <a:ext cx="2540811" cy="1009824"/>
            </a:xfrm>
            <a:custGeom>
              <a:pathLst>
                <a:path extrusionOk="0" h="1009824" w="2540811">
                  <a:moveTo>
                    <a:pt x="1709692" y="999051"/>
                  </a:moveTo>
                  <a:cubicBezTo>
                    <a:pt x="1689475" y="1008381"/>
                    <a:pt x="1669259" y="1017712"/>
                    <a:pt x="1775006" y="999051"/>
                  </a:cubicBezTo>
                  <a:cubicBezTo>
                    <a:pt x="1880753" y="980390"/>
                    <a:pt x="2218211" y="975725"/>
                    <a:pt x="2344174" y="887084"/>
                  </a:cubicBezTo>
                  <a:cubicBezTo>
                    <a:pt x="2470137" y="798443"/>
                    <a:pt x="2518345" y="588505"/>
                    <a:pt x="2530786" y="467207"/>
                  </a:cubicBezTo>
                  <a:cubicBezTo>
                    <a:pt x="2543227" y="345909"/>
                    <a:pt x="2569664" y="237051"/>
                    <a:pt x="2418819" y="159296"/>
                  </a:cubicBezTo>
                  <a:cubicBezTo>
                    <a:pt x="2267974" y="81541"/>
                    <a:pt x="1860537" y="8451"/>
                    <a:pt x="1625717" y="676"/>
                  </a:cubicBezTo>
                  <a:cubicBezTo>
                    <a:pt x="1390897" y="-7099"/>
                    <a:pt x="1235386" y="53549"/>
                    <a:pt x="1009896" y="112643"/>
                  </a:cubicBezTo>
                  <a:cubicBezTo>
                    <a:pt x="784406" y="171737"/>
                    <a:pt x="434508" y="305476"/>
                    <a:pt x="272778" y="355239"/>
                  </a:cubicBezTo>
                  <a:cubicBezTo>
                    <a:pt x="111048" y="405002"/>
                    <a:pt x="84611" y="431439"/>
                    <a:pt x="39513" y="411223"/>
                  </a:cubicBezTo>
                  <a:cubicBezTo>
                    <a:pt x="-5585" y="391007"/>
                    <a:pt x="-1698" y="312474"/>
                    <a:pt x="2190" y="233941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Shape 236"/>
          <p:cNvSpPr/>
          <p:nvPr/>
        </p:nvSpPr>
        <p:spPr>
          <a:xfrm>
            <a:off x="2393302" y="4115304"/>
            <a:ext cx="1161661" cy="520256"/>
          </a:xfrm>
          <a:custGeom>
            <a:pathLst>
              <a:path extrusionOk="0" h="693675" w="1548882">
                <a:moveTo>
                  <a:pt x="0" y="36650"/>
                </a:moveTo>
                <a:cubicBezTo>
                  <a:pt x="65314" y="8658"/>
                  <a:pt x="130629" y="-19334"/>
                  <a:pt x="205274" y="17989"/>
                </a:cubicBezTo>
                <a:cubicBezTo>
                  <a:pt x="279919" y="55312"/>
                  <a:pt x="396552" y="165724"/>
                  <a:pt x="447870" y="260585"/>
                </a:cubicBezTo>
                <a:cubicBezTo>
                  <a:pt x="499188" y="355446"/>
                  <a:pt x="432319" y="515622"/>
                  <a:pt x="513184" y="587157"/>
                </a:cubicBezTo>
                <a:cubicBezTo>
                  <a:pt x="594049" y="658692"/>
                  <a:pt x="807099" y="675797"/>
                  <a:pt x="933062" y="689793"/>
                </a:cubicBezTo>
                <a:cubicBezTo>
                  <a:pt x="1059025" y="703789"/>
                  <a:pt x="1166327" y="675797"/>
                  <a:pt x="1268964" y="671132"/>
                </a:cubicBezTo>
                <a:cubicBezTo>
                  <a:pt x="1371601" y="666467"/>
                  <a:pt x="1460241" y="664134"/>
                  <a:pt x="1548882" y="661801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337318" y="3512659"/>
            <a:ext cx="2029408" cy="525763"/>
          </a:xfrm>
          <a:custGeom>
            <a:pathLst>
              <a:path extrusionOk="0" h="701018" w="2705878">
                <a:moveTo>
                  <a:pt x="0" y="700218"/>
                </a:moveTo>
                <a:cubicBezTo>
                  <a:pt x="55983" y="652010"/>
                  <a:pt x="111967" y="603802"/>
                  <a:pt x="121298" y="522937"/>
                </a:cubicBezTo>
                <a:cubicBezTo>
                  <a:pt x="130629" y="442072"/>
                  <a:pt x="13996" y="302112"/>
                  <a:pt x="55984" y="215026"/>
                </a:cubicBezTo>
                <a:cubicBezTo>
                  <a:pt x="97972" y="127940"/>
                  <a:pt x="251927" y="8197"/>
                  <a:pt x="373225" y="422"/>
                </a:cubicBezTo>
                <a:cubicBezTo>
                  <a:pt x="494523" y="-7353"/>
                  <a:pt x="583164" y="93728"/>
                  <a:pt x="783772" y="168373"/>
                </a:cubicBezTo>
                <a:cubicBezTo>
                  <a:pt x="984380" y="243018"/>
                  <a:pt x="1357605" y="375202"/>
                  <a:pt x="1576874" y="448292"/>
                </a:cubicBezTo>
                <a:cubicBezTo>
                  <a:pt x="1796143" y="521382"/>
                  <a:pt x="1953208" y="564924"/>
                  <a:pt x="2099388" y="606912"/>
                </a:cubicBezTo>
                <a:cubicBezTo>
                  <a:pt x="2245568" y="648900"/>
                  <a:pt x="2352870" y="693997"/>
                  <a:pt x="2453952" y="700218"/>
                </a:cubicBezTo>
                <a:cubicBezTo>
                  <a:pt x="2555034" y="706439"/>
                  <a:pt x="2630456" y="675337"/>
                  <a:pt x="2705878" y="644235"/>
                </a:cubicBezTo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 rot="10800000">
            <a:off x="1624688" y="3357310"/>
            <a:ext cx="414300" cy="215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81053" y="273080"/>
            <a:ext cx="4566505" cy="24699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Transformers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called: Power Supplies or Adapters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Converts Wall plug: 110-120 V AC  to low voltage (2-10 V) DC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Devices: 5V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handheld electronics: 1.5 -10 V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ransformer wall plug usb" id="244" name="Shape 244"/>
          <p:cNvPicPr preferRelativeResize="0"/>
          <p:nvPr/>
        </p:nvPicPr>
        <p:blipFill rotWithShape="1">
          <a:blip r:embed="rId3">
            <a:alphaModFix/>
          </a:blip>
          <a:srcRect b="0" l="0" r="24110" t="0"/>
          <a:stretch/>
        </p:blipFill>
        <p:spPr>
          <a:xfrm>
            <a:off x="5621786" y="573833"/>
            <a:ext cx="3070754" cy="4046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ower supply usb"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304" y="2760011"/>
            <a:ext cx="2264569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81053" y="4327429"/>
            <a:ext cx="4265152" cy="6694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= V x I = Voltage x Current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Watts or VoltAmps (W or VA)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ower supply usb"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545" y="2278211"/>
            <a:ext cx="2220687" cy="166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489221" y="380452"/>
            <a:ext cx="6928615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Resistors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up the work, drops the voltage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resistors used to lower voltage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items that use work also lower voltage and are sometimes referred to as “resistors”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Bulb, Motor (fan), Light Emitting Diode (LED)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battery" id="253" name="Shape 253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esistor"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918" y="2547258"/>
            <a:ext cx="3095730" cy="174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iconspng.com/images/light-bulb-on-off/light-bulb-on-off.jpg" id="255" name="Shape 255"/>
          <p:cNvPicPr preferRelativeResize="0"/>
          <p:nvPr/>
        </p:nvPicPr>
        <p:blipFill rotWithShape="1">
          <a:blip r:embed="rId4">
            <a:alphaModFix/>
          </a:blip>
          <a:srcRect b="0" l="0" r="51954" t="0"/>
          <a:stretch/>
        </p:blipFill>
        <p:spPr>
          <a:xfrm>
            <a:off x="4741948" y="2316323"/>
            <a:ext cx="1464518" cy="2301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tor" id="256" name="Shape 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8782" y="1801511"/>
            <a:ext cx="2347951" cy="1540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d" id="257" name="Shape 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3839" y="3327886"/>
            <a:ext cx="1395905" cy="157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54232" y="307864"/>
            <a:ext cx="541005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Capacitor: 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 electrons like a battery. 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energy storage than a battery.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is the Farad: MicroFarad (uF), NanoFarad (nF)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change voltage or current of circuit.</a:t>
            </a:r>
            <a:endParaRPr sz="1100"/>
          </a:p>
        </p:txBody>
      </p:sp>
      <p:sp>
        <p:nvSpPr>
          <p:cNvPr descr="Image result for battery" id="263" name="Shape 263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apacitor"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172" y="375863"/>
            <a:ext cx="1766288" cy="1174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Shape 265"/>
          <p:cNvGrpSpPr/>
          <p:nvPr/>
        </p:nvGrpSpPr>
        <p:grpSpPr>
          <a:xfrm>
            <a:off x="364597" y="1926076"/>
            <a:ext cx="3742906" cy="2428768"/>
            <a:chOff x="486130" y="2568102"/>
            <a:chExt cx="4990542" cy="3238357"/>
          </a:xfrm>
        </p:grpSpPr>
        <p:pic>
          <p:nvPicPr>
            <p:cNvPr descr="Related image" id="266" name="Shape 266"/>
            <p:cNvPicPr preferRelativeResize="0"/>
            <p:nvPr/>
          </p:nvPicPr>
          <p:blipFill rotWithShape="1">
            <a:blip r:embed="rId4">
              <a:alphaModFix/>
            </a:blip>
            <a:srcRect b="10054" l="0" r="26531" t="17346"/>
            <a:stretch/>
          </p:blipFill>
          <p:spPr>
            <a:xfrm>
              <a:off x="486130" y="2568102"/>
              <a:ext cx="4990542" cy="3238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lated image" id="267" name="Shape 267"/>
            <p:cNvPicPr preferRelativeResize="0"/>
            <p:nvPr/>
          </p:nvPicPr>
          <p:blipFill rotWithShape="1">
            <a:blip r:embed="rId4">
              <a:alphaModFix/>
            </a:blip>
            <a:srcRect b="10053" l="56408" r="33427" t="76265"/>
            <a:stretch/>
          </p:blipFill>
          <p:spPr>
            <a:xfrm rot="2392954">
              <a:off x="3515433" y="3055751"/>
              <a:ext cx="420311" cy="78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lated image" id="268" name="Shape 268"/>
            <p:cNvPicPr preferRelativeResize="0"/>
            <p:nvPr/>
          </p:nvPicPr>
          <p:blipFill rotWithShape="1">
            <a:blip r:embed="rId4">
              <a:alphaModFix/>
            </a:blip>
            <a:srcRect b="10053" l="56408" r="33427" t="76265"/>
            <a:stretch/>
          </p:blipFill>
          <p:spPr>
            <a:xfrm>
              <a:off x="2743999" y="3043713"/>
              <a:ext cx="978812" cy="5745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Shape 269"/>
          <p:cNvGrpSpPr/>
          <p:nvPr/>
        </p:nvGrpSpPr>
        <p:grpSpPr>
          <a:xfrm>
            <a:off x="4653691" y="1938435"/>
            <a:ext cx="3742906" cy="2428768"/>
            <a:chOff x="6204922" y="2584580"/>
            <a:chExt cx="4990542" cy="3238357"/>
          </a:xfrm>
        </p:grpSpPr>
        <p:grpSp>
          <p:nvGrpSpPr>
            <p:cNvPr id="270" name="Shape 270"/>
            <p:cNvGrpSpPr/>
            <p:nvPr/>
          </p:nvGrpSpPr>
          <p:grpSpPr>
            <a:xfrm>
              <a:off x="6204922" y="2584580"/>
              <a:ext cx="4990542" cy="3238357"/>
              <a:chOff x="961118" y="2360645"/>
              <a:chExt cx="4990542" cy="3238357"/>
            </a:xfrm>
          </p:grpSpPr>
          <p:pic>
            <p:nvPicPr>
              <p:cNvPr descr="Related image" id="271" name="Shape 271"/>
              <p:cNvPicPr preferRelativeResize="0"/>
              <p:nvPr/>
            </p:nvPicPr>
            <p:blipFill rotWithShape="1">
              <a:blip r:embed="rId4">
                <a:alphaModFix/>
              </a:blip>
              <a:srcRect b="10054" l="0" r="26531" t="17346"/>
              <a:stretch/>
            </p:blipFill>
            <p:spPr>
              <a:xfrm>
                <a:off x="961118" y="2360645"/>
                <a:ext cx="4990542" cy="32383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Related image" id="272" name="Shape 272"/>
              <p:cNvPicPr preferRelativeResize="0"/>
              <p:nvPr/>
            </p:nvPicPr>
            <p:blipFill rotWithShape="1">
              <a:blip r:embed="rId4">
                <a:alphaModFix/>
              </a:blip>
              <a:srcRect b="10053" l="56408" r="33427" t="76265"/>
              <a:stretch/>
            </p:blipFill>
            <p:spPr>
              <a:xfrm rot="2392954">
                <a:off x="2509428" y="2609805"/>
                <a:ext cx="368204" cy="4199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Related image" id="273" name="Shape 273"/>
              <p:cNvPicPr preferRelativeResize="0"/>
              <p:nvPr/>
            </p:nvPicPr>
            <p:blipFill rotWithShape="1">
              <a:blip r:embed="rId4">
                <a:alphaModFix/>
              </a:blip>
              <a:srcRect b="10053" l="56408" r="33427" t="76265"/>
              <a:stretch/>
            </p:blipFill>
            <p:spPr>
              <a:xfrm rot="8528721">
                <a:off x="2596513" y="5003045"/>
                <a:ext cx="368204" cy="41994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74" name="Shape 274"/>
              <p:cNvCxnSpPr/>
              <p:nvPr/>
            </p:nvCxnSpPr>
            <p:spPr>
              <a:xfrm flipH="1" rot="10800000">
                <a:off x="2877547" y="2663332"/>
                <a:ext cx="354564" cy="312892"/>
              </a:xfrm>
              <a:prstGeom prst="straightConnector1">
                <a:avLst/>
              </a:prstGeom>
              <a:noFill/>
              <a:ln cap="flat" cmpd="sng" w="53975">
                <a:solidFill>
                  <a:srgbClr val="AEABA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5" name="Shape 275"/>
              <p:cNvCxnSpPr/>
              <p:nvPr/>
            </p:nvCxnSpPr>
            <p:spPr>
              <a:xfrm>
                <a:off x="2877547" y="4934253"/>
                <a:ext cx="354564" cy="337284"/>
              </a:xfrm>
              <a:prstGeom prst="straightConnector1">
                <a:avLst/>
              </a:prstGeom>
              <a:noFill/>
              <a:ln cap="flat" cmpd="sng" w="53975">
                <a:solidFill>
                  <a:srgbClr val="AEABA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Image result for lightbulb cartoon" id="276" name="Shape 276"/>
              <p:cNvPicPr preferRelativeResize="0"/>
              <p:nvPr/>
            </p:nvPicPr>
            <p:blipFill rotWithShape="1">
              <a:blip r:embed="rId5">
                <a:alphaModFix/>
              </a:blip>
              <a:srcRect b="4194" l="9824" r="9072" t="4566"/>
              <a:stretch/>
            </p:blipFill>
            <p:spPr>
              <a:xfrm rot="5400000">
                <a:off x="4665305" y="3638943"/>
                <a:ext cx="541175" cy="82109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77" name="Shape 277"/>
              <p:cNvCxnSpPr/>
              <p:nvPr/>
            </p:nvCxnSpPr>
            <p:spPr>
              <a:xfrm flipH="1" rot="10800000">
                <a:off x="4625482" y="3769572"/>
                <a:ext cx="114469" cy="193774"/>
              </a:xfrm>
              <a:prstGeom prst="straightConnector1">
                <a:avLst/>
              </a:prstGeom>
              <a:noFill/>
              <a:ln cap="flat" cmpd="sng" w="53975">
                <a:solidFill>
                  <a:srgbClr val="AEABA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pic>
          <p:nvPicPr>
            <p:cNvPr descr="Related image" id="278" name="Shape 278"/>
            <p:cNvPicPr preferRelativeResize="0"/>
            <p:nvPr/>
          </p:nvPicPr>
          <p:blipFill rotWithShape="1">
            <a:blip r:embed="rId4">
              <a:alphaModFix/>
            </a:blip>
            <a:srcRect b="10053" l="56408" r="33427" t="76265"/>
            <a:stretch/>
          </p:blipFill>
          <p:spPr>
            <a:xfrm rot="2392954">
              <a:off x="9247349" y="3055752"/>
              <a:ext cx="420311" cy="781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lated image" id="279" name="Shape 279"/>
            <p:cNvPicPr preferRelativeResize="0"/>
            <p:nvPr/>
          </p:nvPicPr>
          <p:blipFill rotWithShape="1">
            <a:blip r:embed="rId4">
              <a:alphaModFix/>
            </a:blip>
            <a:srcRect b="10053" l="56408" r="33427" t="76265"/>
            <a:stretch/>
          </p:blipFill>
          <p:spPr>
            <a:xfrm>
              <a:off x="8446437" y="3076626"/>
              <a:ext cx="978812" cy="574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 result for capacitor" id="280" name="Shape 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4364" y="357994"/>
            <a:ext cx="1730780" cy="119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:pus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454232" y="307864"/>
            <a:ext cx="5410058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Capacitor: Stores electrons like a battery.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capacity and shorter lifetime than a battery.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is the Farad: MicroFarad (uF), NanoFarad (nF)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change voltage or current characteristics.</a:t>
            </a:r>
            <a:endParaRPr sz="1100"/>
          </a:p>
        </p:txBody>
      </p:sp>
      <p:pic>
        <p:nvPicPr>
          <p:cNvPr descr="Image result for water bucket fill flow spill"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81" y="1395276"/>
            <a:ext cx="4813361" cy="3606532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battery" id="287" name="Shape 287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apacitor" id="288" name="Shape 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210" y="307864"/>
            <a:ext cx="1847461" cy="1228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Shape 289"/>
          <p:cNvCxnSpPr/>
          <p:nvPr/>
        </p:nvCxnSpPr>
        <p:spPr>
          <a:xfrm flipH="1">
            <a:off x="3801082" y="1906037"/>
            <a:ext cx="1880667" cy="1799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0" name="Shape 290"/>
          <p:cNvSpPr txBox="1"/>
          <p:nvPr/>
        </p:nvSpPr>
        <p:spPr>
          <a:xfrm>
            <a:off x="5772761" y="1712006"/>
            <a:ext cx="28416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circuit current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Shape 291"/>
          <p:cNvCxnSpPr/>
          <p:nvPr/>
        </p:nvCxnSpPr>
        <p:spPr>
          <a:xfrm rot="10800000">
            <a:off x="3916866" y="2420580"/>
            <a:ext cx="1764883" cy="209148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2" name="Shape 292"/>
          <p:cNvSpPr txBox="1"/>
          <p:nvPr/>
        </p:nvSpPr>
        <p:spPr>
          <a:xfrm>
            <a:off x="5772761" y="2420580"/>
            <a:ext cx="28416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Capacitor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Shape 293"/>
          <p:cNvCxnSpPr/>
          <p:nvPr/>
        </p:nvCxnSpPr>
        <p:spPr>
          <a:xfrm rot="10800000">
            <a:off x="2036200" y="3563580"/>
            <a:ext cx="3645549" cy="271302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4" name="Shape 294"/>
          <p:cNvSpPr txBox="1"/>
          <p:nvPr/>
        </p:nvSpPr>
        <p:spPr>
          <a:xfrm>
            <a:off x="5772760" y="3620120"/>
            <a:ext cx="312864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voltage and/or current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600">
        <p:pus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433238" y="233495"/>
            <a:ext cx="6928615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Sources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Burn something, Heat and Boil Water, Turn generator….. makes energy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directly turns a generator to make energy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Flowing water directly turns a generator to make energy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cells directly convert sun rays to energy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battery" id="300" name="Shape 300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508" y="3226059"/>
            <a:ext cx="2279351" cy="1731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nergy sources cartoon" id="302" name="Shape 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8691" y="891367"/>
            <a:ext cx="1814755" cy="1947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03" name="Shape 3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441" y="891367"/>
            <a:ext cx="1926723" cy="2076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04" name="Shape 3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238" y="1942246"/>
            <a:ext cx="4175460" cy="227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244293" y="148292"/>
            <a:ext cx="7985307" cy="43627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V: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R: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: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W: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VA: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DC: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AC: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won the great AC vs DC battle of 1900?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Wall Plug Voltage: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Device Voltage: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handheld electronics: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 motor and a generator?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one very important thing about electricity that Dr. Bill did not learn until he was in college?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ohm cartoon" id="310" name="Shape 310"/>
          <p:cNvPicPr preferRelativeResize="0"/>
          <p:nvPr/>
        </p:nvPicPr>
        <p:blipFill rotWithShape="1">
          <a:blip r:embed="rId3">
            <a:alphaModFix/>
          </a:blip>
          <a:srcRect b="64689" l="7388" r="41012" t="8731"/>
          <a:stretch/>
        </p:blipFill>
        <p:spPr>
          <a:xfrm>
            <a:off x="293279" y="1350606"/>
            <a:ext cx="173367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244300" y="484975"/>
            <a:ext cx="537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Volt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44300" y="672850"/>
            <a:ext cx="796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Current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4300" y="839950"/>
            <a:ext cx="796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Amps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244300" y="1016000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Resistance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93275" y="123342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Ohm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93275" y="1418300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Watts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93275" y="154702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VoltAmps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10200" y="173347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Direct Current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10200" y="194932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Alternating Current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692725" y="2480350"/>
            <a:ext cx="2323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Tesla (AC) won.  Edison (DC) lost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722925" y="265767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110-120 V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1431425" y="2823500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5 V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1903200" y="3000825"/>
            <a:ext cx="1293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Teko"/>
                <a:ea typeface="Teko"/>
                <a:cs typeface="Teko"/>
                <a:sym typeface="Teko"/>
              </a:rPr>
              <a:t>1.5-10  V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692725" y="3542400"/>
            <a:ext cx="524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	A motor uses energy to spin something.  Something spins a generator to make energy.</a:t>
            </a:r>
            <a:endParaRPr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692725" y="4001175"/>
            <a:ext cx="6606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	It is not the “energy of the electron” that does the work, it is the “FLOW OF THE ELECTRONS” that does the work</a:t>
            </a:r>
            <a:endParaRPr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mc:AlternateContent>
    <mc:Choice Requires="p14">
      <p:transition spd="slow" p14:dur="26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244293" y="148292"/>
            <a:ext cx="7985307" cy="47320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V:     Volt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I:      Current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    Amps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R:     Resistance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:    Ohm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W:    Watts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VA:   VoltAmps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DC:  Direct Current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AC:  Alternating Current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won the great AC vs DC battle of 1900?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Tesla (AC) won.  Edison (DC) lost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Wall Plug Voltage: 110-120 V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 Device Voltage: 5 V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handheld electronics: 1.5 to 10 V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 motor and a generator?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motor uses energy to spin something.  Something spins a generator to make energy.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one very important thing about electricity that Dr. Bill did not learn until he was in college?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It is not the “energy of the electron” that does the work, it is the “FLOW OF THE ELECTRONS” that does the work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ohm cartoon" id="331" name="Shape 331"/>
          <p:cNvPicPr preferRelativeResize="0"/>
          <p:nvPr/>
        </p:nvPicPr>
        <p:blipFill rotWithShape="1">
          <a:blip r:embed="rId3">
            <a:alphaModFix/>
          </a:blip>
          <a:srcRect b="64689" l="7388" r="41012" t="8731"/>
          <a:stretch/>
        </p:blipFill>
        <p:spPr>
          <a:xfrm>
            <a:off x="293279" y="1350606"/>
            <a:ext cx="173367" cy="1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general atomics laser HEL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1274" y="119011"/>
            <a:ext cx="4373448" cy="2265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eneral atomics laser HEL"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5032" y="2567833"/>
            <a:ext cx="3465932" cy="2394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eneral atomics laser HEL" id="138" name="Shape 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012" y="2567833"/>
            <a:ext cx="4250531" cy="2393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eneral atomics predator" id="139" name="Shape 139"/>
          <p:cNvPicPr preferRelativeResize="0"/>
          <p:nvPr/>
        </p:nvPicPr>
        <p:blipFill rotWithShape="1">
          <a:blip r:embed="rId6">
            <a:alphaModFix/>
          </a:blip>
          <a:srcRect b="0" l="9566" r="3125" t="0"/>
          <a:stretch/>
        </p:blipFill>
        <p:spPr>
          <a:xfrm>
            <a:off x="334527" y="174965"/>
            <a:ext cx="4023826" cy="22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7846" y="457959"/>
            <a:ext cx="4459475" cy="416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792" y="2420345"/>
            <a:ext cx="2840408" cy="265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75351" y="48955"/>
            <a:ext cx="785222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= IR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equation to understand circuits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V, Voltage (Volt): Battery, the force to push the current (electrons)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I, current (A, AMP): Current, does the work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R, resistance (     , OHM): Light bulb, fan, LED, etc. The thing that uses up the work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I use the word “WORK” and not “energy” of electrons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538333" y="4372353"/>
            <a:ext cx="375841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attention…. There is a quiz later…..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ohm cartoon" id="152" name="Shape 152"/>
          <p:cNvPicPr preferRelativeResize="0"/>
          <p:nvPr/>
        </p:nvPicPr>
        <p:blipFill rotWithShape="1">
          <a:blip r:embed="rId4">
            <a:alphaModFix/>
          </a:blip>
          <a:srcRect b="64689" l="7388" r="41012" t="8731"/>
          <a:stretch/>
        </p:blipFill>
        <p:spPr>
          <a:xfrm>
            <a:off x="1833466" y="1490565"/>
            <a:ext cx="252829" cy="24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7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32" y="3800377"/>
            <a:ext cx="2265842" cy="10309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031388" y="428934"/>
            <a:ext cx="55900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metal wire has electrons (tiny particles) in it that move when a voltage source (battery) is used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44" y="2159906"/>
            <a:ext cx="4286250" cy="12215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 flipH="1">
            <a:off x="4620434" y="1954165"/>
            <a:ext cx="1698722" cy="73305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1" name="Shape 161"/>
          <p:cNvSpPr txBox="1"/>
          <p:nvPr/>
        </p:nvSpPr>
        <p:spPr>
          <a:xfrm>
            <a:off x="6319157" y="1698241"/>
            <a:ext cx="28416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 Molecule (Aluminum, Copper)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Shape 162"/>
          <p:cNvCxnSpPr/>
          <p:nvPr/>
        </p:nvCxnSpPr>
        <p:spPr>
          <a:xfrm rot="10800000">
            <a:off x="4569668" y="3087512"/>
            <a:ext cx="1764883" cy="20914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Shape 163"/>
          <p:cNvSpPr txBox="1"/>
          <p:nvPr/>
        </p:nvSpPr>
        <p:spPr>
          <a:xfrm>
            <a:off x="6319155" y="3087512"/>
            <a:ext cx="2841682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Electron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wire "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894" y="132614"/>
            <a:ext cx="1694360" cy="169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776072" y="2365310"/>
            <a:ext cx="154795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Pile of Electrons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275" y="449978"/>
            <a:ext cx="3271518" cy="1488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iconspng.com/images/light-bulb-on-off/light-bulb-on-off.jpg" id="171" name="Shape 171"/>
          <p:cNvPicPr preferRelativeResize="0"/>
          <p:nvPr/>
        </p:nvPicPr>
        <p:blipFill rotWithShape="1">
          <a:blip r:embed="rId4">
            <a:alphaModFix/>
          </a:blip>
          <a:srcRect b="0" l="0" r="51954" t="0"/>
          <a:stretch/>
        </p:blipFill>
        <p:spPr>
          <a:xfrm>
            <a:off x="5022589" y="2365310"/>
            <a:ext cx="1464518" cy="2301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ile balls cartoon" id="172" name="Shape 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9275" y="2729206"/>
            <a:ext cx="2143125" cy="18216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3170075" y="3722914"/>
            <a:ext cx="2463282" cy="746988"/>
          </a:xfrm>
          <a:custGeom>
            <a:pathLst>
              <a:path extrusionOk="0" h="995984" w="3284376">
                <a:moveTo>
                  <a:pt x="0" y="0"/>
                </a:moveTo>
                <a:cubicBezTo>
                  <a:pt x="326571" y="36545"/>
                  <a:pt x="653143" y="73090"/>
                  <a:pt x="877078" y="233265"/>
                </a:cubicBezTo>
                <a:cubicBezTo>
                  <a:pt x="1101013" y="393440"/>
                  <a:pt x="1046585" y="855306"/>
                  <a:pt x="1343609" y="961053"/>
                </a:cubicBezTo>
                <a:cubicBezTo>
                  <a:pt x="1640633" y="1066800"/>
                  <a:pt x="2335764" y="901959"/>
                  <a:pt x="2659225" y="867747"/>
                </a:cubicBezTo>
                <a:cubicBezTo>
                  <a:pt x="2982686" y="833535"/>
                  <a:pt x="3133531" y="794657"/>
                  <a:pt x="3284376" y="755779"/>
                </a:cubicBezTo>
              </a:path>
            </a:pathLst>
          </a:custGeom>
          <a:noFill/>
          <a:ln cap="flat" cmpd="sng" w="793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4267926" y="4094884"/>
            <a:ext cx="7546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ile balls cartoon"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5566" y="625151"/>
            <a:ext cx="1413412" cy="12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5272329" y="888740"/>
            <a:ext cx="1214779" cy="5318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561108" y="259805"/>
            <a:ext cx="6310889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electron does not give up any of its internal energy in a circuit. It is not the energy in the electron that lights the bulb.  It is the movement, the flow, of the electrons that lights the bulb !!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electron flow cartoon"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08" y="1782350"/>
            <a:ext cx="3820277" cy="279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ight bulb on cartoon" id="183" name="Shape 183"/>
          <p:cNvPicPr preferRelativeResize="0"/>
          <p:nvPr/>
        </p:nvPicPr>
        <p:blipFill rotWithShape="1">
          <a:blip r:embed="rId4">
            <a:alphaModFix/>
          </a:blip>
          <a:srcRect b="8418" l="0" r="0" t="0"/>
          <a:stretch/>
        </p:blipFill>
        <p:spPr>
          <a:xfrm>
            <a:off x="5631939" y="2055049"/>
            <a:ext cx="2480114" cy="224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510341" y="4734726"/>
            <a:ext cx="375841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Bill did not learn this until he was in college (13</a:t>
            </a:r>
            <a:r>
              <a:rPr baseline="30000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grade) 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51" y="881743"/>
            <a:ext cx="8301124" cy="391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61108" y="259805"/>
            <a:ext cx="6310889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Flow Analogy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45281" y="436805"/>
            <a:ext cx="413350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Transformers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Resistor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Capacitor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battery" id="196" name="Shape 196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attery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8778" y="363190"/>
            <a:ext cx="2676883" cy="190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ircuit switch"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551" y="259435"/>
            <a:ext cx="2009696" cy="2009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sistor" id="199" name="Shape 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2479" y="2692348"/>
            <a:ext cx="2623182" cy="1475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pacitor" id="200" name="Shape 2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4773" y="2718558"/>
            <a:ext cx="2607469" cy="173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ower supply usb" id="201" name="Shape 2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5281" y="2597361"/>
            <a:ext cx="2220687" cy="166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6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