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265" r:id="rId3"/>
    <p:sldId id="258" r:id="rId4"/>
    <p:sldId id="297" r:id="rId5"/>
    <p:sldId id="268" r:id="rId6"/>
    <p:sldId id="295" r:id="rId7"/>
    <p:sldId id="296" r:id="rId8"/>
    <p:sldId id="293" r:id="rId9"/>
    <p:sldId id="269" r:id="rId10"/>
    <p:sldId id="263" r:id="rId11"/>
    <p:sldId id="294" r:id="rId12"/>
    <p:sldId id="257" r:id="rId13"/>
    <p:sldId id="267" r:id="rId14"/>
    <p:sldId id="266" r:id="rId15"/>
    <p:sldId id="272" r:id="rId16"/>
    <p:sldId id="271" r:id="rId17"/>
    <p:sldId id="273" r:id="rId18"/>
    <p:sldId id="274" r:id="rId19"/>
    <p:sldId id="275" r:id="rId20"/>
    <p:sldId id="276" r:id="rId21"/>
    <p:sldId id="289" r:id="rId22"/>
    <p:sldId id="282" r:id="rId23"/>
    <p:sldId id="270" r:id="rId24"/>
    <p:sldId id="259" r:id="rId25"/>
    <p:sldId id="260" r:id="rId26"/>
    <p:sldId id="264" r:id="rId27"/>
    <p:sldId id="261"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94630" autoAdjust="0"/>
  </p:normalViewPr>
  <p:slideViewPr>
    <p:cSldViewPr>
      <p:cViewPr>
        <p:scale>
          <a:sx n="116" d="100"/>
          <a:sy n="116" d="100"/>
        </p:scale>
        <p:origin x="-660" y="-4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D3CAC-28C2-4B1C-AE3A-85C7CF7CCAF9}" type="datetimeFigureOut">
              <a:rPr lang="en-US" smtClean="0"/>
              <a:t>11/6/2013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9C289-3B8B-42BC-83E5-95FDE449E1F4}" type="slidenum">
              <a:rPr lang="en-US" smtClean="0"/>
              <a:t>‹#›</a:t>
            </a:fld>
            <a:endParaRPr lang="en-US" dirty="0"/>
          </a:p>
        </p:txBody>
      </p:sp>
    </p:spTree>
    <p:extLst>
      <p:ext uri="{BB962C8B-B14F-4D97-AF65-F5344CB8AC3E}">
        <p14:creationId xmlns:p14="http://schemas.microsoft.com/office/powerpoint/2010/main" val="96050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68964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203008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86003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241187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233267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223850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144953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363484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171566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260237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B62BB-DB33-4BA9-B1AC-D492479C9933}" type="datetimeFigureOut">
              <a:rPr lang="en-US" smtClean="0"/>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CF0644-6B75-4B21-BCD5-0BD9BF29E86E}" type="slidenum">
              <a:rPr lang="en-US" smtClean="0"/>
              <a:t>‹#›</a:t>
            </a:fld>
            <a:endParaRPr lang="en-US" dirty="0"/>
          </a:p>
        </p:txBody>
      </p:sp>
    </p:spTree>
    <p:extLst>
      <p:ext uri="{BB962C8B-B14F-4D97-AF65-F5344CB8AC3E}">
        <p14:creationId xmlns:p14="http://schemas.microsoft.com/office/powerpoint/2010/main" val="58635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B62BB-DB33-4BA9-B1AC-D492479C9933}" type="datetimeFigureOut">
              <a:rPr lang="en-US" smtClean="0"/>
              <a:t>11/6/2013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0644-6B75-4B21-BCD5-0BD9BF29E86E}" type="slidenum">
              <a:rPr lang="en-US" smtClean="0"/>
              <a:t>‹#›</a:t>
            </a:fld>
            <a:endParaRPr lang="en-US" dirty="0"/>
          </a:p>
        </p:txBody>
      </p:sp>
    </p:spTree>
    <p:extLst>
      <p:ext uri="{BB962C8B-B14F-4D97-AF65-F5344CB8AC3E}">
        <p14:creationId xmlns:p14="http://schemas.microsoft.com/office/powerpoint/2010/main" val="2861207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Static_pressure" TargetMode="External"/><Relationship Id="rId3" Type="http://schemas.openxmlformats.org/officeDocument/2006/relationships/image" Target="../media/image14.gif"/><Relationship Id="rId7" Type="http://schemas.openxmlformats.org/officeDocument/2006/relationships/hyperlink" Target="http://en.wikipedia.org/wiki/Kinetic_energy"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en.wikipedia.org/wiki/Dynamic_pressure" TargetMode="External"/><Relationship Id="rId5" Type="http://schemas.openxmlformats.org/officeDocument/2006/relationships/hyperlink" Target="http://en.wikipedia.org/wiki/Streamlines,_streaklines,_and_pathlines" TargetMode="External"/><Relationship Id="rId4" Type="http://schemas.openxmlformats.org/officeDocument/2006/relationships/hyperlink" Target="http://en.wikipedia.org/wiki/Conservation_of_energy" TargetMode="External"/><Relationship Id="rId9" Type="http://schemas.openxmlformats.org/officeDocument/2006/relationships/hyperlink" Target="http://en.wikipedia.org/wiki/Potential_energ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irfoiltools.com/airfoil/details?airfoil=naca0006-il" TargetMode="External"/><Relationship Id="rId2" Type="http://schemas.openxmlformats.org/officeDocument/2006/relationships/hyperlink" Target="http://www.grc.nasa.gov/WWW/k-12/airplane/foil2.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Principles of Flight</a:t>
            </a:r>
            <a:endParaRPr lang="en-US" dirty="0"/>
          </a:p>
        </p:txBody>
      </p:sp>
      <p:sp>
        <p:nvSpPr>
          <p:cNvPr id="5" name="Subtitle 4"/>
          <p:cNvSpPr>
            <a:spLocks noGrp="1"/>
          </p:cNvSpPr>
          <p:nvPr>
            <p:ph type="subTitle" idx="1"/>
          </p:nvPr>
        </p:nvSpPr>
        <p:spPr/>
        <p:txBody>
          <a:bodyPr/>
          <a:lstStyle/>
          <a:p>
            <a:r>
              <a:rPr lang="en-US" dirty="0" smtClean="0"/>
              <a:t>Escondido Adventist Academy </a:t>
            </a:r>
          </a:p>
          <a:p>
            <a:r>
              <a:rPr lang="en-US" dirty="0" smtClean="0"/>
              <a:t>24 May 2013 </a:t>
            </a:r>
            <a:endParaRPr lang="en-US" dirty="0"/>
          </a:p>
        </p:txBody>
      </p:sp>
    </p:spTree>
    <p:extLst>
      <p:ext uri="{BB962C8B-B14F-4D97-AF65-F5344CB8AC3E}">
        <p14:creationId xmlns:p14="http://schemas.microsoft.com/office/powerpoint/2010/main" val="350869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ree-online-private-pilot-ground-school.com/images/lift_angle_att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6677025"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04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ncrypted-tbn2.gstatic.com/images?q=tbn:ANd9GcQVXXhfwQnpwtYt-5XGl_MBdCv94ZFPxAIGSWwVjHItJJnSip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62000"/>
            <a:ext cx="5867400" cy="27025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llstar.fiu.edu/aero/images/fig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419" y="3886200"/>
            <a:ext cx="5741581"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91490"/>
            <a:ext cx="3124200" cy="5909310"/>
          </a:xfrm>
          <a:prstGeom prst="rect">
            <a:avLst/>
          </a:prstGeom>
        </p:spPr>
        <p:txBody>
          <a:bodyPr wrap="square">
            <a:spAutoFit/>
          </a:bodyPr>
          <a:lstStyle/>
          <a:p>
            <a:pPr marL="285750" indent="-285750">
              <a:buFont typeface="Arial" pitchFamily="34" charset="0"/>
              <a:buChar char="•"/>
            </a:pPr>
            <a:r>
              <a:rPr lang="en-US" dirty="0"/>
              <a:t>Bernoulli's principle can be derived from the principle </a:t>
            </a:r>
            <a:r>
              <a:rPr lang="en-US" dirty="0" smtClean="0"/>
              <a:t>of </a:t>
            </a:r>
            <a:r>
              <a:rPr lang="en-US" dirty="0" smtClean="0">
                <a:hlinkClick r:id="rId4" tooltip="Conservation of energy"/>
              </a:rPr>
              <a:t>conservation </a:t>
            </a:r>
            <a:r>
              <a:rPr lang="en-US" dirty="0">
                <a:hlinkClick r:id="rId4" tooltip="Conservation of energy"/>
              </a:rPr>
              <a:t>of energy</a:t>
            </a:r>
            <a:r>
              <a:rPr lang="en-US" dirty="0"/>
              <a:t>. </a:t>
            </a:r>
            <a:endParaRPr lang="en-US" dirty="0" smtClean="0"/>
          </a:p>
          <a:p>
            <a:pPr marL="285750" indent="-285750">
              <a:buFont typeface="Arial" pitchFamily="34" charset="0"/>
              <a:buChar char="•"/>
            </a:pPr>
            <a:r>
              <a:rPr lang="en-US" dirty="0" smtClean="0"/>
              <a:t>This </a:t>
            </a:r>
            <a:r>
              <a:rPr lang="en-US" dirty="0"/>
              <a:t>states that, in a steady flow, the sum of all forms of mechanical energy in a fluid along a </a:t>
            </a:r>
            <a:r>
              <a:rPr lang="en-US" dirty="0">
                <a:hlinkClick r:id="rId5" tooltip="Streamlines, streaklines, and pathlines"/>
              </a:rPr>
              <a:t>streamline</a:t>
            </a:r>
            <a:r>
              <a:rPr lang="en-US" dirty="0"/>
              <a:t> is the same at all points on that streamline. </a:t>
            </a:r>
            <a:endParaRPr lang="en-US" dirty="0" smtClean="0"/>
          </a:p>
          <a:p>
            <a:pPr marL="285750" indent="-285750">
              <a:buFont typeface="Arial" pitchFamily="34" charset="0"/>
              <a:buChar char="•"/>
            </a:pPr>
            <a:r>
              <a:rPr lang="en-US" dirty="0" smtClean="0"/>
              <a:t>This </a:t>
            </a:r>
            <a:r>
              <a:rPr lang="en-US" dirty="0"/>
              <a:t>requires that the sum of kinetic energy and potential energy remain constant. Thus an increase in the speed of the fluid occurs proportionately with an increase in both its </a:t>
            </a:r>
            <a:r>
              <a:rPr lang="en-US" dirty="0">
                <a:hlinkClick r:id="rId6" tooltip="Dynamic pressure"/>
              </a:rPr>
              <a:t>dynamic pressure</a:t>
            </a:r>
            <a:r>
              <a:rPr lang="en-US" dirty="0"/>
              <a:t> and </a:t>
            </a:r>
            <a:r>
              <a:rPr lang="en-US" dirty="0">
                <a:hlinkClick r:id="rId7" tooltip="Kinetic energy"/>
              </a:rPr>
              <a:t>kinetic energy</a:t>
            </a:r>
            <a:r>
              <a:rPr lang="en-US" dirty="0"/>
              <a:t>, and a decrease in its </a:t>
            </a:r>
            <a:r>
              <a:rPr lang="en-US" dirty="0">
                <a:hlinkClick r:id="rId8" tooltip="Static pressure"/>
              </a:rPr>
              <a:t>static pressure</a:t>
            </a:r>
            <a:r>
              <a:rPr lang="en-US" dirty="0"/>
              <a:t> and </a:t>
            </a:r>
            <a:r>
              <a:rPr lang="en-US" u="sng" dirty="0">
                <a:hlinkClick r:id="rId9" tooltip="Potential energy"/>
              </a:rPr>
              <a:t>potential energy</a:t>
            </a:r>
            <a:r>
              <a:rPr lang="en-US" dirty="0"/>
              <a:t>.</a:t>
            </a:r>
          </a:p>
        </p:txBody>
      </p:sp>
    </p:spTree>
    <p:extLst>
      <p:ext uri="{BB962C8B-B14F-4D97-AF65-F5344CB8AC3E}">
        <p14:creationId xmlns:p14="http://schemas.microsoft.com/office/powerpoint/2010/main" val="375161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l5rDtT9SAog/TUNjWG6peiI/AAAAAAAABrI/TWMpHM2WwyQ/s1600/bernoullis-princi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864596"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4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60" y="76200"/>
            <a:ext cx="893968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867400"/>
            <a:ext cx="8610600" cy="954107"/>
          </a:xfrm>
          <a:prstGeom prst="rect">
            <a:avLst/>
          </a:prstGeom>
          <a:noFill/>
        </p:spPr>
        <p:txBody>
          <a:bodyPr wrap="square" rtlCol="0">
            <a:spAutoFit/>
          </a:bodyPr>
          <a:lstStyle/>
          <a:p>
            <a:pPr algn="ctr"/>
            <a:r>
              <a:rPr lang="en-US" sz="2800" b="1" dirty="0" smtClean="0">
                <a:solidFill>
                  <a:srgbClr val="FF0000"/>
                </a:solidFill>
              </a:rPr>
              <a:t>Drag is a mechanical force generated by a solid object moving through a fluid.</a:t>
            </a:r>
            <a:endParaRPr lang="en-US" sz="2800" b="1" dirty="0">
              <a:solidFill>
                <a:srgbClr val="FF0000"/>
              </a:solidFill>
            </a:endParaRPr>
          </a:p>
        </p:txBody>
      </p:sp>
    </p:spTree>
    <p:extLst>
      <p:ext uri="{BB962C8B-B14F-4D97-AF65-F5344CB8AC3E}">
        <p14:creationId xmlns:p14="http://schemas.microsoft.com/office/powerpoint/2010/main" val="58175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komanetskys.net/komanetskyaviation/Education/WingTipVortices/VortexGen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012" y="2057400"/>
            <a:ext cx="4162425" cy="29527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free-online-private-pilot-ground-school.com/images/wingtip_vortic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00" y="152400"/>
            <a:ext cx="4083252" cy="657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5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nomenclaturo.com/wp-content/uploads/Airplane-Engine-Reciprocating-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0"/>
            <a:ext cx="3657600" cy="27780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warbirddepot.com/dbimages/124/124-a-1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33288">
            <a:off x="6032627" y="631949"/>
            <a:ext cx="251460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ulk-share.slickpic.com/album/share/OYylT1h,NTO2ND/4396541.0/org/p/130504-9712J2F-6Du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754435"/>
            <a:ext cx="275629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ourtesyaircraft.com/Inventory%20Images/N68803%20Photos/T-28%20Flai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39543">
            <a:off x="355304" y="536575"/>
            <a:ext cx="2960083" cy="198097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flyawaysimulation.com/media/images3/images/inselflieger-cessna-17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03658">
            <a:off x="6358328" y="4999012"/>
            <a:ext cx="2254123" cy="1213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1600" y="1447800"/>
            <a:ext cx="2057400" cy="646331"/>
          </a:xfrm>
          <a:prstGeom prst="rect">
            <a:avLst/>
          </a:prstGeom>
          <a:noFill/>
        </p:spPr>
        <p:txBody>
          <a:bodyPr wrap="square" rtlCol="0">
            <a:spAutoFit/>
          </a:bodyPr>
          <a:lstStyle/>
          <a:p>
            <a:pPr algn="ctr"/>
            <a:r>
              <a:rPr lang="en-US" b="1" dirty="0" smtClean="0"/>
              <a:t>RECIPROCATING ENGINE</a:t>
            </a:r>
            <a:endParaRPr lang="en-US" b="1" dirty="0"/>
          </a:p>
        </p:txBody>
      </p:sp>
    </p:spTree>
    <p:extLst>
      <p:ext uri="{BB962C8B-B14F-4D97-AF65-F5344CB8AC3E}">
        <p14:creationId xmlns:p14="http://schemas.microsoft.com/office/powerpoint/2010/main" val="13057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aa.org/Portals/0/Images/TurbopropEngi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5029200" cy="2330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1817132"/>
            <a:ext cx="2743200" cy="369332"/>
          </a:xfrm>
          <a:prstGeom prst="rect">
            <a:avLst/>
          </a:prstGeom>
          <a:noFill/>
        </p:spPr>
        <p:txBody>
          <a:bodyPr wrap="square" rtlCol="0">
            <a:spAutoFit/>
          </a:bodyPr>
          <a:lstStyle/>
          <a:p>
            <a:pPr algn="ctr"/>
            <a:r>
              <a:rPr lang="en-US" b="1" dirty="0" smtClean="0"/>
              <a:t>TURBOPROP</a:t>
            </a:r>
            <a:endParaRPr lang="en-US" b="1" dirty="0"/>
          </a:p>
        </p:txBody>
      </p:sp>
      <p:pic>
        <p:nvPicPr>
          <p:cNvPr id="1032" name="Picture 8" descr="http://www.theworld.org/wp-content/uploads/MQ-9_Reaper_in_flight-wi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27559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9/91/E-2C_Hawkey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400" y="4343400"/>
            <a:ext cx="3352800" cy="2184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nilsribi.files.wordpress.com/2007/11/skywest-brasilia-emb120-02.jpg?w=45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000" y="228600"/>
            <a:ext cx="2791650" cy="18611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2.gstatic.com/images?q=tbn:ANd9GcTTLncW6RM6f8VF4Nb36w3VaDgyd7MYjTa2pXh7A6MI43VP5S0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7137" y="49530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22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erospaceweb.org/question/propulsion/jet/turbof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73512"/>
            <a:ext cx="4648200" cy="35755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1175266"/>
            <a:ext cx="2819400" cy="369332"/>
          </a:xfrm>
          <a:prstGeom prst="rect">
            <a:avLst/>
          </a:prstGeom>
          <a:noFill/>
        </p:spPr>
        <p:txBody>
          <a:bodyPr wrap="square" rtlCol="0">
            <a:spAutoFit/>
          </a:bodyPr>
          <a:lstStyle/>
          <a:p>
            <a:pPr algn="ctr"/>
            <a:r>
              <a:rPr lang="en-US" b="1" dirty="0" smtClean="0"/>
              <a:t>TURBOFAN ENGINE</a:t>
            </a:r>
            <a:endParaRPr lang="en-US" b="1" dirty="0"/>
          </a:p>
        </p:txBody>
      </p:sp>
      <p:pic>
        <p:nvPicPr>
          <p:cNvPr id="3076" name="Picture 4" descr="http://www.aviationnews.eu/blog/wp-content/uploads/2013/02/Bombardier-CSeries-PurePower-engines-420x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04800"/>
            <a:ext cx="2476500" cy="13915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koreatimes.co.kr/www/news/img/special/koreatoday/091125_p16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0" y="304800"/>
            <a:ext cx="2297550" cy="18686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t.gov/mil/lib/mil/pictures/A10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6600" y="4959174"/>
            <a:ext cx="2409450" cy="15369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airdic.com/UserFiles/tomcat/3(5)(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4959174"/>
            <a:ext cx="2619639" cy="174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mparison of a turbojet and a turbojet with an afterbu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57400"/>
            <a:ext cx="4267200" cy="2698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04800" y="1613866"/>
            <a:ext cx="3505200" cy="369332"/>
          </a:xfrm>
          <a:prstGeom prst="rect">
            <a:avLst/>
          </a:prstGeom>
          <a:noFill/>
        </p:spPr>
        <p:txBody>
          <a:bodyPr wrap="square" rtlCol="0">
            <a:spAutoFit/>
          </a:bodyPr>
          <a:lstStyle/>
          <a:p>
            <a:pPr algn="ctr"/>
            <a:r>
              <a:rPr lang="en-US" b="1" dirty="0" smtClean="0"/>
              <a:t>TURBOJET ENGINE</a:t>
            </a:r>
            <a:endParaRPr lang="en-US" b="1" dirty="0"/>
          </a:p>
        </p:txBody>
      </p:sp>
      <p:pic>
        <p:nvPicPr>
          <p:cNvPr id="2052" name="Picture 4" descr="http://jetaircraftmgt.com/images/jam_web_page_photo_infl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877" y="254495"/>
            <a:ext cx="2935551" cy="19553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tratosjets.com/blog/wp-content/uploads/2011/12/Exterior2-Hawker-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37077"/>
            <a:ext cx="2267990" cy="17901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wookmark.com/133105_aircraft-military-harrier-vehicles-fighter-jet-1920x1080-wallpaper_www.wall321.com_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877" y="4800600"/>
            <a:ext cx="3276600" cy="18430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7/78/US_Navy_020426-N-7340V-001_F-14_low_level_fly-b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779835" y="4543849"/>
            <a:ext cx="2888955" cy="209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armahobby.com/images/photos_large/other_cl_flightbasics_nl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76030"/>
            <a:ext cx="4936243" cy="28408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retrotoys.com/images/JetfireBalsaGli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29248"/>
            <a:ext cx="2246400" cy="20519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retrotoys.com/images/FlyingMachineBalsaGli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36400"/>
            <a:ext cx="2362199" cy="204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finotebook.net/graphics/performance/Four-For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440687"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912674"/>
            <a:ext cx="2133600" cy="1754326"/>
          </a:xfrm>
          <a:prstGeom prst="rect">
            <a:avLst/>
          </a:prstGeom>
          <a:noFill/>
        </p:spPr>
        <p:txBody>
          <a:bodyPr wrap="square" rtlCol="0">
            <a:spAutoFit/>
          </a:bodyPr>
          <a:lstStyle/>
          <a:p>
            <a:r>
              <a:rPr lang="en-US" dirty="0" smtClean="0"/>
              <a:t>There are 4 forces involved with flight:</a:t>
            </a:r>
          </a:p>
          <a:p>
            <a:pPr marL="285750" indent="-285750">
              <a:buFont typeface="Arial" pitchFamily="34" charset="0"/>
              <a:buChar char="•"/>
            </a:pPr>
            <a:r>
              <a:rPr lang="en-US" dirty="0" smtClean="0"/>
              <a:t>Lift</a:t>
            </a:r>
          </a:p>
          <a:p>
            <a:pPr marL="285750" indent="-285750">
              <a:buFont typeface="Arial" pitchFamily="34" charset="0"/>
              <a:buChar char="•"/>
            </a:pPr>
            <a:r>
              <a:rPr lang="en-US" dirty="0" smtClean="0"/>
              <a:t>Weight</a:t>
            </a:r>
          </a:p>
          <a:p>
            <a:pPr marL="285750" indent="-285750">
              <a:buFont typeface="Arial" pitchFamily="34" charset="0"/>
              <a:buChar char="•"/>
            </a:pPr>
            <a:r>
              <a:rPr lang="en-US" dirty="0" smtClean="0"/>
              <a:t>Thrust</a:t>
            </a:r>
          </a:p>
          <a:p>
            <a:pPr marL="285750" indent="-285750">
              <a:buFont typeface="Arial" pitchFamily="34" charset="0"/>
              <a:buChar char="•"/>
            </a:pPr>
            <a:r>
              <a:rPr lang="en-US" dirty="0" smtClean="0"/>
              <a:t>Drag</a:t>
            </a:r>
            <a:endParaRPr lang="en-US" dirty="0"/>
          </a:p>
        </p:txBody>
      </p:sp>
    </p:spTree>
    <p:extLst>
      <p:ext uri="{BB962C8B-B14F-4D97-AF65-F5344CB8AC3E}">
        <p14:creationId xmlns:p14="http://schemas.microsoft.com/office/powerpoint/2010/main" val="123420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ctech.net/forum/attachments/oval-larger-scales-more/846954d1323715162-what-your-first-rc-project-magnum-j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03926">
            <a:off x="4640351" y="392816"/>
            <a:ext cx="2226744" cy="287091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spectron.us/SM6FIE/Images/PoCRcContro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91000"/>
            <a:ext cx="2209800" cy="22392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00.i.aliimg.com/wsphoto/v0/654301024_1/DX6i-RC-Full-Range-2-4GHz-DSM2-6-channel-Remote-Control-with-AR6100e-receiver-Mode1-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4137" y="3094736"/>
            <a:ext cx="3112704" cy="31127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125240"/>
            <a:ext cx="3253200" cy="1938992"/>
          </a:xfrm>
          <a:prstGeom prst="rect">
            <a:avLst/>
          </a:prstGeom>
          <a:noFill/>
        </p:spPr>
        <p:txBody>
          <a:bodyPr wrap="square" rtlCol="0">
            <a:spAutoFit/>
          </a:bodyPr>
          <a:lstStyle/>
          <a:p>
            <a:r>
              <a:rPr lang="en-US" sz="6000" b="1" dirty="0" smtClean="0">
                <a:latin typeface="Comic Sans MS" pitchFamily="66" charset="0"/>
              </a:rPr>
              <a:t>From these...</a:t>
            </a:r>
            <a:endParaRPr lang="en-US" sz="6000" b="1" dirty="0">
              <a:latin typeface="Comic Sans MS" pitchFamily="66" charset="0"/>
            </a:endParaRPr>
          </a:p>
        </p:txBody>
      </p:sp>
    </p:spTree>
    <p:extLst>
      <p:ext uri="{BB962C8B-B14F-4D97-AF65-F5344CB8AC3E}">
        <p14:creationId xmlns:p14="http://schemas.microsoft.com/office/powerpoint/2010/main" val="282175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f.mil/shared/media/photodb/photos/090422-F-0136B-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57200"/>
            <a:ext cx="9069378" cy="601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5486400"/>
            <a:ext cx="5334000" cy="830997"/>
          </a:xfrm>
          <a:prstGeom prst="rect">
            <a:avLst/>
          </a:prstGeom>
          <a:noFill/>
        </p:spPr>
        <p:txBody>
          <a:bodyPr wrap="square" rtlCol="0">
            <a:spAutoFit/>
          </a:bodyPr>
          <a:lstStyle/>
          <a:p>
            <a:pPr algn="ctr"/>
            <a:r>
              <a:rPr lang="en-US" sz="4800" dirty="0" smtClean="0">
                <a:solidFill>
                  <a:schemeClr val="bg1"/>
                </a:solidFill>
                <a:latin typeface="Comic Sans MS" pitchFamily="66" charset="0"/>
              </a:rPr>
              <a:t>To This!!!</a:t>
            </a:r>
            <a:endParaRPr lang="en-US" sz="4800" dirty="0">
              <a:solidFill>
                <a:schemeClr val="bg1"/>
              </a:solidFill>
              <a:latin typeface="Comic Sans MS" pitchFamily="66" charset="0"/>
            </a:endParaRPr>
          </a:p>
        </p:txBody>
      </p:sp>
    </p:spTree>
    <p:extLst>
      <p:ext uri="{BB962C8B-B14F-4D97-AF65-F5344CB8AC3E}">
        <p14:creationId xmlns:p14="http://schemas.microsoft.com/office/powerpoint/2010/main" val="3520502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murdoconline.net/wp-content/uploads/2009/05/predator-loa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405000"/>
            <a:ext cx="896470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199"/>
            <a:ext cx="8915400" cy="322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958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ciencebuddies.org/Files/2948/5/Sports_img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4219575" cy="5029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05400" y="838200"/>
            <a:ext cx="3581400" cy="2462213"/>
          </a:xfrm>
          <a:prstGeom prst="rect">
            <a:avLst/>
          </a:prstGeom>
        </p:spPr>
        <p:txBody>
          <a:bodyPr wrap="square">
            <a:spAutoFit/>
          </a:bodyPr>
          <a:lstStyle/>
          <a:p>
            <a:r>
              <a:rPr lang="en-US" sz="1100" dirty="0"/>
              <a:t>Abstract</a:t>
            </a:r>
          </a:p>
          <a:p>
            <a:r>
              <a:rPr lang="en-US" sz="1100" dirty="0"/>
              <a:t>Have you ever wondered why golf balls have a pattern of dimples on their surface? The dimples are important for determining how air flows around the ball when it is in flight. The dimple pattern, combined with the spin imparted to the ball when hit by the club, greatly influence the ball's flight path. For example, backspin generates lift, prolonging flight. When the ball is not hit squarely with the club, varying degrees of sidespin are imparted to the ball. A clockwise sidespin (viewed from the top) will cause the ball to veer right (or </a:t>
            </a:r>
            <a:r>
              <a:rPr lang="en-US" sz="1100" i="1" dirty="0"/>
              <a:t>slice</a:t>
            </a:r>
            <a:r>
              <a:rPr lang="en-US" sz="1100" dirty="0"/>
              <a:t>). A counterclockwise sidespin will cause the ball to veer left (or </a:t>
            </a:r>
            <a:r>
              <a:rPr lang="en-US" sz="1100" i="1" dirty="0"/>
              <a:t>hook</a:t>
            </a:r>
            <a:r>
              <a:rPr lang="en-US" sz="1100" dirty="0"/>
              <a:t>). This project attempts to answer the question, "Can an asymmetric dimple pattern decrease hooks and slices?"</a:t>
            </a:r>
          </a:p>
        </p:txBody>
      </p:sp>
      <p:sp>
        <p:nvSpPr>
          <p:cNvPr id="6" name="TextBox 5"/>
          <p:cNvSpPr txBox="1"/>
          <p:nvPr/>
        </p:nvSpPr>
        <p:spPr>
          <a:xfrm>
            <a:off x="5448300" y="3606000"/>
            <a:ext cx="2895600" cy="523220"/>
          </a:xfrm>
          <a:prstGeom prst="rect">
            <a:avLst/>
          </a:prstGeom>
          <a:noFill/>
        </p:spPr>
        <p:txBody>
          <a:bodyPr wrap="square" rtlCol="0">
            <a:spAutoFit/>
          </a:bodyPr>
          <a:lstStyle/>
          <a:p>
            <a:r>
              <a:rPr lang="en-US" sz="1400" dirty="0" smtClean="0"/>
              <a:t>Maybe baseball players would like baseballs dimpled!?</a:t>
            </a:r>
            <a:endParaRPr lang="en-US" sz="1400" dirty="0"/>
          </a:p>
        </p:txBody>
      </p:sp>
    </p:spTree>
    <p:extLst>
      <p:ext uri="{BB962C8B-B14F-4D97-AF65-F5344CB8AC3E}">
        <p14:creationId xmlns:p14="http://schemas.microsoft.com/office/powerpoint/2010/main" val="2441042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a:spLocks noChangeArrowheads="1"/>
          </p:cNvSpPr>
          <p:nvPr/>
        </p:nvSpPr>
        <p:spPr bwMode="auto">
          <a:xfrm>
            <a:off x="152400" y="600416"/>
            <a:ext cx="8915400"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pitchFamily="34" charset="0"/>
                <a:cs typeface="Arial" pitchFamily="34" charset="0"/>
              </a:rPr>
              <a:t/>
            </a:r>
            <a:br>
              <a:rPr kumimoji="0" lang="en-US" sz="700" b="0" i="0" u="none" strike="noStrike" cap="none" normalizeH="0" baseline="0" dirty="0" smtClean="0">
                <a:ln>
                  <a:noFill/>
                </a:ln>
                <a:solidFill>
                  <a:schemeClr val="tx1"/>
                </a:solidFill>
                <a:effectLst/>
                <a:latin typeface="Arial" pitchFamily="34" charset="0"/>
                <a:cs typeface="Arial" pitchFamily="34" charset="0"/>
              </a:rPr>
            </a:b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Definitions: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Airfoil:</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any surface such as a wing, aileron, rotor blade, or stabilizer designed to produce lift when in motion relative to the surrounding air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Chord:</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Chord line longitudinal length (length as viewed from the side)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Chord Line:</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The chord line is the straight line intersecting the leading and trailing edges of the airfoil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Mean Camber Line:</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Located halfway between the upper and lower surfaces as the average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Relative Wind:</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The direction of the airflow with respect to an airfoil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Angle of Attack (AoA):</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The acute angle measured between the relative wind, or flight path and the chord of the airfoil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Angle of Incidence (AoI):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formed by the chord of the airfoil and the longitudinal axis of the aircraft which is designed into the aircraft and cannot be changed by the pilot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Attitude:</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relationship of the aircraft's nose with the horizon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Flight Path: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The course or track along which the aircraft is flying or is intended to be flown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Lift: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 component of the total aerodynamic force on an airfoil and acts perpendicular to the relative wind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Center of Pressure (CP):</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The average (mean) of the lift force through which all lift is considered to act, same as Center of Lift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Center of Lift: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The average (mean) of the lift force through which all lift is considered to act, same as Center of Pressure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Center of Gravity:</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The average weight across an aircraft through which gravity is considered to act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52400" y="0"/>
            <a:ext cx="3695700" cy="523220"/>
          </a:xfrm>
          <a:prstGeom prst="rect">
            <a:avLst/>
          </a:prstGeom>
          <a:noFill/>
        </p:spPr>
        <p:txBody>
          <a:bodyPr wrap="square" rtlCol="0">
            <a:spAutoFit/>
          </a:bodyPr>
          <a:lstStyle/>
          <a:p>
            <a:r>
              <a:rPr lang="en-US" sz="2800" b="1" dirty="0" smtClean="0"/>
              <a:t>PRINCIPLES OF FLIGHT</a:t>
            </a:r>
            <a:endParaRPr lang="en-US" sz="2800" b="1" dirty="0"/>
          </a:p>
        </p:txBody>
      </p:sp>
    </p:spTree>
    <p:extLst>
      <p:ext uri="{BB962C8B-B14F-4D97-AF65-F5344CB8AC3E}">
        <p14:creationId xmlns:p14="http://schemas.microsoft.com/office/powerpoint/2010/main" val="2206014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86800" cy="5632311"/>
          </a:xfrm>
          <a:prstGeom prst="rect">
            <a:avLst/>
          </a:prstGeom>
        </p:spPr>
        <p:txBody>
          <a:bodyPr wrap="square">
            <a:spAutoFit/>
          </a:bodyPr>
          <a:lstStyle/>
          <a:p>
            <a:r>
              <a:rPr lang="en-US" b="1" dirty="0"/>
              <a:t>Introduction:</a:t>
            </a:r>
          </a:p>
          <a:p>
            <a:r>
              <a:rPr lang="en-US" dirty="0"/>
              <a:t>Aerodynamics deals with the motion of air and the forces acting on a body moving relative to </a:t>
            </a:r>
            <a:r>
              <a:rPr lang="en-US" dirty="0" smtClean="0"/>
              <a:t>the air</a:t>
            </a:r>
            <a:endParaRPr lang="en-US" dirty="0"/>
          </a:p>
          <a:p>
            <a:r>
              <a:rPr lang="en-US" dirty="0"/>
              <a:t>The basis for this understanding is found in the four forces acting on an aircraft and Newton's Three Laws of Motion</a:t>
            </a:r>
          </a:p>
          <a:p>
            <a:r>
              <a:rPr lang="en-US" dirty="0"/>
              <a:t>In un-accelerated flight, the four forces are in equilibrium which is lift </a:t>
            </a:r>
            <a:r>
              <a:rPr lang="en-US" dirty="0" smtClean="0"/>
              <a:t>equaling </a:t>
            </a:r>
            <a:r>
              <a:rPr lang="en-US" dirty="0"/>
              <a:t>weight, and thrust </a:t>
            </a:r>
            <a:r>
              <a:rPr lang="en-US" dirty="0" smtClean="0"/>
              <a:t>equaling </a:t>
            </a:r>
            <a:r>
              <a:rPr lang="en-US" dirty="0"/>
              <a:t>drag</a:t>
            </a:r>
          </a:p>
          <a:p>
            <a:r>
              <a:rPr lang="en-US" b="1" dirty="0"/>
              <a:t>Lift:</a:t>
            </a:r>
            <a:r>
              <a:rPr lang="en-US" dirty="0"/>
              <a:t> Upward force created by airflow</a:t>
            </a:r>
          </a:p>
          <a:p>
            <a:r>
              <a:rPr lang="en-US" b="1" dirty="0"/>
              <a:t>Weight:</a:t>
            </a:r>
            <a:r>
              <a:rPr lang="en-US" dirty="0"/>
              <a:t> Opposes lift via gravity</a:t>
            </a:r>
          </a:p>
          <a:p>
            <a:r>
              <a:rPr lang="en-US" b="1" dirty="0"/>
              <a:t>Thrust:</a:t>
            </a:r>
            <a:r>
              <a:rPr lang="en-US" dirty="0"/>
              <a:t> Forward force which propels the airplane</a:t>
            </a:r>
          </a:p>
          <a:p>
            <a:r>
              <a:rPr lang="en-US" b="1" dirty="0"/>
              <a:t>Drag:</a:t>
            </a:r>
            <a:r>
              <a:rPr lang="en-US" dirty="0"/>
              <a:t> Retarding force which limits speed</a:t>
            </a:r>
          </a:p>
          <a:p>
            <a:r>
              <a:rPr lang="en-US" dirty="0"/>
              <a:t>A balanced aircraft is a happy aircraft (fuel burn, efficiency, etc.)</a:t>
            </a:r>
          </a:p>
          <a:p>
            <a:r>
              <a:rPr lang="en-US" dirty="0"/>
              <a:t/>
            </a:r>
            <a:br>
              <a:rPr lang="en-US" dirty="0"/>
            </a:br>
            <a:r>
              <a:rPr lang="en-US" b="1" dirty="0"/>
              <a:t>The principle structure of an aircraft consists of:</a:t>
            </a:r>
            <a:endParaRPr lang="en-US" dirty="0"/>
          </a:p>
          <a:p>
            <a:pPr lvl="1"/>
            <a:r>
              <a:rPr lang="en-US" b="1" dirty="0"/>
              <a:t>Fuselage:</a:t>
            </a:r>
            <a:r>
              <a:rPr lang="en-US" dirty="0"/>
              <a:t> main structural unit</a:t>
            </a:r>
          </a:p>
          <a:p>
            <a:pPr lvl="1"/>
            <a:r>
              <a:rPr lang="en-US" b="1" dirty="0"/>
              <a:t>Wings:</a:t>
            </a:r>
            <a:r>
              <a:rPr lang="en-US" dirty="0"/>
              <a:t> airfoils to produce lift</a:t>
            </a:r>
          </a:p>
          <a:p>
            <a:pPr lvl="1"/>
            <a:r>
              <a:rPr lang="en-US" b="1" dirty="0"/>
              <a:t>Flight Control Surfaces:</a:t>
            </a:r>
            <a:endParaRPr lang="en-US" dirty="0"/>
          </a:p>
          <a:p>
            <a:pPr lvl="2"/>
            <a:r>
              <a:rPr lang="en-US" b="1" dirty="0"/>
              <a:t>Primary:</a:t>
            </a:r>
            <a:r>
              <a:rPr lang="en-US" dirty="0"/>
              <a:t> ailerons, elevator, rudders</a:t>
            </a:r>
          </a:p>
          <a:p>
            <a:pPr lvl="2"/>
            <a:r>
              <a:rPr lang="en-US" b="1" dirty="0"/>
              <a:t>Secondary:</a:t>
            </a:r>
            <a:r>
              <a:rPr lang="en-US" dirty="0"/>
              <a:t> moveable trim tabs located on the primary flight control surfaces</a:t>
            </a:r>
          </a:p>
          <a:p>
            <a:pPr lvl="2"/>
            <a:r>
              <a:rPr lang="en-US" b="1" dirty="0"/>
              <a:t>Auxiliary:</a:t>
            </a:r>
            <a:r>
              <a:rPr lang="en-US" dirty="0"/>
              <a:t> wing flaps, spoilers, speed brakes and slats</a:t>
            </a:r>
          </a:p>
        </p:txBody>
      </p:sp>
    </p:spTree>
    <p:extLst>
      <p:ext uri="{BB962C8B-B14F-4D97-AF65-F5344CB8AC3E}">
        <p14:creationId xmlns:p14="http://schemas.microsoft.com/office/powerpoint/2010/main" val="2206014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000" y="762000"/>
            <a:ext cx="8382000" cy="1200329"/>
          </a:xfrm>
          <a:prstGeom prst="rect">
            <a:avLst/>
          </a:prstGeom>
        </p:spPr>
        <p:txBody>
          <a:bodyPr wrap="square">
            <a:spAutoFit/>
          </a:bodyPr>
          <a:lstStyle/>
          <a:p>
            <a:r>
              <a:rPr lang="en-US" b="1" dirty="0"/>
              <a:t>Weight:</a:t>
            </a:r>
          </a:p>
          <a:p>
            <a:r>
              <a:rPr lang="en-US" dirty="0"/>
              <a:t>Force of gravity that acts vertically through the center of gravity</a:t>
            </a:r>
          </a:p>
          <a:p>
            <a:r>
              <a:rPr lang="en-US" dirty="0"/>
              <a:t>Weight varies based on load, passengers, and fuel</a:t>
            </a:r>
          </a:p>
          <a:p>
            <a:r>
              <a:rPr lang="en-US" dirty="0"/>
              <a:t>Opposing lift, as an aircraft is descending</a:t>
            </a:r>
          </a:p>
        </p:txBody>
      </p:sp>
      <p:sp>
        <p:nvSpPr>
          <p:cNvPr id="3" name="Rectangle 2"/>
          <p:cNvSpPr/>
          <p:nvPr/>
        </p:nvSpPr>
        <p:spPr>
          <a:xfrm>
            <a:off x="304800" y="2057400"/>
            <a:ext cx="8370600" cy="3416320"/>
          </a:xfrm>
          <a:prstGeom prst="rect">
            <a:avLst/>
          </a:prstGeom>
        </p:spPr>
        <p:txBody>
          <a:bodyPr wrap="square">
            <a:spAutoFit/>
          </a:bodyPr>
          <a:lstStyle/>
          <a:p>
            <a:r>
              <a:rPr lang="en-US" b="1" dirty="0"/>
              <a:t>Thrust:</a:t>
            </a:r>
          </a:p>
          <a:p>
            <a:r>
              <a:rPr lang="en-US" dirty="0"/>
              <a:t>Forward acting force that opposes drag and propels the airplane</a:t>
            </a:r>
          </a:p>
          <a:p>
            <a:r>
              <a:rPr lang="en-US" dirty="0"/>
              <a:t>Measured in pounds of thrust and/or horsepower</a:t>
            </a:r>
          </a:p>
          <a:p>
            <a:r>
              <a:rPr lang="en-US" dirty="0"/>
              <a:t>Acts parallel to the center of thrust to overcome drag, F=MA</a:t>
            </a:r>
          </a:p>
          <a:p>
            <a:r>
              <a:rPr lang="en-US" dirty="0"/>
              <a:t>Excess thrust makes an airplane climb</a:t>
            </a:r>
          </a:p>
          <a:p>
            <a:r>
              <a:rPr lang="en-US" dirty="0"/>
              <a:t>Provided by a propeller in most small aircraft</a:t>
            </a:r>
          </a:p>
          <a:p>
            <a:r>
              <a:rPr lang="en-US" dirty="0"/>
              <a:t>Thrust must overcome total drag in order to provide forward speed with which to produce lift</a:t>
            </a:r>
          </a:p>
          <a:p>
            <a:r>
              <a:rPr lang="en-US" dirty="0"/>
              <a:t>Increasing the power allows thrust to exceed drag, causing the airplane to accelerate</a:t>
            </a:r>
          </a:p>
          <a:p>
            <a:r>
              <a:rPr lang="en-US" dirty="0"/>
              <a:t>Reducing the power allows drag to exceed thrust, causing the airplane to slow</a:t>
            </a:r>
          </a:p>
          <a:p>
            <a:r>
              <a:rPr lang="en-US" dirty="0" smtClean="0"/>
              <a:t/>
            </a:r>
            <a:br>
              <a:rPr lang="en-US" dirty="0" smtClean="0"/>
            </a:br>
            <a:endParaRPr lang="en-US" dirty="0"/>
          </a:p>
        </p:txBody>
      </p:sp>
    </p:spTree>
    <p:extLst>
      <p:ext uri="{BB962C8B-B14F-4D97-AF65-F5344CB8AC3E}">
        <p14:creationId xmlns:p14="http://schemas.microsoft.com/office/powerpoint/2010/main" val="1234204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52400" y="1143000"/>
            <a:ext cx="8763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Lift: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Key aerodynamic force on an airfoil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Lift always acts in a direction perpendicular to the relative wind and to the lateral axis of the aircraft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Therefore, lift is not always up or in any reference to the Earth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Lift is concentrated from the center of pressure (CP)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Drag is always a by-product of lift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Air flow over the airfoil</a:t>
            </a:r>
            <a:r>
              <a:rPr kumimoji="0" lang="en-US" sz="1400" b="0" i="0" u="none" strike="noStrike" cap="none" normalizeH="0" dirty="0" smtClean="0">
                <a:ln>
                  <a:noFill/>
                </a:ln>
                <a:solidFill>
                  <a:srgbClr val="000000"/>
                </a:solidFill>
                <a:effectLst/>
                <a:latin typeface="Times New Roman" pitchFamily="18" charset="0"/>
                <a:cs typeface="Times New Roman" pitchFamily="18" charset="0"/>
              </a:rPr>
              <a:t> causes lift</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Lift is proportional to the square of the speed (Lift = V</a:t>
            </a:r>
            <a:r>
              <a:rPr kumimoji="0" lang="en-US"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The magnitude of the force of lift is directly proportional to the density of the air, the area of the wings, the airspeed, shape, and AoA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Total lift must overcome the total weight of the aircraft, which is comprised of the actual weight and the tail-down force used to control the aircraft's pitch attitude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Occurs proportionately with:</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Speed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Air Density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Shape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Size of the airfoil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You can control lift in 2 ways:</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Increasing AoA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Increasing Speed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206014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3323987"/>
          </a:xfrm>
          <a:prstGeom prst="rect">
            <a:avLst/>
          </a:prstGeom>
        </p:spPr>
        <p:txBody>
          <a:bodyPr wrap="square">
            <a:spAutoFit/>
          </a:bodyPr>
          <a:lstStyle/>
          <a:p>
            <a:r>
              <a:rPr lang="en-US" sz="1400" b="1" dirty="0"/>
              <a:t>Newton's Laws:</a:t>
            </a:r>
            <a:endParaRPr lang="en-US" sz="1400" dirty="0"/>
          </a:p>
          <a:p>
            <a:pPr lvl="1"/>
            <a:r>
              <a:rPr lang="en-US" sz="1400" b="1" dirty="0"/>
              <a:t>Newton's first law:</a:t>
            </a:r>
            <a:r>
              <a:rPr lang="en-US" sz="1400" dirty="0"/>
              <a:t> A body at rest tends to remain at rest, and a body in motion tends to remain moving at the same speed and in the same direction. For example, an airplane at rest on the ramp will remain at rest unless a force is applied, which is strong enough to overcome the airplanes inertia</a:t>
            </a:r>
          </a:p>
          <a:p>
            <a:pPr lvl="1"/>
            <a:r>
              <a:rPr lang="en-US" sz="1400" b="1" dirty="0"/>
              <a:t>Newton's second law:</a:t>
            </a:r>
            <a:r>
              <a:rPr lang="en-US" sz="1400" dirty="0"/>
              <a:t> When a body is acted upon by a constant force, its resulting acceleration is inversely proportional to the mass of the body and is directly proportional to the applied force. This law may be expressed by F=MA, for example, Speeding up, slowing down, entering climbs or descents, and turning</a:t>
            </a:r>
          </a:p>
          <a:p>
            <a:pPr lvl="1"/>
            <a:r>
              <a:rPr lang="en-US" sz="1400" b="1" dirty="0"/>
              <a:t>Newton's third law:</a:t>
            </a:r>
            <a:r>
              <a:rPr lang="en-US" sz="1400" dirty="0"/>
              <a:t> for every action there is an equal and opposite reaction. This principle applies whenever two things act upon each other, such as the air and the propeller, or the air and the wing of an </a:t>
            </a:r>
            <a:r>
              <a:rPr lang="en-US" sz="1400" dirty="0" smtClean="0"/>
              <a:t>airplane</a:t>
            </a:r>
          </a:p>
          <a:p>
            <a:pPr lvl="1"/>
            <a:endParaRPr lang="en-US" sz="1400" dirty="0"/>
          </a:p>
          <a:p>
            <a:pPr lvl="1"/>
            <a:endParaRPr lang="en-US" sz="1400" dirty="0"/>
          </a:p>
          <a:p>
            <a:r>
              <a:rPr lang="en-US" sz="1400" b="1" dirty="0"/>
              <a:t>Bernoulli's Principle:</a:t>
            </a:r>
            <a:endParaRPr lang="en-US" sz="1400" dirty="0"/>
          </a:p>
          <a:p>
            <a:pPr lvl="1"/>
            <a:r>
              <a:rPr lang="en-US" sz="1400" dirty="0"/>
              <a:t>As the velocity of fluid (air) increases, its internal pressure decreases</a:t>
            </a:r>
          </a:p>
          <a:p>
            <a:pPr lvl="1"/>
            <a:r>
              <a:rPr lang="en-US" sz="1400" dirty="0"/>
              <a:t>A Venturi demonstrates Bernoulli's principle, A1V1P1 = A2V2P2</a:t>
            </a:r>
          </a:p>
        </p:txBody>
      </p:sp>
    </p:spTree>
    <p:extLst>
      <p:ext uri="{BB962C8B-B14F-4D97-AF65-F5344CB8AC3E}">
        <p14:creationId xmlns:p14="http://schemas.microsoft.com/office/powerpoint/2010/main" val="1234204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2819400" cy="646331"/>
          </a:xfrm>
          <a:prstGeom prst="rect">
            <a:avLst/>
          </a:prstGeom>
          <a:noFill/>
        </p:spPr>
        <p:txBody>
          <a:bodyPr wrap="square" rtlCol="0">
            <a:spAutoFit/>
          </a:bodyPr>
          <a:lstStyle/>
          <a:p>
            <a:r>
              <a:rPr lang="en-US" dirty="0" smtClean="0"/>
              <a:t>Three axis’ of flight include:</a:t>
            </a:r>
          </a:p>
          <a:p>
            <a:r>
              <a:rPr lang="en-US" dirty="0" smtClean="0"/>
              <a:t>Pitch, Roll, and Yaw</a:t>
            </a:r>
            <a:endParaRPr lang="en-US" dirty="0"/>
          </a:p>
        </p:txBody>
      </p:sp>
      <p:sp>
        <p:nvSpPr>
          <p:cNvPr id="3" name="TextBox 2"/>
          <p:cNvSpPr txBox="1"/>
          <p:nvPr/>
        </p:nvSpPr>
        <p:spPr>
          <a:xfrm>
            <a:off x="304800" y="5105400"/>
            <a:ext cx="3124200" cy="646331"/>
          </a:xfrm>
          <a:prstGeom prst="rect">
            <a:avLst/>
          </a:prstGeom>
          <a:noFill/>
        </p:spPr>
        <p:txBody>
          <a:bodyPr wrap="square" rtlCol="0">
            <a:spAutoFit/>
          </a:bodyPr>
          <a:lstStyle/>
          <a:p>
            <a:r>
              <a:rPr lang="en-US" dirty="0" smtClean="0"/>
              <a:t>Pitch is controlled by the air flow across the elevators.</a:t>
            </a:r>
            <a:endParaRPr lang="en-US" dirty="0"/>
          </a:p>
        </p:txBody>
      </p:sp>
      <p:sp>
        <p:nvSpPr>
          <p:cNvPr id="4" name="TextBox 3"/>
          <p:cNvSpPr txBox="1"/>
          <p:nvPr/>
        </p:nvSpPr>
        <p:spPr>
          <a:xfrm>
            <a:off x="457200" y="3124200"/>
            <a:ext cx="2743200" cy="646331"/>
          </a:xfrm>
          <a:prstGeom prst="rect">
            <a:avLst/>
          </a:prstGeom>
          <a:noFill/>
        </p:spPr>
        <p:txBody>
          <a:bodyPr wrap="square" rtlCol="0">
            <a:spAutoFit/>
          </a:bodyPr>
          <a:lstStyle/>
          <a:p>
            <a:r>
              <a:rPr lang="en-US" dirty="0" smtClean="0"/>
              <a:t>Yaw is controlled by the air flow across the rudder</a:t>
            </a:r>
            <a:endParaRPr lang="en-US" dirty="0"/>
          </a:p>
        </p:txBody>
      </p:sp>
      <p:sp>
        <p:nvSpPr>
          <p:cNvPr id="5" name="TextBox 4"/>
          <p:cNvSpPr txBox="1"/>
          <p:nvPr/>
        </p:nvSpPr>
        <p:spPr>
          <a:xfrm>
            <a:off x="457200" y="1219200"/>
            <a:ext cx="2743200" cy="646331"/>
          </a:xfrm>
          <a:prstGeom prst="rect">
            <a:avLst/>
          </a:prstGeom>
          <a:noFill/>
        </p:spPr>
        <p:txBody>
          <a:bodyPr wrap="square" rtlCol="0">
            <a:spAutoFit/>
          </a:bodyPr>
          <a:lstStyle/>
          <a:p>
            <a:r>
              <a:rPr lang="en-US" dirty="0" smtClean="0"/>
              <a:t>Roll is controlled by the air flow across the ailerons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
            <a:ext cx="5026996"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014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212793"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607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6"/>
            <a:ext cx="8686800" cy="3139321"/>
          </a:xfrm>
          <a:prstGeom prst="rect">
            <a:avLst/>
          </a:prstGeom>
        </p:spPr>
        <p:txBody>
          <a:bodyPr wrap="square">
            <a:spAutoFit/>
          </a:bodyPr>
          <a:lstStyle/>
          <a:p>
            <a:r>
              <a:rPr lang="en-US" b="1" dirty="0"/>
              <a:t>Airfoils:</a:t>
            </a:r>
            <a:endParaRPr lang="en-US" dirty="0"/>
          </a:p>
          <a:p>
            <a:pPr lvl="1"/>
            <a:r>
              <a:rPr lang="en-US" dirty="0" smtClean="0"/>
              <a:t>A streamlined surface </a:t>
            </a:r>
            <a:r>
              <a:rPr lang="en-US" dirty="0"/>
              <a:t>that provides aerodynamic force, when interacting with a moving steam of air, is an airfoil</a:t>
            </a:r>
          </a:p>
          <a:p>
            <a:pPr lvl="1"/>
            <a:r>
              <a:rPr lang="en-US" dirty="0"/>
              <a:t>A wing is shaped to take advantage of Bernoulli's principle as well as Newton's laws</a:t>
            </a:r>
          </a:p>
          <a:p>
            <a:pPr lvl="1"/>
            <a:r>
              <a:rPr lang="en-US" dirty="0" smtClean="0"/>
              <a:t>Lift </a:t>
            </a:r>
            <a:r>
              <a:rPr lang="en-US" dirty="0"/>
              <a:t>created is measured with the coefficient of lift, which relates to the AoA</a:t>
            </a:r>
          </a:p>
          <a:p>
            <a:pPr lvl="1"/>
            <a:r>
              <a:rPr lang="en-US" dirty="0"/>
              <a:t>Every </a:t>
            </a:r>
            <a:r>
              <a:rPr lang="en-US" dirty="0" smtClean="0"/>
              <a:t>airfoil </a:t>
            </a:r>
            <a:r>
              <a:rPr lang="en-US" dirty="0"/>
              <a:t>has an angle of attack where maximum lift occurs (stall)</a:t>
            </a:r>
          </a:p>
          <a:p>
            <a:pPr lvl="1"/>
            <a:r>
              <a:rPr lang="en-US" dirty="0"/>
              <a:t>The mean camber is important because it assists in determining aerodynamic qualities of an airfoil</a:t>
            </a:r>
          </a:p>
          <a:p>
            <a:pPr lvl="1"/>
            <a:r>
              <a:rPr lang="en-US" dirty="0"/>
              <a:t>The measurement of the maximum camber, inclusive of both the displacement of the mean camber line and its linear measurement from the end of the chord line, provides properties useful in evaluating airfoils</a:t>
            </a:r>
          </a:p>
        </p:txBody>
      </p:sp>
      <p:pic>
        <p:nvPicPr>
          <p:cNvPr id="11266" name="Picture 2" descr="http://www.cfinotebook.net/graphics/performance/Airf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000200"/>
            <a:ext cx="7162800" cy="240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52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58730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370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33338"/>
            <a:ext cx="5876925"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18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Simulator / Types of airfoils</a:t>
            </a:r>
            <a:endParaRPr lang="en-US" dirty="0"/>
          </a:p>
        </p:txBody>
      </p:sp>
      <p:sp>
        <p:nvSpPr>
          <p:cNvPr id="3" name="Content Placeholder 2"/>
          <p:cNvSpPr>
            <a:spLocks noGrp="1"/>
          </p:cNvSpPr>
          <p:nvPr>
            <p:ph idx="1"/>
          </p:nvPr>
        </p:nvSpPr>
        <p:spPr/>
        <p:txBody>
          <a:bodyPr/>
          <a:lstStyle/>
          <a:p>
            <a:r>
              <a:rPr lang="en-US" dirty="0">
                <a:hlinkClick r:id="rId2"/>
              </a:rPr>
              <a:t>http://www.grc.nasa.gov/WWW/k-12/airplane/foil2.html</a:t>
            </a:r>
            <a:endParaRPr lang="en-US" dirty="0" smtClean="0">
              <a:hlinkClick r:id="rId3"/>
            </a:endParaRPr>
          </a:p>
          <a:p>
            <a:r>
              <a:rPr lang="en-US" dirty="0" smtClean="0">
                <a:hlinkClick r:id="rId3"/>
              </a:rPr>
              <a:t>http</a:t>
            </a:r>
            <a:r>
              <a:rPr lang="en-US" dirty="0">
                <a:hlinkClick r:id="rId3"/>
              </a:rPr>
              <a:t>://airfoiltools.com/airfoil/details?airfoil=naca0006-il</a:t>
            </a:r>
            <a:endParaRPr lang="en-US" dirty="0"/>
          </a:p>
        </p:txBody>
      </p:sp>
    </p:spTree>
    <p:extLst>
      <p:ext uri="{BB962C8B-B14F-4D97-AF65-F5344CB8AC3E}">
        <p14:creationId xmlns:p14="http://schemas.microsoft.com/office/powerpoint/2010/main" val="275002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239" y="1214130"/>
            <a:ext cx="16954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239" y="1450605"/>
            <a:ext cx="5810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314" y="1571317"/>
            <a:ext cx="6191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2539" y="1437555"/>
            <a:ext cx="6477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72639" y="1268082"/>
            <a:ext cx="819150" cy="1107996"/>
          </a:xfrm>
          <a:prstGeom prst="rect">
            <a:avLst/>
          </a:prstGeom>
          <a:noFill/>
        </p:spPr>
        <p:txBody>
          <a:bodyPr wrap="square" rtlCol="0">
            <a:spAutoFit/>
          </a:bodyPr>
          <a:lstStyle/>
          <a:p>
            <a:r>
              <a:rPr lang="en-US" sz="6600" i="1" dirty="0" smtClean="0">
                <a:latin typeface="Andalus" pitchFamily="18" charset="-78"/>
                <a:cs typeface="Andalus" pitchFamily="18" charset="-78"/>
              </a:rPr>
              <a:t>L</a:t>
            </a:r>
            <a:endParaRPr lang="en-US" sz="6600" i="1" dirty="0">
              <a:latin typeface="Andalus" pitchFamily="18" charset="-78"/>
              <a:cs typeface="Andalus" pitchFamily="18" charset="-78"/>
            </a:endParaRPr>
          </a:p>
        </p:txBody>
      </p:sp>
      <p:sp>
        <p:nvSpPr>
          <p:cNvPr id="11" name="TextBox 10"/>
          <p:cNvSpPr txBox="1"/>
          <p:nvPr/>
        </p:nvSpPr>
        <p:spPr>
          <a:xfrm>
            <a:off x="2349148" y="4427473"/>
            <a:ext cx="819150" cy="1107996"/>
          </a:xfrm>
          <a:prstGeom prst="rect">
            <a:avLst/>
          </a:prstGeom>
          <a:noFill/>
        </p:spPr>
        <p:txBody>
          <a:bodyPr wrap="square" rtlCol="0">
            <a:spAutoFit/>
          </a:bodyPr>
          <a:lstStyle/>
          <a:p>
            <a:r>
              <a:rPr lang="en-US" sz="6600" i="1" dirty="0" smtClean="0">
                <a:latin typeface="Andalus" pitchFamily="18" charset="-78"/>
                <a:cs typeface="Andalus" pitchFamily="18" charset="-78"/>
              </a:rPr>
              <a:t>D</a:t>
            </a:r>
            <a:endParaRPr lang="en-US" sz="6600" i="1" dirty="0">
              <a:latin typeface="Andalus" pitchFamily="18" charset="-78"/>
              <a:cs typeface="Andalus" pitchFamily="18" charset="-78"/>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348" y="4290012"/>
            <a:ext cx="16954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423" y="4647199"/>
            <a:ext cx="6191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798" y="4427473"/>
            <a:ext cx="9810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2667000"/>
            <a:ext cx="1447800" cy="369332"/>
          </a:xfrm>
          <a:prstGeom prst="rect">
            <a:avLst/>
          </a:prstGeom>
          <a:noFill/>
        </p:spPr>
        <p:txBody>
          <a:bodyPr wrap="square" rtlCol="0">
            <a:spAutoFit/>
          </a:bodyPr>
          <a:lstStyle/>
          <a:p>
            <a:r>
              <a:rPr lang="en-US" dirty="0" smtClean="0"/>
              <a:t>Total Lift</a:t>
            </a:r>
            <a:endParaRPr lang="en-US" dirty="0"/>
          </a:p>
        </p:txBody>
      </p:sp>
      <p:sp>
        <p:nvSpPr>
          <p:cNvPr id="4" name="TextBox 3"/>
          <p:cNvSpPr txBox="1"/>
          <p:nvPr/>
        </p:nvSpPr>
        <p:spPr>
          <a:xfrm>
            <a:off x="3232314" y="228600"/>
            <a:ext cx="1207382" cy="369332"/>
          </a:xfrm>
          <a:prstGeom prst="rect">
            <a:avLst/>
          </a:prstGeom>
          <a:noFill/>
        </p:spPr>
        <p:txBody>
          <a:bodyPr wrap="none" rtlCol="0">
            <a:spAutoFit/>
          </a:bodyPr>
          <a:lstStyle/>
          <a:p>
            <a:r>
              <a:rPr lang="en-US" dirty="0" smtClean="0"/>
              <a:t>Air Density</a:t>
            </a:r>
            <a:endParaRPr lang="en-US" dirty="0"/>
          </a:p>
        </p:txBody>
      </p:sp>
      <p:sp>
        <p:nvSpPr>
          <p:cNvPr id="5" name="TextBox 4"/>
          <p:cNvSpPr txBox="1"/>
          <p:nvPr/>
        </p:nvSpPr>
        <p:spPr>
          <a:xfrm>
            <a:off x="5638800" y="228600"/>
            <a:ext cx="1245597" cy="369332"/>
          </a:xfrm>
          <a:prstGeom prst="rect">
            <a:avLst/>
          </a:prstGeom>
          <a:noFill/>
        </p:spPr>
        <p:txBody>
          <a:bodyPr wrap="none" rtlCol="0">
            <a:spAutoFit/>
          </a:bodyPr>
          <a:lstStyle/>
          <a:p>
            <a:r>
              <a:rPr lang="en-US" dirty="0" smtClean="0"/>
              <a:t>Air Velocity</a:t>
            </a:r>
            <a:endParaRPr lang="en-US" dirty="0"/>
          </a:p>
        </p:txBody>
      </p:sp>
      <p:sp>
        <p:nvSpPr>
          <p:cNvPr id="6" name="TextBox 5"/>
          <p:cNvSpPr txBox="1"/>
          <p:nvPr/>
        </p:nvSpPr>
        <p:spPr>
          <a:xfrm>
            <a:off x="7239000" y="674132"/>
            <a:ext cx="1537386" cy="369332"/>
          </a:xfrm>
          <a:prstGeom prst="rect">
            <a:avLst/>
          </a:prstGeom>
          <a:noFill/>
        </p:spPr>
        <p:txBody>
          <a:bodyPr wrap="square" rtlCol="0">
            <a:spAutoFit/>
          </a:bodyPr>
          <a:lstStyle/>
          <a:p>
            <a:r>
              <a:rPr lang="en-US" dirty="0" smtClean="0"/>
              <a:t>Coefficient Lift</a:t>
            </a:r>
            <a:endParaRPr lang="en-US" dirty="0"/>
          </a:p>
        </p:txBody>
      </p:sp>
      <p:sp>
        <p:nvSpPr>
          <p:cNvPr id="7" name="TextBox 6"/>
          <p:cNvSpPr txBox="1"/>
          <p:nvPr/>
        </p:nvSpPr>
        <p:spPr>
          <a:xfrm>
            <a:off x="7017093" y="2353334"/>
            <a:ext cx="1981200" cy="369332"/>
          </a:xfrm>
          <a:prstGeom prst="rect">
            <a:avLst/>
          </a:prstGeom>
          <a:noFill/>
        </p:spPr>
        <p:txBody>
          <a:bodyPr wrap="square" rtlCol="0">
            <a:spAutoFit/>
          </a:bodyPr>
          <a:lstStyle/>
          <a:p>
            <a:r>
              <a:rPr lang="en-US" dirty="0" smtClean="0"/>
              <a:t>Wing Surface Area</a:t>
            </a:r>
            <a:endParaRPr lang="en-US" dirty="0"/>
          </a:p>
        </p:txBody>
      </p:sp>
      <p:cxnSp>
        <p:nvCxnSpPr>
          <p:cNvPr id="9" name="Straight Connector 8"/>
          <p:cNvCxnSpPr/>
          <p:nvPr/>
        </p:nvCxnSpPr>
        <p:spPr>
          <a:xfrm>
            <a:off x="76200" y="3429000"/>
            <a:ext cx="906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43587" y="762000"/>
            <a:ext cx="396109" cy="80931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1" idx="3"/>
          </p:cNvCxnSpPr>
          <p:nvPr/>
        </p:nvCxnSpPr>
        <p:spPr>
          <a:xfrm flipH="1">
            <a:off x="5181601" y="695790"/>
            <a:ext cx="595063" cy="74176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130240" y="1066672"/>
            <a:ext cx="1184960" cy="45732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1"/>
          </p:cNvCxnSpPr>
          <p:nvPr/>
        </p:nvCxnSpPr>
        <p:spPr>
          <a:xfrm flipH="1" flipV="1">
            <a:off x="6629400" y="2193555"/>
            <a:ext cx="387693" cy="34444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905000" y="2104306"/>
            <a:ext cx="800325" cy="5626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09600" y="2477985"/>
            <a:ext cx="1371600" cy="722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3150205" y="66880"/>
            <a:ext cx="1371600" cy="722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575798" y="79170"/>
            <a:ext cx="1371600" cy="722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7239000" y="545667"/>
            <a:ext cx="1537386" cy="722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7017093" y="2193555"/>
            <a:ext cx="1898307" cy="722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2534551" y="2866231"/>
            <a:ext cx="3886200" cy="369332"/>
          </a:xfrm>
          <a:prstGeom prst="rect">
            <a:avLst/>
          </a:prstGeom>
          <a:noFill/>
        </p:spPr>
        <p:txBody>
          <a:bodyPr wrap="square" rtlCol="0">
            <a:spAutoFit/>
          </a:bodyPr>
          <a:lstStyle/>
          <a:p>
            <a:pPr algn="ctr"/>
            <a:r>
              <a:rPr lang="en-US" dirty="0" smtClean="0"/>
              <a:t>Coefficient of Lift</a:t>
            </a:r>
            <a:endParaRPr lang="en-US" dirty="0"/>
          </a:p>
        </p:txBody>
      </p:sp>
      <p:sp>
        <p:nvSpPr>
          <p:cNvPr id="47" name="TextBox 46"/>
          <p:cNvSpPr txBox="1"/>
          <p:nvPr/>
        </p:nvSpPr>
        <p:spPr>
          <a:xfrm>
            <a:off x="2534551" y="6029632"/>
            <a:ext cx="3886200" cy="369332"/>
          </a:xfrm>
          <a:prstGeom prst="rect">
            <a:avLst/>
          </a:prstGeom>
          <a:noFill/>
        </p:spPr>
        <p:txBody>
          <a:bodyPr wrap="square" rtlCol="0">
            <a:spAutoFit/>
          </a:bodyPr>
          <a:lstStyle/>
          <a:p>
            <a:pPr algn="ctr"/>
            <a:r>
              <a:rPr lang="en-US" dirty="0" smtClean="0"/>
              <a:t>Coefficient of Drag</a:t>
            </a:r>
            <a:endParaRPr lang="en-US" dirty="0"/>
          </a:p>
        </p:txBody>
      </p:sp>
      <p:sp>
        <p:nvSpPr>
          <p:cNvPr id="34" name="TextBox 33"/>
          <p:cNvSpPr txBox="1"/>
          <p:nvPr/>
        </p:nvSpPr>
        <p:spPr>
          <a:xfrm>
            <a:off x="457200" y="4890087"/>
            <a:ext cx="1676400" cy="369332"/>
          </a:xfrm>
          <a:prstGeom prst="rect">
            <a:avLst/>
          </a:prstGeom>
          <a:noFill/>
        </p:spPr>
        <p:txBody>
          <a:bodyPr wrap="square" rtlCol="0">
            <a:spAutoFit/>
          </a:bodyPr>
          <a:lstStyle/>
          <a:p>
            <a:r>
              <a:rPr lang="en-US" dirty="0" smtClean="0"/>
              <a:t>Total Drag</a:t>
            </a:r>
            <a:endParaRPr lang="en-US" dirty="0"/>
          </a:p>
        </p:txBody>
      </p:sp>
      <p:sp>
        <p:nvSpPr>
          <p:cNvPr id="49" name="Oval 48"/>
          <p:cNvSpPr/>
          <p:nvPr/>
        </p:nvSpPr>
        <p:spPr>
          <a:xfrm>
            <a:off x="304800" y="4713545"/>
            <a:ext cx="1371600" cy="722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Arrow Connector 49"/>
          <p:cNvCxnSpPr>
            <a:endCxn id="11" idx="1"/>
          </p:cNvCxnSpPr>
          <p:nvPr/>
        </p:nvCxnSpPr>
        <p:spPr>
          <a:xfrm flipV="1">
            <a:off x="1676400" y="4981471"/>
            <a:ext cx="672748" cy="13267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7400" y="1976735"/>
            <a:ext cx="381000" cy="461665"/>
          </a:xfrm>
          <a:prstGeom prst="rect">
            <a:avLst/>
          </a:prstGeom>
          <a:noFill/>
        </p:spPr>
        <p:txBody>
          <a:bodyPr wrap="square" rtlCol="0">
            <a:spAutoFit/>
          </a:bodyPr>
          <a:lstStyle/>
          <a:p>
            <a:r>
              <a:rPr lang="en-US" sz="2400" b="1" dirty="0" smtClean="0"/>
              <a:t>L</a:t>
            </a:r>
            <a:endParaRPr lang="en-US" sz="2400" b="1" dirty="0"/>
          </a:p>
        </p:txBody>
      </p:sp>
    </p:spTree>
    <p:extLst>
      <p:ext uri="{BB962C8B-B14F-4D97-AF65-F5344CB8AC3E}">
        <p14:creationId xmlns:p14="http://schemas.microsoft.com/office/powerpoint/2010/main" val="581752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648</Words>
  <Application>Microsoft Office PowerPoint</Application>
  <PresentationFormat>On-screen Show (4:3)</PresentationFormat>
  <Paragraphs>120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Principles of Flight</vt:lpstr>
      <vt:lpstr>PowerPoint Presentation</vt:lpstr>
      <vt:lpstr>PowerPoint Presentation</vt:lpstr>
      <vt:lpstr>PowerPoint Presentation</vt:lpstr>
      <vt:lpstr>PowerPoint Presentation</vt:lpstr>
      <vt:lpstr>PowerPoint Presentation</vt:lpstr>
      <vt:lpstr>PowerPoint Presentation</vt:lpstr>
      <vt:lpstr>Airfoil Simulator / Types of airfoils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General Atomics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Borchik, Kenneth</dc:creator>
  <cp:lastModifiedBy>Borchik, Kenneth</cp:lastModifiedBy>
  <cp:revision>39</cp:revision>
  <dcterms:created xsi:type="dcterms:W3CDTF">2013-05-01T23:06:18Z</dcterms:created>
  <dcterms:modified xsi:type="dcterms:W3CDTF">2013-11-07T01:24:26Z</dcterms:modified>
</cp:coreProperties>
</file>