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5" r:id="rId3"/>
    <p:sldId id="266" r:id="rId4"/>
    <p:sldId id="270" r:id="rId5"/>
    <p:sldId id="267" r:id="rId6"/>
    <p:sldId id="272" r:id="rId7"/>
    <p:sldId id="271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8870F-1A48-43A2-A007-2348C2B9745E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C5B93-CA34-49DE-A280-558E83BB8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94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BB9B0-4661-411B-B556-887633A3B128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F3E57-140F-42E5-ACA7-3B197A5F5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8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E57-140F-42E5-ACA7-3B197A5F5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3248464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5105400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2A9E-FA78-4A40-988A-1CE830CDEED2}" type="datetime1">
              <a:rPr lang="en-US" smtClean="0"/>
              <a:t>2/1/2025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4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044C-D33A-4646-9F43-140BF7C29466}" type="datetime1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914402"/>
            <a:ext cx="6121400" cy="5211763"/>
          </a:xfrm>
        </p:spPr>
        <p:txBody>
          <a:bodyPr vert="eaVert"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61A-AF70-4876-A6F0-1286775C4F08}" type="datetime1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5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 marL="2011680" indent="0">
              <a:buNone/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96B4-361F-43A8-B168-DA893180BFB8}" type="datetime1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1316736"/>
            <a:ext cx="90678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2704664"/>
            <a:ext cx="90678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25F6-6FC2-4B0A-BA54-6199C805DC6A}" type="datetime1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1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04088"/>
            <a:ext cx="9067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22546" y="1920085"/>
            <a:ext cx="4389120" cy="4434840"/>
          </a:xfrm>
        </p:spPr>
        <p:txBody>
          <a:bodyPr/>
          <a:lstStyle>
            <a:lvl1pPr>
              <a:buClr>
                <a:schemeClr val="accent3">
                  <a:lumMod val="50000"/>
                </a:schemeClr>
              </a:buClr>
              <a:defRPr sz="2400"/>
            </a:lvl1pPr>
            <a:lvl2pPr>
              <a:buClr>
                <a:schemeClr val="accent1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3">
                  <a:lumMod val="50000"/>
                </a:schemeClr>
              </a:buClr>
              <a:defRPr sz="1800"/>
            </a:lvl4pPr>
            <a:lvl5pPr>
              <a:buClr>
                <a:schemeClr val="accent4">
                  <a:lumMod val="50000"/>
                </a:schemeClr>
              </a:buClr>
              <a:defRPr sz="18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783580" y="1920085"/>
            <a:ext cx="4389120" cy="4434840"/>
          </a:xfrm>
        </p:spPr>
        <p:txBody>
          <a:bodyPr/>
          <a:lstStyle>
            <a:lvl1pPr>
              <a:buClr>
                <a:schemeClr val="accent3">
                  <a:lumMod val="50000"/>
                </a:schemeClr>
              </a:buClr>
              <a:defRPr sz="2400"/>
            </a:lvl1pPr>
            <a:lvl2pPr>
              <a:buClr>
                <a:schemeClr val="accent1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3">
                  <a:lumMod val="50000"/>
                </a:schemeClr>
              </a:buClr>
              <a:defRPr sz="1800"/>
            </a:lvl4pPr>
            <a:lvl5pPr>
              <a:buClr>
                <a:schemeClr val="accent4">
                  <a:lumMod val="50000"/>
                </a:schemeClr>
              </a:buClr>
              <a:defRPr sz="18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691E0-6248-44D5-A750-839F2D339198}" type="datetime1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9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848" y="704088"/>
            <a:ext cx="9027852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848" y="1855248"/>
            <a:ext cx="438912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1144848" y="2514600"/>
            <a:ext cx="4389120" cy="3845720"/>
          </a:xfrm>
        </p:spPr>
        <p:txBody>
          <a:bodyPr tIns="0"/>
          <a:lstStyle>
            <a:lvl1pPr>
              <a:buClr>
                <a:schemeClr val="accent3">
                  <a:lumMod val="50000"/>
                </a:schemeClr>
              </a:buClr>
              <a:defRPr sz="2200"/>
            </a:lvl1pPr>
            <a:lvl2pPr>
              <a:buClr>
                <a:schemeClr val="accent1">
                  <a:lumMod val="50000"/>
                </a:schemeClr>
              </a:buClr>
              <a:defRPr sz="2000"/>
            </a:lvl2pPr>
            <a:lvl3pPr>
              <a:buClr>
                <a:schemeClr val="accent2">
                  <a:lumMod val="50000"/>
                </a:schemeClr>
              </a:buClr>
              <a:defRPr sz="1800"/>
            </a:lvl3pPr>
            <a:lvl4pPr>
              <a:buClr>
                <a:schemeClr val="accent3">
                  <a:lumMod val="50000"/>
                </a:schemeClr>
              </a:buClr>
              <a:defRPr sz="1600"/>
            </a:lvl4pPr>
            <a:lvl5pPr>
              <a:buClr>
                <a:schemeClr val="accent4">
                  <a:lumMod val="50000"/>
                </a:schemeClr>
              </a:buClr>
              <a:defRPr sz="16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769260" y="1859758"/>
            <a:ext cx="438912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769260" y="2514600"/>
            <a:ext cx="4389120" cy="3845720"/>
          </a:xfrm>
        </p:spPr>
        <p:txBody>
          <a:bodyPr tIns="0"/>
          <a:lstStyle>
            <a:lvl1pPr>
              <a:buClr>
                <a:schemeClr val="accent3">
                  <a:lumMod val="50000"/>
                </a:schemeClr>
              </a:buClr>
              <a:defRPr sz="2200"/>
            </a:lvl1pPr>
            <a:lvl2pPr>
              <a:buClr>
                <a:schemeClr val="accent1">
                  <a:lumMod val="50000"/>
                </a:schemeClr>
              </a:buClr>
              <a:defRPr sz="2000"/>
            </a:lvl2pPr>
            <a:lvl3pPr>
              <a:buClr>
                <a:schemeClr val="accent2">
                  <a:lumMod val="50000"/>
                </a:schemeClr>
              </a:buClr>
              <a:defRPr sz="1800"/>
            </a:lvl3pPr>
            <a:lvl4pPr>
              <a:buClr>
                <a:schemeClr val="accent3">
                  <a:lumMod val="50000"/>
                </a:schemeClr>
              </a:buClr>
              <a:defRPr sz="1600"/>
            </a:lvl4pPr>
            <a:lvl5pPr>
              <a:buClr>
                <a:schemeClr val="accent4">
                  <a:lumMod val="50000"/>
                </a:schemeClr>
              </a:buClr>
              <a:defRPr sz="16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FECA-DDCC-464F-B9A8-47361C66BB75}" type="datetime1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04088"/>
            <a:ext cx="9067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18D0-BDA9-4E9F-8870-250C3889579F}" type="datetime1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9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03B1-0D5A-42BC-A128-61B2437864A1}" type="datetime1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6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42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5084956" y="1676400"/>
            <a:ext cx="5087744" cy="4572000"/>
          </a:xfrm>
        </p:spPr>
        <p:txBody>
          <a:bodyPr tIns="0">
            <a:normAutofit/>
          </a:bodyPr>
          <a:lstStyle>
            <a:lvl1pPr>
              <a:buClr>
                <a:schemeClr val="accent3">
                  <a:lumMod val="50000"/>
                </a:schemeClr>
              </a:buClr>
              <a:defRPr sz="2400"/>
            </a:lvl1pPr>
            <a:lvl2pPr>
              <a:buClr>
                <a:schemeClr val="accent1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3">
                  <a:lumMod val="50000"/>
                </a:schemeClr>
              </a:buClr>
              <a:defRPr sz="1800"/>
            </a:lvl4pPr>
            <a:lvl5pPr>
              <a:buClr>
                <a:schemeClr val="accent4">
                  <a:lumMod val="50000"/>
                </a:schemeClr>
              </a:buClr>
              <a:defRPr sz="16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7420" y="1676400"/>
            <a:ext cx="3657600" cy="4572000"/>
          </a:xfrm>
        </p:spPr>
        <p:txBody>
          <a:bodyPr lIns="18288" rIns="18288">
            <a:normAutofit/>
          </a:bodyPr>
          <a:lstStyle>
            <a:lvl1pPr marL="0" indent="0" algn="l">
              <a:buNone/>
              <a:defRPr sz="18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E372-5FD4-4FFB-A5DD-C7C4DBD88187}" type="datetime1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8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028" y="1176997"/>
            <a:ext cx="2950464" cy="1582621"/>
          </a:xfrm>
        </p:spPr>
        <p:txBody>
          <a:bodyPr vert="horz" lIns="45720" tIns="45720" rIns="45720" bIns="45720" anchor="b">
            <a:norm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nip and Round Single Corner Rectangle 8"/>
          <p:cNvSpPr/>
          <p:nvPr/>
        </p:nvSpPr>
        <p:spPr>
          <a:xfrm rot="420000" flipV="1">
            <a:off x="4636119" y="1133467"/>
            <a:ext cx="6608172" cy="3878710"/>
          </a:xfrm>
          <a:prstGeom prst="snipRoundRect">
            <a:avLst>
              <a:gd name="adj1" fmla="val 0"/>
              <a:gd name="adj2" fmla="val 3646"/>
            </a:avLst>
          </a:prstGeom>
          <a:solidFill>
            <a:schemeClr val="tx2">
              <a:lumMod val="20000"/>
              <a:lumOff val="80000"/>
            </a:schemeClr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5013414" y="1221883"/>
            <a:ext cx="5803699" cy="3706323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5028" y="2828785"/>
            <a:ext cx="2946400" cy="2179320"/>
          </a:xfrm>
        </p:spPr>
        <p:txBody>
          <a:bodyPr lIns="64008" rIns="45720" bIns="45720" anchor="t">
            <a:normAutofit/>
          </a:bodyPr>
          <a:lstStyle>
            <a:lvl1pPr marL="0" indent="0" algn="l">
              <a:spcBef>
                <a:spcPts val="250"/>
              </a:spcBef>
              <a:buFontTx/>
              <a:buNone/>
              <a:defRPr sz="18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1B37-C5DC-405E-883E-319F886D767C}" type="datetime1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07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104900" y="704088"/>
            <a:ext cx="9067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104900" y="1935480"/>
            <a:ext cx="9067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104900" y="6356351"/>
            <a:ext cx="2349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8ACC58-83F3-4B99-B532-0249FFBF33C7}" type="datetime1">
              <a:rPr lang="en-US" smtClean="0"/>
              <a:pPr/>
              <a:t>2/1/2025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1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50000"/>
          </a:schemeClr>
        </a:buClr>
        <a:buSzPct val="6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50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3912" userDrawn="1">
          <p15:clr>
            <a:srgbClr val="F26B43"/>
          </p15:clr>
        </p15:guide>
        <p15:guide id="1" pos="6408" userDrawn="1">
          <p15:clr>
            <a:srgbClr val="F26B43"/>
          </p15:clr>
        </p15:guide>
        <p15:guide id="2" pos="696" userDrawn="1">
          <p15:clr>
            <a:srgbClr val="F26B43"/>
          </p15:clr>
        </p15:guide>
        <p15:guide id="3" orient="horz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AsMlDptjx8&amp;pp=ygUPZnJlcXVlbmN5IHN3ZWVw" TargetMode="External"/><Relationship Id="rId2" Type="http://schemas.openxmlformats.org/officeDocument/2006/relationships/hyperlink" Target="https://www.youtube.com/watch?v=U12wBqf5Fn4&amp;pp=ygUPZnJlcXVlbmN5IHN3ZWV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Bka3QGufW2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Sound Waves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Doug Seybert</a:t>
            </a:r>
          </a:p>
          <a:p>
            <a:r>
              <a:rPr lang="en-US" dirty="0"/>
              <a:t>Funding Courtesy of: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FB9F18-199D-B620-59A3-EADE45415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0429" y="6037925"/>
            <a:ext cx="2219635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07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96473"/>
            <a:ext cx="9067800" cy="1062718"/>
          </a:xfrm>
        </p:spPr>
        <p:txBody>
          <a:bodyPr>
            <a:normAutofit/>
          </a:bodyPr>
          <a:lstStyle/>
          <a:p>
            <a:r>
              <a:rPr lang="en-US" dirty="0"/>
              <a:t>Who knows what a sound wave is?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27638"/>
            <a:ext cx="9067800" cy="925166"/>
          </a:xfrm>
        </p:spPr>
        <p:txBody>
          <a:bodyPr/>
          <a:lstStyle/>
          <a:p>
            <a:pPr lvl="0"/>
            <a:r>
              <a:rPr lang="en-US" dirty="0"/>
              <a:t>Sound waves are a type of </a:t>
            </a:r>
            <a:r>
              <a:rPr lang="en-US" i="1" dirty="0"/>
              <a:t>energy</a:t>
            </a:r>
            <a:r>
              <a:rPr lang="en-US" dirty="0"/>
              <a:t> that travels through air, water, or even solid objects!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B0901C-2C71-176C-C7BB-10F25B4FC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302" y="3298141"/>
            <a:ext cx="6098608" cy="27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06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1104899" y="0"/>
            <a:ext cx="9067800" cy="1143000"/>
          </a:xfrm>
        </p:spPr>
        <p:txBody>
          <a:bodyPr/>
          <a:lstStyle/>
          <a:p>
            <a:r>
              <a:rPr lang="en-US" dirty="0"/>
              <a:t>How are sound waves made?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653C5-7042-FE7D-F93D-93527A34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9" y="1142998"/>
            <a:ext cx="9067800" cy="1247863"/>
          </a:xfrm>
        </p:spPr>
        <p:txBody>
          <a:bodyPr>
            <a:normAutofit/>
          </a:bodyPr>
          <a:lstStyle/>
          <a:p>
            <a:r>
              <a:rPr lang="en-US" dirty="0"/>
              <a:t>Sounds waves are created by </a:t>
            </a:r>
            <a:r>
              <a:rPr lang="en-US" i="1" dirty="0"/>
              <a:t>vibrations</a:t>
            </a:r>
            <a:r>
              <a:rPr lang="en-US" dirty="0"/>
              <a:t> that excite the molecules that make up the air, water, or solid object that the sound is traveling through.</a:t>
            </a:r>
            <a:endParaRPr lang="en-US" i="1" dirty="0"/>
          </a:p>
        </p:txBody>
      </p:sp>
      <p:pic>
        <p:nvPicPr>
          <p:cNvPr id="2050" name="Picture 2" descr="Drum, event, instrument, musical, performance, rhythm, sound icon -  Download on Iconfinder">
            <a:extLst>
              <a:ext uri="{FF2B5EF4-FFF2-40B4-BE49-F238E27FC236}">
                <a16:creationId xmlns:a16="http://schemas.microsoft.com/office/drawing/2014/main" id="{F819DD18-5743-B427-B7F7-7BF3F1D7D5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" t="6047" r="6973" b="6103"/>
          <a:stretch/>
        </p:blipFill>
        <p:spPr bwMode="auto">
          <a:xfrm>
            <a:off x="1748118" y="3164541"/>
            <a:ext cx="3514164" cy="361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C714B0F-B009-FB90-DB49-596F894183E3}"/>
              </a:ext>
            </a:extLst>
          </p:cNvPr>
          <p:cNvSpPr txBox="1">
            <a:spLocks/>
          </p:cNvSpPr>
          <p:nvPr/>
        </p:nvSpPr>
        <p:spPr>
          <a:xfrm>
            <a:off x="1104899" y="2318855"/>
            <a:ext cx="9067800" cy="74312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50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0" algn="l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The air, water, or solid (aka: stuff) the sound is moving through is called a </a:t>
            </a:r>
            <a:r>
              <a:rPr lang="en-US" i="1" dirty="0"/>
              <a:t>medium</a:t>
            </a:r>
          </a:p>
        </p:txBody>
      </p:sp>
      <p:pic>
        <p:nvPicPr>
          <p:cNvPr id="3074" name="Picture 2" descr="How do whales sing? Study unlocks clue to underwater mystery">
            <a:extLst>
              <a:ext uri="{FF2B5EF4-FFF2-40B4-BE49-F238E27FC236}">
                <a16:creationId xmlns:a16="http://schemas.microsoft.com/office/drawing/2014/main" id="{5AED8B1A-E3FA-3019-2F7A-12B3AF8F5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368" y="3796019"/>
            <a:ext cx="3892923" cy="259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02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509E0-7AB1-2FC1-88AC-8B691CFF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7802"/>
            <a:ext cx="9067800" cy="1143000"/>
          </a:xfrm>
        </p:spPr>
        <p:txBody>
          <a:bodyPr/>
          <a:lstStyle/>
          <a:p>
            <a:r>
              <a:rPr lang="en-US" dirty="0"/>
              <a:t>So How Do They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62A5C-D805-5397-D2A3-3AA4085D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150802"/>
            <a:ext cx="9067800" cy="2129293"/>
          </a:xfrm>
        </p:spPr>
        <p:txBody>
          <a:bodyPr/>
          <a:lstStyle/>
          <a:p>
            <a:r>
              <a:rPr lang="en-US" dirty="0"/>
              <a:t>The medium that the sound is traveling through is made of molecules</a:t>
            </a:r>
          </a:p>
          <a:p>
            <a:pPr lvl="1"/>
            <a:r>
              <a:rPr lang="en-US" dirty="0"/>
              <a:t>That’s the tiny black dots shown below</a:t>
            </a:r>
          </a:p>
          <a:p>
            <a:r>
              <a:rPr lang="en-US" dirty="0"/>
              <a:t>The vibrations create patterns in the molecules, which reach our ears and vibrate our ear drums</a:t>
            </a:r>
          </a:p>
          <a:p>
            <a:pPr lvl="1"/>
            <a:r>
              <a:rPr lang="en-US" dirty="0"/>
              <a:t>Our brains turn that into a signal that allow us to hear</a:t>
            </a:r>
          </a:p>
        </p:txBody>
      </p:sp>
      <p:pic>
        <p:nvPicPr>
          <p:cNvPr id="2050" name="Picture 2" descr="Loudspeaker and Waveform">
            <a:extLst>
              <a:ext uri="{FF2B5EF4-FFF2-40B4-BE49-F238E27FC236}">
                <a16:creationId xmlns:a16="http://schemas.microsoft.com/office/drawing/2014/main" id="{4DB87824-08A8-EE90-48F0-2F45C294F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051" y="3351402"/>
            <a:ext cx="6979114" cy="32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2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40BC0-2885-9440-FF64-43363C6A9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9" y="0"/>
            <a:ext cx="9067800" cy="1143000"/>
          </a:xfrm>
        </p:spPr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556FC-49D4-08DF-EFC9-18F8C754F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9" y="1143000"/>
            <a:ext cx="8810066" cy="1927371"/>
          </a:xfrm>
        </p:spPr>
        <p:txBody>
          <a:bodyPr>
            <a:normAutofit/>
          </a:bodyPr>
          <a:lstStyle/>
          <a:p>
            <a:r>
              <a:rPr lang="en-US" dirty="0"/>
              <a:t>Show how the tuning forks work</a:t>
            </a:r>
          </a:p>
          <a:p>
            <a:r>
              <a:rPr lang="en-US" dirty="0"/>
              <a:t>Use the echo box to increase the volume of the sound</a:t>
            </a:r>
          </a:p>
        </p:txBody>
      </p:sp>
    </p:spTree>
    <p:extLst>
      <p:ext uri="{BB962C8B-B14F-4D97-AF65-F5344CB8AC3E}">
        <p14:creationId xmlns:p14="http://schemas.microsoft.com/office/powerpoint/2010/main" val="28002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76301-E49A-9C69-228E-971BCBBE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399" y="0"/>
            <a:ext cx="9067800" cy="1143000"/>
          </a:xfrm>
        </p:spPr>
        <p:txBody>
          <a:bodyPr/>
          <a:lstStyle/>
          <a:p>
            <a:r>
              <a:rPr lang="en-US" dirty="0"/>
              <a:t>Frequency Sweep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D117-54CE-BE53-CC8C-A5B9A8A41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399" y="1231392"/>
            <a:ext cx="9067800" cy="4389120"/>
          </a:xfrm>
        </p:spPr>
        <p:txBody>
          <a:bodyPr/>
          <a:lstStyle/>
          <a:p>
            <a:r>
              <a:rPr lang="en-US" dirty="0"/>
              <a:t>Use the Bluetooth speaker to play frequency sweeps to demonstrate how the sound changes</a:t>
            </a:r>
          </a:p>
          <a:p>
            <a:pPr lvl="1"/>
            <a:r>
              <a:rPr lang="en-US" dirty="0"/>
              <a:t>Use the </a:t>
            </a:r>
            <a:r>
              <a:rPr lang="en-US" dirty="0" err="1"/>
              <a:t>Phyphox</a:t>
            </a:r>
            <a:r>
              <a:rPr lang="en-US" dirty="0"/>
              <a:t> app on a smart phone to see the sound waves</a:t>
            </a:r>
          </a:p>
          <a:p>
            <a:pPr lvl="2"/>
            <a:r>
              <a:rPr lang="en-US" dirty="0"/>
              <a:t>Use the Audio Scope function</a:t>
            </a:r>
          </a:p>
          <a:p>
            <a:pPr lvl="2"/>
            <a:endParaRPr lang="en-US" dirty="0"/>
          </a:p>
          <a:p>
            <a:r>
              <a:rPr lang="en-US" dirty="0"/>
              <a:t>Frequency Sweep Audio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Video 1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Video 2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F7CF48-EABF-99BF-7E9C-69F0604100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58"/>
          <a:stretch/>
        </p:blipFill>
        <p:spPr>
          <a:xfrm>
            <a:off x="5666869" y="2916349"/>
            <a:ext cx="3165231" cy="25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1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7193-4D6B-93DB-0F7B-23A33635E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89" y="0"/>
            <a:ext cx="9067800" cy="1143000"/>
          </a:xfrm>
        </p:spPr>
        <p:txBody>
          <a:bodyPr/>
          <a:lstStyle/>
          <a:p>
            <a:r>
              <a:rPr lang="en-US" dirty="0"/>
              <a:t>Ping Pong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53FCA-B9FF-B122-370C-A346BA36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289" y="1231392"/>
            <a:ext cx="9067800" cy="4389120"/>
          </a:xfrm>
        </p:spPr>
        <p:txBody>
          <a:bodyPr/>
          <a:lstStyle/>
          <a:p>
            <a:r>
              <a:rPr lang="en-US" dirty="0"/>
              <a:t>Strike the tuning fork attached to the echo box</a:t>
            </a:r>
          </a:p>
          <a:p>
            <a:pPr lvl="1"/>
            <a:r>
              <a:rPr lang="en-US" dirty="0"/>
              <a:t>With the ping pong ball on a string, touch the ball to the tuning fork while it’s vibrating</a:t>
            </a:r>
          </a:p>
          <a:p>
            <a:pPr lvl="1"/>
            <a:r>
              <a:rPr lang="en-US" dirty="0"/>
              <a:t>The ball will bounce off the tuning fork</a:t>
            </a:r>
          </a:p>
          <a:p>
            <a:pPr lvl="1"/>
            <a:r>
              <a:rPr lang="en-US" dirty="0"/>
              <a:t>This is energy being transferred from the tuning fork to the ball </a:t>
            </a:r>
          </a:p>
        </p:txBody>
      </p:sp>
    </p:spTree>
    <p:extLst>
      <p:ext uri="{BB962C8B-B14F-4D97-AF65-F5344CB8AC3E}">
        <p14:creationId xmlns:p14="http://schemas.microsoft.com/office/powerpoint/2010/main" val="761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0094-FE25-7161-74B2-E810ED0F6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-1468"/>
            <a:ext cx="9067800" cy="1143000"/>
          </a:xfrm>
        </p:spPr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C001-6DA7-9C33-C7D4-401F748EC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141532"/>
            <a:ext cx="9067800" cy="2566402"/>
          </a:xfrm>
        </p:spPr>
        <p:txBody>
          <a:bodyPr>
            <a:normAutofit/>
          </a:bodyPr>
          <a:lstStyle/>
          <a:p>
            <a:r>
              <a:rPr lang="en-US" dirty="0"/>
              <a:t>Craft projects</a:t>
            </a:r>
          </a:p>
          <a:p>
            <a:pPr lvl="1"/>
            <a:r>
              <a:rPr lang="en-US" dirty="0"/>
              <a:t>Reed Instrument using straws (</a:t>
            </a:r>
            <a:r>
              <a:rPr lang="en-US" dirty="0">
                <a:hlinkClick r:id="rId2"/>
              </a:rPr>
              <a:t>how to video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Discuss how different length straws make different sounds because they have different frequencies</a:t>
            </a:r>
          </a:p>
          <a:p>
            <a:pPr lvl="1"/>
            <a:r>
              <a:rPr lang="en-US" dirty="0"/>
              <a:t>Optional Experiment: Make Drums</a:t>
            </a:r>
          </a:p>
          <a:p>
            <a:pPr lvl="2"/>
            <a:r>
              <a:rPr lang="en-US" dirty="0"/>
              <a:t>Different sized cups will make different sounds because they have different frequencies as well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6B08059-6753-06E0-4C56-2F10019B8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504" y="3523376"/>
            <a:ext cx="4789250" cy="319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ve different straws are cut to different lengths">
            <a:extLst>
              <a:ext uri="{FF2B5EF4-FFF2-40B4-BE49-F238E27FC236}">
                <a16:creationId xmlns:a16="http://schemas.microsoft.com/office/drawing/2014/main" id="{FD15E12B-1EAD-8070-7E25-6870F6302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976" y="3781448"/>
            <a:ext cx="3299030" cy="293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29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B12F-29B0-C0C3-69BC-C3DE0772E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0"/>
            <a:ext cx="9067800" cy="1143000"/>
          </a:xfrm>
        </p:spPr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3CEF4-2478-D6BC-BE4A-CEF447DD2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143000"/>
            <a:ext cx="9067800" cy="4389120"/>
          </a:xfrm>
        </p:spPr>
        <p:txBody>
          <a:bodyPr/>
          <a:lstStyle/>
          <a:p>
            <a:r>
              <a:rPr lang="en-US" dirty="0"/>
              <a:t>What is a sound wave?</a:t>
            </a:r>
          </a:p>
          <a:p>
            <a:r>
              <a:rPr lang="en-US" dirty="0"/>
              <a:t>How is sound made?</a:t>
            </a:r>
          </a:p>
          <a:p>
            <a:r>
              <a:rPr lang="en-US" dirty="0"/>
              <a:t>What types of things can sound travel through?</a:t>
            </a:r>
          </a:p>
          <a:p>
            <a:pPr lvl="1"/>
            <a:r>
              <a:rPr lang="en-US" dirty="0"/>
              <a:t>Bonus question(s): Can sound travel through space?</a:t>
            </a:r>
          </a:p>
          <a:p>
            <a:pPr lvl="2"/>
            <a:r>
              <a:rPr lang="en-US" dirty="0"/>
              <a:t>Why/Why not?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5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rrylishiou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errylishious design slides.potx" id="{0E18C7A8-D4E8-4416-AB11-BB65E6CF705D}" vid="{B5C54EE5-67AB-483E-8F1E-404BA024656D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Berrylishious design slides</Template>
  <TotalTime>231</TotalTime>
  <Words>338</Words>
  <Application>Microsoft Office PowerPoint</Application>
  <PresentationFormat>Widescreen</PresentationFormat>
  <Paragraphs>42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Wingdings 2</vt:lpstr>
      <vt:lpstr>Berrylishious design template</vt:lpstr>
      <vt:lpstr>Sound Waves</vt:lpstr>
      <vt:lpstr>Who knows what a sound wave is?</vt:lpstr>
      <vt:lpstr>How are sound waves made?</vt:lpstr>
      <vt:lpstr>So How Do They Work?</vt:lpstr>
      <vt:lpstr>Demonstration</vt:lpstr>
      <vt:lpstr>Frequency Sweep</vt:lpstr>
      <vt:lpstr>Ping Pong Ball</vt:lpstr>
      <vt:lpstr>Experiment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Doug S</dc:creator>
  <cp:lastModifiedBy>Doug S</cp:lastModifiedBy>
  <cp:revision>7</cp:revision>
  <dcterms:created xsi:type="dcterms:W3CDTF">2025-01-17T22:07:32Z</dcterms:created>
  <dcterms:modified xsi:type="dcterms:W3CDTF">2025-02-01T22:07:40Z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