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56" r:id="rId2"/>
    <p:sldId id="452" r:id="rId3"/>
    <p:sldId id="480" r:id="rId4"/>
    <p:sldId id="421" r:id="rId5"/>
    <p:sldId id="478" r:id="rId6"/>
    <p:sldId id="479" r:id="rId7"/>
    <p:sldId id="492" r:id="rId8"/>
    <p:sldId id="441" r:id="rId9"/>
    <p:sldId id="469" r:id="rId10"/>
    <p:sldId id="455" r:id="rId11"/>
    <p:sldId id="498" r:id="rId12"/>
    <p:sldId id="499" r:id="rId13"/>
    <p:sldId id="500" r:id="rId14"/>
    <p:sldId id="458" r:id="rId15"/>
    <p:sldId id="493" r:id="rId16"/>
    <p:sldId id="494" r:id="rId17"/>
    <p:sldId id="470" r:id="rId18"/>
    <p:sldId id="501" r:id="rId19"/>
    <p:sldId id="451" r:id="rId20"/>
    <p:sldId id="502" r:id="rId21"/>
    <p:sldId id="503" r:id="rId22"/>
    <p:sldId id="505" r:id="rId23"/>
    <p:sldId id="504" r:id="rId24"/>
    <p:sldId id="495"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400"/>
    <a:srgbClr val="C80000"/>
    <a:srgbClr val="00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17" d="100"/>
          <a:sy n="117" d="100"/>
        </p:scale>
        <p:origin x="-1464" y="-108"/>
      </p:cViewPr>
      <p:guideLst>
        <p:guide orient="horz"/>
        <p:guide pos="57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27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27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E542CB4-BC77-42E8-B5C5-9F4F7EDEC3A3}"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C824AD3-58CD-4F8B-9611-0E5EE0296311}"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8110F5B3-1669-4C09-B00E-3B6704412BA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6903E299-3178-421F-BB0F-0E48397D72E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152400"/>
            <a:ext cx="20383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59626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9E76750B-5EA1-4B7B-82C7-2AE0970C31EA}"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6962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7848600" cy="4495800"/>
          </a:xfrm>
        </p:spPr>
        <p:txBody>
          <a:bodyPr/>
          <a:lstStyle/>
          <a:p>
            <a:endParaRPr lang="en-US" dirty="0"/>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dirty="0"/>
          </a:p>
        </p:txBody>
      </p:sp>
      <p:sp>
        <p:nvSpPr>
          <p:cNvPr id="5" name="Slide Number Placeholder 4"/>
          <p:cNvSpPr>
            <a:spLocks noGrp="1"/>
          </p:cNvSpPr>
          <p:nvPr>
            <p:ph type="sldNum" sz="quarter" idx="11"/>
          </p:nvPr>
        </p:nvSpPr>
        <p:spPr>
          <a:xfrm>
            <a:off x="0" y="6477000"/>
            <a:ext cx="9144000" cy="381000"/>
          </a:xfrm>
        </p:spPr>
        <p:txBody>
          <a:bodyPr/>
          <a:lstStyle>
            <a:lvl1pPr>
              <a:defRPr/>
            </a:lvl1pPr>
          </a:lstStyle>
          <a:p>
            <a:fld id="{AE51BCE9-908F-4B55-BA12-C59A4D84EE0D}"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24F7F4F4-E79B-43A2-9379-07F4DFBFFA3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38484061-B654-457A-8526-17AFF6CE45B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481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38481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4882869E-F2CE-471F-A1DC-E29A7822822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2319C86E-7AF9-4332-B516-B6C40CAF048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B985F9AF-0C5C-4CDE-9DCA-A9DF5CC471A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7253C088-3E26-42EF-89A4-48DD36725DE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21786F06-8790-406E-93FA-7995D4B7E8CC}"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51AE9672-0C0B-4242-B3F8-5ED842BF1988}"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5586" name="Rectangle 2"/>
          <p:cNvSpPr>
            <a:spLocks noChangeArrowheads="1"/>
          </p:cNvSpPr>
          <p:nvPr userDrawn="1"/>
        </p:nvSpPr>
        <p:spPr bwMode="auto">
          <a:xfrm>
            <a:off x="0" y="6375400"/>
            <a:ext cx="8991600" cy="482600"/>
          </a:xfrm>
          <a:prstGeom prst="rect">
            <a:avLst/>
          </a:prstGeom>
          <a:solidFill>
            <a:srgbClr val="004182"/>
          </a:solidFill>
          <a:ln w="9525">
            <a:noFill/>
            <a:miter lim="800000"/>
            <a:headEnd/>
            <a:tailEnd/>
          </a:ln>
          <a:effectLst/>
        </p:spPr>
        <p:txBody>
          <a:bodyPr wrap="none" anchor="ctr"/>
          <a:lstStyle/>
          <a:p>
            <a:pPr algn="ctr" eaLnBrk="0" hangingPunct="0"/>
            <a:endParaRPr lang="en-US" sz="1800" dirty="0">
              <a:latin typeface="Arial" charset="0"/>
            </a:endParaRPr>
          </a:p>
        </p:txBody>
      </p:sp>
      <p:pic>
        <p:nvPicPr>
          <p:cNvPr id="195587" name="Picture 3"/>
          <p:cNvPicPr>
            <a:picLocks noChangeAspect="1" noChangeArrowheads="1"/>
          </p:cNvPicPr>
          <p:nvPr userDrawn="1"/>
        </p:nvPicPr>
        <p:blipFill>
          <a:blip r:embed="rId14" cstate="print"/>
          <a:srcRect/>
          <a:stretch>
            <a:fillRect/>
          </a:stretch>
        </p:blipFill>
        <p:spPr bwMode="auto">
          <a:xfrm>
            <a:off x="0" y="0"/>
            <a:ext cx="9144000" cy="955675"/>
          </a:xfrm>
          <a:prstGeom prst="rect">
            <a:avLst/>
          </a:prstGeom>
          <a:noFill/>
        </p:spPr>
      </p:pic>
      <p:sp>
        <p:nvSpPr>
          <p:cNvPr id="195588" name="Rectangle 4"/>
          <p:cNvSpPr>
            <a:spLocks noGrp="1" noChangeArrowheads="1"/>
          </p:cNvSpPr>
          <p:nvPr>
            <p:ph type="title"/>
          </p:nvPr>
        </p:nvSpPr>
        <p:spPr bwMode="auto">
          <a:xfrm>
            <a:off x="304800" y="152400"/>
            <a:ext cx="7696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5589" name="Rectangle 5"/>
          <p:cNvSpPr>
            <a:spLocks noGrp="1" noChangeArrowheads="1"/>
          </p:cNvSpPr>
          <p:nvPr>
            <p:ph type="body" idx="1"/>
          </p:nvPr>
        </p:nvSpPr>
        <p:spPr bwMode="auto">
          <a:xfrm>
            <a:off x="609600" y="1600200"/>
            <a:ext cx="7848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5590" name="Rectangle 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defRPr>
            </a:lvl1pPr>
          </a:lstStyle>
          <a:p>
            <a:endParaRPr lang="en-US" dirty="0"/>
          </a:p>
        </p:txBody>
      </p:sp>
      <p:sp>
        <p:nvSpPr>
          <p:cNvPr id="195591" name="Rectangle 7"/>
          <p:cNvSpPr>
            <a:spLocks noChangeArrowheads="1"/>
          </p:cNvSpPr>
          <p:nvPr userDrawn="1"/>
        </p:nvSpPr>
        <p:spPr bwMode="auto">
          <a:xfrm>
            <a:off x="0" y="6375400"/>
            <a:ext cx="9144000" cy="482600"/>
          </a:xfrm>
          <a:prstGeom prst="rect">
            <a:avLst/>
          </a:prstGeom>
          <a:solidFill>
            <a:srgbClr val="004182"/>
          </a:solidFill>
          <a:ln w="9525">
            <a:noFill/>
            <a:miter lim="800000"/>
            <a:headEnd/>
            <a:tailEnd/>
          </a:ln>
          <a:effectLst/>
        </p:spPr>
        <p:txBody>
          <a:bodyPr wrap="none" anchor="ctr"/>
          <a:lstStyle/>
          <a:p>
            <a:pPr algn="ctr"/>
            <a:endParaRPr lang="en-US" sz="1800" dirty="0">
              <a:latin typeface="Arial" charset="0"/>
            </a:endParaRPr>
          </a:p>
        </p:txBody>
      </p:sp>
      <p:pic>
        <p:nvPicPr>
          <p:cNvPr id="195592" name="Picture 8"/>
          <p:cNvPicPr>
            <a:picLocks noChangeAspect="1" noChangeArrowheads="1"/>
          </p:cNvPicPr>
          <p:nvPr userDrawn="1"/>
        </p:nvPicPr>
        <p:blipFill>
          <a:blip r:embed="rId15" cstate="print"/>
          <a:srcRect/>
          <a:stretch>
            <a:fillRect/>
          </a:stretch>
        </p:blipFill>
        <p:spPr bwMode="auto">
          <a:xfrm>
            <a:off x="7010400" y="6516688"/>
            <a:ext cx="1782763" cy="265112"/>
          </a:xfrm>
          <a:prstGeom prst="rect">
            <a:avLst/>
          </a:prstGeom>
          <a:noFill/>
        </p:spPr>
      </p:pic>
      <p:sp>
        <p:nvSpPr>
          <p:cNvPr id="195593" name="Rectangle 9"/>
          <p:cNvSpPr>
            <a:spLocks noGrp="1" noChangeArrowheads="1"/>
          </p:cNvSpPr>
          <p:nvPr>
            <p:ph type="sldNum" sz="quarter" idx="4"/>
          </p:nvPr>
        </p:nvSpPr>
        <p:spPr bwMode="auto">
          <a:xfrm>
            <a:off x="0" y="6477000"/>
            <a:ext cx="9144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1">
                <a:solidFill>
                  <a:schemeClr val="bg1"/>
                </a:solidFill>
                <a:latin typeface="+mn-lt"/>
              </a:defRPr>
            </a:lvl1pPr>
          </a:lstStyle>
          <a:p>
            <a:fld id="{7588B188-7DBE-4070-9A14-5B304A66066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2600" b="1">
          <a:solidFill>
            <a:schemeClr val="bg1"/>
          </a:solidFill>
          <a:latin typeface="+mj-lt"/>
          <a:ea typeface="+mj-ea"/>
          <a:cs typeface="+mj-cs"/>
        </a:defRPr>
      </a:lvl1pPr>
      <a:lvl2pPr algn="l" rtl="0" fontAlgn="base">
        <a:spcBef>
          <a:spcPct val="0"/>
        </a:spcBef>
        <a:spcAft>
          <a:spcPct val="0"/>
        </a:spcAft>
        <a:defRPr sz="2600" b="1">
          <a:solidFill>
            <a:schemeClr val="bg1"/>
          </a:solidFill>
          <a:latin typeface="Century Gothic" pitchFamily="34" charset="0"/>
        </a:defRPr>
      </a:lvl2pPr>
      <a:lvl3pPr algn="l" rtl="0" fontAlgn="base">
        <a:spcBef>
          <a:spcPct val="0"/>
        </a:spcBef>
        <a:spcAft>
          <a:spcPct val="0"/>
        </a:spcAft>
        <a:defRPr sz="2600" b="1">
          <a:solidFill>
            <a:schemeClr val="bg1"/>
          </a:solidFill>
          <a:latin typeface="Century Gothic" pitchFamily="34" charset="0"/>
        </a:defRPr>
      </a:lvl3pPr>
      <a:lvl4pPr algn="l" rtl="0" fontAlgn="base">
        <a:spcBef>
          <a:spcPct val="0"/>
        </a:spcBef>
        <a:spcAft>
          <a:spcPct val="0"/>
        </a:spcAft>
        <a:defRPr sz="2600" b="1">
          <a:solidFill>
            <a:schemeClr val="bg1"/>
          </a:solidFill>
          <a:latin typeface="Century Gothic" pitchFamily="34" charset="0"/>
        </a:defRPr>
      </a:lvl4pPr>
      <a:lvl5pPr algn="l" rtl="0" fontAlgn="base">
        <a:spcBef>
          <a:spcPct val="0"/>
        </a:spcBef>
        <a:spcAft>
          <a:spcPct val="0"/>
        </a:spcAft>
        <a:defRPr sz="2600" b="1">
          <a:solidFill>
            <a:schemeClr val="bg1"/>
          </a:solidFill>
          <a:latin typeface="Century Gothic" pitchFamily="34" charset="0"/>
        </a:defRPr>
      </a:lvl5pPr>
      <a:lvl6pPr marL="457200" algn="l" rtl="0" fontAlgn="base">
        <a:spcBef>
          <a:spcPct val="0"/>
        </a:spcBef>
        <a:spcAft>
          <a:spcPct val="0"/>
        </a:spcAft>
        <a:defRPr sz="2600" b="1">
          <a:solidFill>
            <a:schemeClr val="bg1"/>
          </a:solidFill>
          <a:latin typeface="Century Gothic" pitchFamily="34" charset="0"/>
        </a:defRPr>
      </a:lvl6pPr>
      <a:lvl7pPr marL="914400" algn="l" rtl="0" fontAlgn="base">
        <a:spcBef>
          <a:spcPct val="0"/>
        </a:spcBef>
        <a:spcAft>
          <a:spcPct val="0"/>
        </a:spcAft>
        <a:defRPr sz="2600" b="1">
          <a:solidFill>
            <a:schemeClr val="bg1"/>
          </a:solidFill>
          <a:latin typeface="Century Gothic" pitchFamily="34" charset="0"/>
        </a:defRPr>
      </a:lvl7pPr>
      <a:lvl8pPr marL="1371600" algn="l" rtl="0" fontAlgn="base">
        <a:spcBef>
          <a:spcPct val="0"/>
        </a:spcBef>
        <a:spcAft>
          <a:spcPct val="0"/>
        </a:spcAft>
        <a:defRPr sz="2600" b="1">
          <a:solidFill>
            <a:schemeClr val="bg1"/>
          </a:solidFill>
          <a:latin typeface="Century Gothic" pitchFamily="34" charset="0"/>
        </a:defRPr>
      </a:lvl8pPr>
      <a:lvl9pPr marL="1828800" algn="l" rtl="0" fontAlgn="base">
        <a:spcBef>
          <a:spcPct val="0"/>
        </a:spcBef>
        <a:spcAft>
          <a:spcPct val="0"/>
        </a:spcAft>
        <a:defRPr sz="2600" b="1">
          <a:solidFill>
            <a:schemeClr val="bg1"/>
          </a:solidFill>
          <a:latin typeface="Century Gothic" pitchFamily="34" charset="0"/>
        </a:defRPr>
      </a:lvl9pPr>
    </p:titleStyle>
    <p:bodyStyle>
      <a:lvl1pPr marL="342900" indent="-342900" algn="l" rtl="0" fontAlgn="base">
        <a:spcBef>
          <a:spcPct val="20000"/>
        </a:spcBef>
        <a:spcAft>
          <a:spcPct val="0"/>
        </a:spcAft>
        <a:buClr>
          <a:srgbClr val="0C2D84"/>
        </a:buClr>
        <a:buFont typeface="Wingdings" pitchFamily="2" charset="2"/>
        <a:buChar char="v"/>
        <a:defRPr sz="2600" b="1">
          <a:solidFill>
            <a:schemeClr val="tx1"/>
          </a:solidFill>
          <a:latin typeface="+mn-lt"/>
          <a:ea typeface="+mn-ea"/>
          <a:cs typeface="+mn-cs"/>
        </a:defRPr>
      </a:lvl1pPr>
      <a:lvl2pPr marL="742950" indent="-285750" algn="l" rtl="0" fontAlgn="base">
        <a:spcBef>
          <a:spcPct val="20000"/>
        </a:spcBef>
        <a:spcAft>
          <a:spcPct val="0"/>
        </a:spcAft>
        <a:buClr>
          <a:srgbClr val="0C2D84"/>
        </a:buClr>
        <a:buChar char="•"/>
        <a:defRPr sz="2400">
          <a:solidFill>
            <a:schemeClr val="tx1"/>
          </a:solidFill>
          <a:latin typeface="+mn-lt"/>
        </a:defRPr>
      </a:lvl2pPr>
      <a:lvl3pPr marL="1143000" indent="-228600" algn="l" rtl="0" fontAlgn="base">
        <a:spcBef>
          <a:spcPct val="20000"/>
        </a:spcBef>
        <a:spcAft>
          <a:spcPct val="0"/>
        </a:spcAft>
        <a:buClr>
          <a:srgbClr val="0C2D84"/>
        </a:buClr>
        <a:buFont typeface="Century Gothic" pitchFamily="34" charset="0"/>
        <a:buChar char="―"/>
        <a:defRPr sz="2000">
          <a:solidFill>
            <a:schemeClr val="tx1"/>
          </a:solidFill>
          <a:latin typeface="+mn-lt"/>
        </a:defRPr>
      </a:lvl3pPr>
      <a:lvl4pPr marL="1600200" indent="-228600" algn="l" rtl="0" fontAlgn="base">
        <a:spcBef>
          <a:spcPct val="20000"/>
        </a:spcBef>
        <a:spcAft>
          <a:spcPct val="0"/>
        </a:spcAft>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9B81E6D5-8281-4180-9C2E-AAE88A82B3B7}" type="slidenum">
              <a:rPr lang="en-US"/>
              <a:pPr/>
              <a:t>1</a:t>
            </a:fld>
            <a:endParaRPr lang="en-US" dirty="0"/>
          </a:p>
        </p:txBody>
      </p:sp>
      <p:sp>
        <p:nvSpPr>
          <p:cNvPr id="2051" name="Rectangle 3"/>
          <p:cNvSpPr>
            <a:spLocks noGrp="1" noChangeArrowheads="1"/>
          </p:cNvSpPr>
          <p:nvPr>
            <p:ph type="subTitle" idx="1"/>
          </p:nvPr>
        </p:nvSpPr>
        <p:spPr>
          <a:xfrm>
            <a:off x="1905000" y="4038600"/>
            <a:ext cx="4953000" cy="1752600"/>
          </a:xfrm>
        </p:spPr>
        <p:txBody>
          <a:bodyPr/>
          <a:lstStyle/>
          <a:p>
            <a:pPr>
              <a:lnSpc>
                <a:spcPct val="80000"/>
              </a:lnSpc>
            </a:pPr>
            <a:r>
              <a:rPr lang="en-US" sz="2200" dirty="0"/>
              <a:t>Dr. Larry Woolf</a:t>
            </a:r>
          </a:p>
          <a:p>
            <a:pPr>
              <a:lnSpc>
                <a:spcPct val="80000"/>
              </a:lnSpc>
            </a:pPr>
            <a:r>
              <a:rPr lang="en-US" sz="2200" dirty="0"/>
              <a:t>General Atomics</a:t>
            </a:r>
          </a:p>
          <a:p>
            <a:pPr>
              <a:lnSpc>
                <a:spcPct val="80000"/>
              </a:lnSpc>
            </a:pPr>
            <a:r>
              <a:rPr lang="en-US" sz="2200" dirty="0" smtClean="0"/>
              <a:t>April 29, 2011</a:t>
            </a:r>
            <a:endParaRPr lang="en-US" sz="2200" dirty="0"/>
          </a:p>
          <a:p>
            <a:pPr>
              <a:lnSpc>
                <a:spcPct val="80000"/>
              </a:lnSpc>
            </a:pPr>
            <a:r>
              <a:rPr lang="en-US" sz="2200" dirty="0"/>
              <a:t>www.ga.com</a:t>
            </a:r>
          </a:p>
          <a:p>
            <a:pPr>
              <a:lnSpc>
                <a:spcPct val="80000"/>
              </a:lnSpc>
            </a:pPr>
            <a:r>
              <a:rPr lang="en-US" sz="2200" dirty="0"/>
              <a:t>www.sci-ed-ga.org</a:t>
            </a:r>
          </a:p>
        </p:txBody>
      </p:sp>
      <p:sp>
        <p:nvSpPr>
          <p:cNvPr id="2060" name="Rectangle 12"/>
          <p:cNvSpPr>
            <a:spLocks noChangeArrowheads="1"/>
          </p:cNvSpPr>
          <p:nvPr/>
        </p:nvSpPr>
        <p:spPr bwMode="auto">
          <a:xfrm>
            <a:off x="457200" y="0"/>
            <a:ext cx="8001000" cy="990600"/>
          </a:xfrm>
          <a:prstGeom prst="rect">
            <a:avLst/>
          </a:prstGeom>
          <a:noFill/>
          <a:ln w="9525">
            <a:noFill/>
            <a:miter lim="800000"/>
            <a:headEnd/>
            <a:tailEnd/>
          </a:ln>
          <a:effectLst/>
        </p:spPr>
        <p:txBody>
          <a:bodyPr/>
          <a:lstStyle/>
          <a:p>
            <a:pPr algn="ctr">
              <a:spcBef>
                <a:spcPct val="20000"/>
              </a:spcBef>
              <a:buClr>
                <a:srgbClr val="0C2D84"/>
              </a:buClr>
              <a:buFont typeface="Wingdings" pitchFamily="2" charset="2"/>
              <a:buNone/>
            </a:pPr>
            <a:endParaRPr lang="en-US" sz="2800" b="1" dirty="0">
              <a:solidFill>
                <a:schemeClr val="bg1"/>
              </a:solidFill>
              <a:latin typeface="Century Gothic" pitchFamily="34" charset="0"/>
            </a:endParaRPr>
          </a:p>
        </p:txBody>
      </p:sp>
      <p:sp>
        <p:nvSpPr>
          <p:cNvPr id="10" name="Rectangle 2"/>
          <p:cNvSpPr>
            <a:spLocks noGrp="1" noChangeArrowheads="1"/>
          </p:cNvSpPr>
          <p:nvPr>
            <p:ph type="ctrTitle"/>
          </p:nvPr>
        </p:nvSpPr>
        <p:spPr>
          <a:xfrm>
            <a:off x="838200" y="1524000"/>
            <a:ext cx="7620000" cy="1905000"/>
          </a:xfrm>
          <a:ln>
            <a:solidFill>
              <a:schemeClr val="bg1"/>
            </a:solidFill>
          </a:ln>
        </p:spPr>
        <p:txBody>
          <a:bodyPr>
            <a:normAutofit/>
          </a:bodyPr>
          <a:lstStyle/>
          <a:p>
            <a:pPr algn="ctr"/>
            <a:r>
              <a:rPr lang="en-US" sz="2800" dirty="0" smtClean="0">
                <a:solidFill>
                  <a:schemeClr val="tx1"/>
                </a:solidFill>
              </a:rPr>
              <a:t>Student Career Panel </a:t>
            </a:r>
            <a:br>
              <a:rPr lang="en-US" sz="2800" dirty="0" smtClean="0">
                <a:solidFill>
                  <a:schemeClr val="tx1"/>
                </a:solidFill>
              </a:rPr>
            </a:br>
            <a:r>
              <a:rPr lang="en-US" sz="2800" dirty="0" smtClean="0">
                <a:solidFill>
                  <a:schemeClr val="tx1"/>
                </a:solidFill>
              </a:rPr>
              <a:t>&amp; Networking Reception</a:t>
            </a:r>
            <a:br>
              <a:rPr lang="en-US" sz="2800" dirty="0" smtClean="0">
                <a:solidFill>
                  <a:schemeClr val="tx1"/>
                </a:solidFill>
              </a:rPr>
            </a:br>
            <a:r>
              <a:rPr lang="en-US" sz="2800" dirty="0" smtClean="0">
                <a:solidFill>
                  <a:schemeClr val="tx1"/>
                </a:solidFill>
              </a:rPr>
              <a:t> </a:t>
            </a:r>
            <a:br>
              <a:rPr lang="en-US" sz="2800" dirty="0" smtClean="0">
                <a:solidFill>
                  <a:schemeClr val="tx1"/>
                </a:solidFill>
              </a:rPr>
            </a:br>
            <a:r>
              <a:rPr lang="en-US" sz="2800" dirty="0" smtClean="0">
                <a:solidFill>
                  <a:schemeClr val="tx1"/>
                </a:solidFill>
              </a:rPr>
              <a:t>2011 April APS Meeting, Anaheim, CA</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lstStyle/>
          <a:p>
            <a:r>
              <a:rPr lang="en-US" dirty="0" smtClean="0"/>
              <a:t>Levels of employment in industry: Level ~$ (physics)                 </a:t>
            </a:r>
            <a:r>
              <a:rPr lang="en-US" sz="1600" dirty="0" smtClean="0"/>
              <a:t>(Aviation Week and Space Technology 2009 Workforce Study</a:t>
            </a:r>
            <a:r>
              <a:rPr lang="en-US" dirty="0" smtClean="0"/>
              <a:t>)</a:t>
            </a:r>
            <a:endParaRPr lang="en-US" dirty="0"/>
          </a:p>
        </p:txBody>
      </p:sp>
      <p:sp>
        <p:nvSpPr>
          <p:cNvPr id="3" name="Content Placeholder 2"/>
          <p:cNvSpPr>
            <a:spLocks noGrp="1"/>
          </p:cNvSpPr>
          <p:nvPr>
            <p:ph idx="1"/>
          </p:nvPr>
        </p:nvSpPr>
        <p:spPr>
          <a:xfrm>
            <a:off x="304800" y="990600"/>
            <a:ext cx="8458200" cy="5257800"/>
          </a:xfrm>
        </p:spPr>
        <p:txBody>
          <a:bodyPr/>
          <a:lstStyle/>
          <a:p>
            <a:pPr marL="514350" indent="-514350">
              <a:buNone/>
            </a:pPr>
            <a:r>
              <a:rPr lang="en-US" sz="1800" dirty="0" smtClean="0"/>
              <a:t>Level 1. Individual contributor working under direction of technical leadership, beginning to understand  internal processes and tools for systems development </a:t>
            </a:r>
            <a:r>
              <a:rPr lang="en-US" sz="1800" dirty="0" smtClean="0">
                <a:solidFill>
                  <a:srgbClr val="FF0000"/>
                </a:solidFill>
              </a:rPr>
              <a:t>($66K)</a:t>
            </a:r>
          </a:p>
          <a:p>
            <a:pPr marL="514350" indent="-514350">
              <a:buNone/>
            </a:pPr>
            <a:r>
              <a:rPr lang="en-US" sz="1800" dirty="0" smtClean="0"/>
              <a:t>Level 2. Improved knowledge of product, some self-direction, understands internal processes, and contributes to engineering estimates </a:t>
            </a:r>
            <a:r>
              <a:rPr lang="en-US" sz="1800" dirty="0" smtClean="0">
                <a:solidFill>
                  <a:srgbClr val="FF0000"/>
                </a:solidFill>
              </a:rPr>
              <a:t>($80K)</a:t>
            </a:r>
          </a:p>
          <a:p>
            <a:pPr marL="514350" indent="-514350">
              <a:buNone/>
            </a:pPr>
            <a:r>
              <a:rPr lang="en-US" sz="1800" dirty="0" smtClean="0"/>
              <a:t>Level 3. Significant knowledge of products, decisions may have significant impact on costs, schedule, and performance.  Mentor to more junior engineers </a:t>
            </a:r>
            <a:r>
              <a:rPr lang="en-US" sz="1800" dirty="0" smtClean="0">
                <a:solidFill>
                  <a:srgbClr val="FF0000"/>
                </a:solidFill>
              </a:rPr>
              <a:t>($99K)</a:t>
            </a:r>
          </a:p>
          <a:p>
            <a:pPr marL="514350" indent="-514350">
              <a:buNone/>
            </a:pPr>
            <a:r>
              <a:rPr lang="en-US" sz="1800" dirty="0" smtClean="0"/>
              <a:t>Level 4. Serves as system architect, recommend tools and techniques for continuous improvement, lead preparation of proposals and presentations, estimates and tracks costs and schedules while managing scope </a:t>
            </a:r>
            <a:r>
              <a:rPr lang="en-US" sz="1800" dirty="0" smtClean="0">
                <a:solidFill>
                  <a:srgbClr val="FF0000"/>
                </a:solidFill>
              </a:rPr>
              <a:t>($120K)</a:t>
            </a:r>
          </a:p>
          <a:p>
            <a:pPr marL="514350" indent="-514350">
              <a:buNone/>
            </a:pPr>
            <a:r>
              <a:rPr lang="en-US" sz="1800" dirty="0" smtClean="0"/>
              <a:t>Level 5. Develops product and technical roadmaps and competitive assessments, leads or reviews proposals, cross functional teams in a project engineering roles </a:t>
            </a:r>
            <a:r>
              <a:rPr lang="en-US" sz="1800" dirty="0" smtClean="0">
                <a:solidFill>
                  <a:srgbClr val="FF0000"/>
                </a:solidFill>
              </a:rPr>
              <a:t>($138K)</a:t>
            </a:r>
          </a:p>
          <a:p>
            <a:pPr marL="514350" indent="-514350">
              <a:buNone/>
            </a:pPr>
            <a:r>
              <a:rPr lang="en-US" sz="1800" dirty="0" smtClean="0"/>
              <a:t>Level 6. Industry expert in knowledge of products and systems, directs sophisticated design, analysis and testing of complex systems, provides direction on strategic technology plans for company </a:t>
            </a:r>
            <a:r>
              <a:rPr lang="en-US" sz="1800" dirty="0" smtClean="0">
                <a:solidFill>
                  <a:srgbClr val="FF0000"/>
                </a:solidFill>
              </a:rPr>
              <a:t>($177K)</a:t>
            </a:r>
            <a:endParaRPr lang="en-US" sz="1800" dirty="0">
              <a:solidFill>
                <a:srgbClr val="FF0000"/>
              </a:solidFill>
            </a:endParaRPr>
          </a:p>
        </p:txBody>
      </p:sp>
      <p:sp>
        <p:nvSpPr>
          <p:cNvPr id="4" name="Slide Number Placeholder 3"/>
          <p:cNvSpPr>
            <a:spLocks noGrp="1"/>
          </p:cNvSpPr>
          <p:nvPr>
            <p:ph type="sldNum" sz="quarter" idx="11"/>
          </p:nvPr>
        </p:nvSpPr>
        <p:spPr/>
        <p:txBody>
          <a:bodyPr/>
          <a:lstStyle/>
          <a:p>
            <a:fld id="{24F7F4F4-E79B-43A2-9379-07F4DFBFFA36}" type="slidenum">
              <a:rPr lang="en-US" smtClean="0"/>
              <a:pPr/>
              <a:t>10</a:t>
            </a:fld>
            <a:endParaRPr lang="en-US" dirty="0"/>
          </a:p>
        </p:txBody>
      </p:sp>
      <p:cxnSp>
        <p:nvCxnSpPr>
          <p:cNvPr id="6" name="Straight Connector 5"/>
          <p:cNvCxnSpPr/>
          <p:nvPr/>
        </p:nvCxnSpPr>
        <p:spPr>
          <a:xfrm>
            <a:off x="3733800" y="1295400"/>
            <a:ext cx="4038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14400" y="1600200"/>
            <a:ext cx="1143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29200" y="2209800"/>
            <a:ext cx="2133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181600" y="2819400"/>
            <a:ext cx="33528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733800" y="3962400"/>
            <a:ext cx="3276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 y="4800600"/>
            <a:ext cx="4800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219200" y="5715000"/>
            <a:ext cx="5943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914400" y="6248400"/>
            <a:ext cx="52578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14400" y="3048000"/>
            <a:ext cx="4953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u="sng" dirty="0" smtClean="0">
                <a:cs typeface="Times New Roman" pitchFamily="18" charset="0"/>
              </a:rPr>
              <a:t> My 15 Point Guide to Success</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11</a:t>
            </a:fld>
            <a:endParaRPr lang="en-US" dirty="0"/>
          </a:p>
        </p:txBody>
      </p:sp>
      <p:sp>
        <p:nvSpPr>
          <p:cNvPr id="5" name="Rectangle 3"/>
          <p:cNvSpPr txBox="1">
            <a:spLocks noChangeArrowheads="1"/>
          </p:cNvSpPr>
          <p:nvPr/>
        </p:nvSpPr>
        <p:spPr bwMode="auto">
          <a:xfrm>
            <a:off x="685800" y="1066800"/>
            <a:ext cx="7772400" cy="510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 Be responsive – return phone calls and emails promptly. When asked to do something, do it on time – be sure to ask when it should be done. Document requests and responses in writing.</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2. </a:t>
            </a:r>
            <a:r>
              <a:rPr kumimoji="0" lang="en-US" sz="2000" b="1" i="0" u="none" strike="noStrike" kern="0" cap="none" spc="0" normalizeH="0" baseline="0" noProof="0" dirty="0" smtClean="0">
                <a:ln>
                  <a:noFill/>
                </a:ln>
                <a:solidFill>
                  <a:srgbClr val="FF0000"/>
                </a:solidFill>
                <a:effectLst/>
                <a:uLnTx/>
                <a:uFillTx/>
                <a:latin typeface="+mn-lt"/>
                <a:ea typeface="+mn-ea"/>
                <a:cs typeface="Times New Roman" pitchFamily="18" charset="0"/>
              </a:rPr>
              <a:t>Become the world expert in your particular area</a:t>
            </a: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  </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3. Continually expand the depth and breadth of your knowledge and skills.</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4. Utilize all information resources available - books, science magazines, web sites, search engines, search services, colleagues, patents, trade magazines, catalogs, sales reps, conferences.</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5. Get involved with or develop projects that have a high probability of contributing to the company’s success.</a:t>
            </a:r>
            <a:endParaRPr kumimoji="0" lang="en-US" sz="2000" b="1" i="0" u="none" strike="noStrike" kern="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u="sng" dirty="0" smtClean="0">
                <a:cs typeface="Times New Roman" pitchFamily="18" charset="0"/>
              </a:rPr>
              <a:t>My 15 Point Guide to Success</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12</a:t>
            </a:fld>
            <a:endParaRPr lang="en-US" dirty="0"/>
          </a:p>
        </p:txBody>
      </p:sp>
      <p:sp>
        <p:nvSpPr>
          <p:cNvPr id="5" name="Rectangle 3"/>
          <p:cNvSpPr txBox="1">
            <a:spLocks noChangeArrowheads="1"/>
          </p:cNvSpPr>
          <p:nvPr/>
        </p:nvSpPr>
        <p:spPr bwMode="auto">
          <a:xfrm>
            <a:off x="609600" y="1066800"/>
            <a:ext cx="77724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6. Understand and be aware of project constraints such as your personnel and company capabilities, competitor’s strengths, and customer needs.</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7. </a:t>
            </a:r>
            <a:r>
              <a:rPr kumimoji="0" lang="en-US" sz="2000" b="1" i="0" u="none" strike="noStrike" kern="0" cap="none" spc="0" normalizeH="0" baseline="0" noProof="0" dirty="0" smtClean="0">
                <a:ln>
                  <a:noFill/>
                </a:ln>
                <a:solidFill>
                  <a:srgbClr val="FF0000"/>
                </a:solidFill>
                <a:effectLst/>
                <a:uLnTx/>
                <a:uFillTx/>
                <a:latin typeface="+mn-lt"/>
                <a:ea typeface="+mn-ea"/>
                <a:cs typeface="Times New Roman" pitchFamily="18" charset="0"/>
              </a:rPr>
              <a:t>Innovate continuously.  Always push your envelope as well as the science and technology envelope. Stay uncomfortable with what your skills and knowledge are.</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8. Document your work in manner that can be easily understood by a co-worker a year from now.  Use spreadsheets, tables and charts to convey your results in a concise, visual, and easy-to-understand manner. </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9. Make sure that you learn something useful from any tests or experiments that you perform.  These results should form the basis for future tests.</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10. Learn from your mistakes. Don’t repeat them. </a:t>
            </a:r>
            <a:endParaRPr kumimoji="0" lang="en-US" sz="2000" b="1" i="0" u="none" strike="noStrike" kern="0" cap="none" spc="0" normalizeH="0" baseline="0" noProof="0" dirty="0">
              <a:ln>
                <a:noFill/>
              </a:ln>
              <a:solidFill>
                <a:schemeClr val="tx1"/>
              </a:solidFill>
              <a:effectLst/>
              <a:uLnTx/>
              <a:uFillTx/>
              <a:latin typeface="+mn-lt"/>
              <a:ea typeface="+mn-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u="sng" dirty="0" smtClean="0">
                <a:cs typeface="Times New Roman" pitchFamily="18" charset="0"/>
              </a:rPr>
              <a:t>My 15 Point Guide to Success</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13</a:t>
            </a:fld>
            <a:endParaRPr lang="en-US" dirty="0"/>
          </a:p>
        </p:txBody>
      </p:sp>
      <p:sp>
        <p:nvSpPr>
          <p:cNvPr id="5" name="Rectangle 3"/>
          <p:cNvSpPr txBox="1">
            <a:spLocks noChangeArrowheads="1"/>
          </p:cNvSpPr>
          <p:nvPr/>
        </p:nvSpPr>
        <p:spPr bwMode="auto">
          <a:xfrm>
            <a:off x="609600" y="1066800"/>
            <a:ext cx="77724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11. Don’t believe everything you are told, even if it is company lore or told to you by an expert.  Be skeptical. </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12. Enjoy your work.</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13. Treat everyone you work with (above and below you) with respect.  Thank them for their work.  Acknowledge their contributions whenever possible. Keep them informed as to what you are doing and why you are doing it.</a:t>
            </a:r>
          </a:p>
          <a:p>
            <a:pPr marL="342900" marR="0" lvl="0" indent="-342900" algn="l" defTabSz="914400" rtl="0" eaLnBrk="1" fontAlgn="base" latinLnBrk="0" hangingPunct="1">
              <a:lnSpc>
                <a:spcPct val="90000"/>
              </a:lnSpc>
              <a:spcBef>
                <a:spcPct val="20000"/>
              </a:spcBef>
              <a:spcAft>
                <a:spcPct val="0"/>
              </a:spcAft>
              <a:buClr>
                <a:srgbClr val="0C2D84"/>
              </a:buClr>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Times New Roman" pitchFamily="18" charset="0"/>
              </a:rPr>
              <a:t>14. Have a sense of humor.</a:t>
            </a:r>
          </a:p>
          <a:p>
            <a:pPr marL="457200" marR="0" lvl="0" indent="-457200" algn="l" defTabSz="914400" rtl="0" eaLnBrk="1" fontAlgn="base" latinLnBrk="0" hangingPunct="1">
              <a:lnSpc>
                <a:spcPct val="90000"/>
              </a:lnSpc>
              <a:spcBef>
                <a:spcPct val="20000"/>
              </a:spcBef>
              <a:spcAft>
                <a:spcPct val="0"/>
              </a:spcAft>
              <a:buClr>
                <a:schemeClr val="tx1"/>
              </a:buClr>
              <a:buSzTx/>
              <a:buFontTx/>
              <a:buAutoNum type="arabicPeriod" startAt="15"/>
              <a:tabLst/>
              <a:defRPr/>
            </a:pPr>
            <a:r>
              <a:rPr kumimoji="0" lang="en-US" sz="2000" b="1" i="0" u="none" strike="noStrike" kern="0" cap="none" spc="0" normalizeH="0" baseline="0" noProof="0" dirty="0" smtClean="0">
                <a:ln>
                  <a:noFill/>
                </a:ln>
                <a:solidFill>
                  <a:srgbClr val="FF0000"/>
                </a:solidFill>
                <a:effectLst/>
                <a:uLnTx/>
                <a:uFillTx/>
                <a:latin typeface="+mn-lt"/>
                <a:ea typeface="+mn-ea"/>
                <a:cs typeface="Times New Roman" pitchFamily="18" charset="0"/>
              </a:rPr>
              <a:t>Develop a unique and necessary skill and knowledge set that complements those of your co-workers and greatly increases the value of your project/team.  Be indispensible.</a:t>
            </a:r>
          </a:p>
          <a:p>
            <a:pPr marL="342900" marR="0" lvl="0" indent="-342900" algn="l" defTabSz="914400" rtl="0" eaLnBrk="1" fontAlgn="base" latinLnBrk="0" hangingPunct="1">
              <a:lnSpc>
                <a:spcPct val="90000"/>
              </a:lnSpc>
              <a:spcBef>
                <a:spcPct val="20000"/>
              </a:spcBef>
              <a:spcAft>
                <a:spcPct val="0"/>
              </a:spcAft>
              <a:buClr>
                <a:srgbClr val="0C2D84"/>
              </a:buClr>
              <a:buSzTx/>
              <a:buFont typeface="Wingdings" pitchFamily="2" charset="2"/>
              <a:buNone/>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Expanding on these points …</a:t>
            </a:r>
            <a:endParaRPr lang="en-US" dirty="0"/>
          </a:p>
        </p:txBody>
      </p:sp>
      <p:sp>
        <p:nvSpPr>
          <p:cNvPr id="3" name="Content Placeholder 2"/>
          <p:cNvSpPr>
            <a:spLocks noGrp="1"/>
          </p:cNvSpPr>
          <p:nvPr>
            <p:ph idx="1"/>
          </p:nvPr>
        </p:nvSpPr>
        <p:spPr>
          <a:xfrm>
            <a:off x="381000" y="1219200"/>
            <a:ext cx="7848600" cy="4495800"/>
          </a:xfrm>
        </p:spPr>
        <p:txBody>
          <a:bodyPr/>
          <a:lstStyle/>
          <a:p>
            <a:r>
              <a:rPr lang="en-US" sz="2000" dirty="0" smtClean="0"/>
              <a:t>“… you need to be very good at whatever you are hired to do.  One aspect of communication is to let your colleagues know that you are being productive.”</a:t>
            </a:r>
          </a:p>
          <a:p>
            <a:r>
              <a:rPr lang="en-US" sz="2000" dirty="0" smtClean="0"/>
              <a:t> “Being good at what you are hired to do will help you keep your job today.  Constantly learning and growing in your abilities will help you remain competent tomorrow.  Taking on project management responsibilities will broaden your experience and build your reputation and network of contacts.  What you learn in the process will keep you employable, not to mention being more valuable to your company.”</a:t>
            </a:r>
          </a:p>
          <a:p>
            <a:endParaRPr lang="en-US" sz="2000" dirty="0" smtClean="0"/>
          </a:p>
          <a:p>
            <a:pPr algn="ctr">
              <a:buNone/>
            </a:pPr>
            <a:r>
              <a:rPr lang="en-US" sz="2000" b="0" dirty="0" smtClean="0"/>
              <a:t>Milton Chang in the Business Forum feature of Laser Focus World magazine, October 2009, p.33.</a:t>
            </a:r>
          </a:p>
        </p:txBody>
      </p:sp>
      <p:sp>
        <p:nvSpPr>
          <p:cNvPr id="4" name="Slide Number Placeholder 3"/>
          <p:cNvSpPr>
            <a:spLocks noGrp="1"/>
          </p:cNvSpPr>
          <p:nvPr>
            <p:ph type="sldNum" sz="quarter" idx="11"/>
          </p:nvPr>
        </p:nvSpPr>
        <p:spPr/>
        <p:txBody>
          <a:bodyPr/>
          <a:lstStyle/>
          <a:p>
            <a:fld id="{24F7F4F4-E79B-43A2-9379-07F4DFBFFA36}"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Careers in Industry</a:t>
            </a:r>
            <a:endParaRPr lang="en-US" dirty="0"/>
          </a:p>
        </p:txBody>
      </p:sp>
      <p:sp>
        <p:nvSpPr>
          <p:cNvPr id="3" name="Content Placeholder 2"/>
          <p:cNvSpPr>
            <a:spLocks noGrp="1"/>
          </p:cNvSpPr>
          <p:nvPr>
            <p:ph idx="1"/>
          </p:nvPr>
        </p:nvSpPr>
        <p:spPr>
          <a:xfrm>
            <a:off x="533400" y="914400"/>
            <a:ext cx="8305800" cy="5181600"/>
          </a:xfrm>
        </p:spPr>
        <p:txBody>
          <a:bodyPr/>
          <a:lstStyle/>
          <a:p>
            <a:pPr lvl="1"/>
            <a:r>
              <a:rPr lang="en-US" sz="2000" b="1" dirty="0" smtClean="0"/>
              <a:t>Goal is development of a product</a:t>
            </a:r>
          </a:p>
          <a:p>
            <a:pPr lvl="1"/>
            <a:r>
              <a:rPr lang="en-US" sz="2000" b="1" dirty="0" smtClean="0"/>
              <a:t>Satisfaction of seeing your efforts make a difference to people</a:t>
            </a:r>
          </a:p>
          <a:p>
            <a:pPr lvl="1"/>
            <a:r>
              <a:rPr lang="en-US" sz="2000" b="1" dirty="0" smtClean="0"/>
              <a:t>Opportunities for patents, business development</a:t>
            </a:r>
          </a:p>
          <a:p>
            <a:pPr lvl="1"/>
            <a:r>
              <a:rPr lang="en-US" sz="2000" b="1" dirty="0" smtClean="0"/>
              <a:t>Challenge of not just doing science, but applying science to technology, then figuring out how to commercialize it.  Challenges include science, technology, manufacturing, costs, schedule, competition, a dynamic marketplace.</a:t>
            </a:r>
          </a:p>
          <a:p>
            <a:pPr lvl="1"/>
            <a:r>
              <a:rPr lang="en-US" sz="2000" b="1" dirty="0" smtClean="0"/>
              <a:t>Challenge of learning how to perform R&amp;D and scale-up under time, cost, equipment, personnel, facilities constraints</a:t>
            </a:r>
          </a:p>
          <a:p>
            <a:pPr lvl="1"/>
            <a:r>
              <a:rPr lang="en-US" sz="2000" b="1" dirty="0" smtClean="0"/>
              <a:t>Varied career opportunities: science, technology, manufacturing, program management, group management</a:t>
            </a:r>
          </a:p>
          <a:p>
            <a:pPr lvl="1"/>
            <a:r>
              <a:rPr lang="en-US" sz="2000" b="1" dirty="0" smtClean="0"/>
              <a:t>Many different projects; constant learning needed</a:t>
            </a:r>
          </a:p>
          <a:p>
            <a:pPr lvl="1"/>
            <a:r>
              <a:rPr lang="en-US" sz="2000" b="1" dirty="0" smtClean="0"/>
              <a:t>Pay, bonus pool</a:t>
            </a:r>
          </a:p>
        </p:txBody>
      </p:sp>
      <p:sp>
        <p:nvSpPr>
          <p:cNvPr id="4" name="Slide Number Placeholder 3"/>
          <p:cNvSpPr>
            <a:spLocks noGrp="1"/>
          </p:cNvSpPr>
          <p:nvPr>
            <p:ph type="sldNum" sz="quarter" idx="11"/>
          </p:nvPr>
        </p:nvSpPr>
        <p:spPr/>
        <p:txBody>
          <a:bodyPr/>
          <a:lstStyle/>
          <a:p>
            <a:fld id="{24F7F4F4-E79B-43A2-9379-07F4DFBFFA36}"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Careers in Industry</a:t>
            </a:r>
            <a:endParaRPr lang="en-US" dirty="0"/>
          </a:p>
        </p:txBody>
      </p:sp>
      <p:sp>
        <p:nvSpPr>
          <p:cNvPr id="3" name="Content Placeholder 2"/>
          <p:cNvSpPr>
            <a:spLocks noGrp="1"/>
          </p:cNvSpPr>
          <p:nvPr>
            <p:ph idx="1"/>
          </p:nvPr>
        </p:nvSpPr>
        <p:spPr>
          <a:xfrm>
            <a:off x="609600" y="1066800"/>
            <a:ext cx="8153400" cy="5105400"/>
          </a:xfrm>
        </p:spPr>
        <p:txBody>
          <a:bodyPr/>
          <a:lstStyle/>
          <a:p>
            <a:pPr lvl="1"/>
            <a:r>
              <a:rPr lang="en-US" sz="2000" b="1" dirty="0" smtClean="0"/>
              <a:t>Often minimal publications or presentations due to proprietary or security issues</a:t>
            </a:r>
          </a:p>
          <a:p>
            <a:pPr lvl="1"/>
            <a:r>
              <a:rPr lang="en-US" sz="2000" b="1" dirty="0" smtClean="0"/>
              <a:t>Focus on a defined goal</a:t>
            </a:r>
          </a:p>
          <a:p>
            <a:pPr lvl="1"/>
            <a:r>
              <a:rPr lang="en-US" sz="2000" b="1" dirty="0" smtClean="0"/>
              <a:t>Limited freedom to pursue your personal interests</a:t>
            </a:r>
          </a:p>
          <a:p>
            <a:pPr lvl="1"/>
            <a:r>
              <a:rPr lang="en-US" sz="2000" b="1" dirty="0" smtClean="0"/>
              <a:t>Reduced likelihood of being recognized for your achievements from an academic perspective, e.g. awards, fellowships, etc</a:t>
            </a:r>
          </a:p>
          <a:p>
            <a:pPr lvl="1"/>
            <a:r>
              <a:rPr lang="en-US" sz="2000" b="1" dirty="0" smtClean="0"/>
              <a:t>No sabbaticals, no tenure</a:t>
            </a:r>
          </a:p>
          <a:p>
            <a:pPr lvl="1"/>
            <a:r>
              <a:rPr lang="en-US" sz="2000" b="1" dirty="0" smtClean="0"/>
              <a:t>Reduced interactions with peers due to proprietary or security issues</a:t>
            </a:r>
          </a:p>
          <a:p>
            <a:pPr lvl="1"/>
            <a:r>
              <a:rPr lang="en-US" sz="2000" b="1" dirty="0" smtClean="0"/>
              <a:t>Need to rapidly reinvent yourself as technologies and business areas change</a:t>
            </a:r>
          </a:p>
          <a:p>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enhance preparedness for physics related careers in industry</a:t>
            </a:r>
            <a:endParaRPr lang="en-US" dirty="0"/>
          </a:p>
        </p:txBody>
      </p:sp>
      <p:sp>
        <p:nvSpPr>
          <p:cNvPr id="3" name="Content Placeholder 2"/>
          <p:cNvSpPr>
            <a:spLocks noGrp="1"/>
          </p:cNvSpPr>
          <p:nvPr>
            <p:ph idx="1"/>
          </p:nvPr>
        </p:nvSpPr>
        <p:spPr>
          <a:xfrm>
            <a:off x="457200" y="1600200"/>
            <a:ext cx="7848600" cy="3581400"/>
          </a:xfrm>
        </p:spPr>
        <p:txBody>
          <a:bodyPr/>
          <a:lstStyle/>
          <a:p>
            <a:r>
              <a:rPr lang="en-US" sz="2000" dirty="0" smtClean="0"/>
              <a:t>Have grad students participate in proposal writing and in determining the direction of future research – similar to determining the strategic direction of a business unit</a:t>
            </a:r>
          </a:p>
          <a:p>
            <a:pPr lvl="1"/>
            <a:r>
              <a:rPr lang="en-US" sz="2000" b="1" dirty="0" smtClean="0"/>
              <a:t>Evaluate core competencies vs. competitors</a:t>
            </a:r>
          </a:p>
          <a:p>
            <a:pPr lvl="1"/>
            <a:r>
              <a:rPr lang="en-US" sz="2000" b="1" dirty="0" smtClean="0"/>
              <a:t>Evaluate opportunities for major discoveries (academic) or businesses (industry)</a:t>
            </a:r>
          </a:p>
          <a:p>
            <a:r>
              <a:rPr lang="en-US" sz="2000" dirty="0" smtClean="0"/>
              <a:t>Have grad students locate, discuss and evaluate proposal opportunities from RFPs and BAAs</a:t>
            </a:r>
          </a:p>
          <a:p>
            <a:r>
              <a:rPr lang="en-US" sz="2000" dirty="0" smtClean="0"/>
              <a:t>Have grad students schedule and track contractual and financial progress </a:t>
            </a:r>
          </a:p>
        </p:txBody>
      </p:sp>
      <p:sp>
        <p:nvSpPr>
          <p:cNvPr id="4" name="Slide Number Placeholder 3"/>
          <p:cNvSpPr>
            <a:spLocks noGrp="1"/>
          </p:cNvSpPr>
          <p:nvPr>
            <p:ph type="sldNum" sz="quarter" idx="11"/>
          </p:nvPr>
        </p:nvSpPr>
        <p:spPr/>
        <p:txBody>
          <a:bodyPr/>
          <a:lstStyle/>
          <a:p>
            <a:fld id="{24F7F4F4-E79B-43A2-9379-07F4DFBFFA36}"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enhance preparedness for physics related careers in industry</a:t>
            </a:r>
            <a:endParaRPr lang="en-US" dirty="0"/>
          </a:p>
        </p:txBody>
      </p:sp>
      <p:sp>
        <p:nvSpPr>
          <p:cNvPr id="3" name="Content Placeholder 2"/>
          <p:cNvSpPr>
            <a:spLocks noGrp="1"/>
          </p:cNvSpPr>
          <p:nvPr>
            <p:ph idx="1"/>
          </p:nvPr>
        </p:nvSpPr>
        <p:spPr>
          <a:xfrm>
            <a:off x="609600" y="1371600"/>
            <a:ext cx="7848600" cy="4495800"/>
          </a:xfrm>
        </p:spPr>
        <p:txBody>
          <a:bodyPr/>
          <a:lstStyle/>
          <a:p>
            <a:r>
              <a:rPr lang="en-US" sz="2000" dirty="0" smtClean="0"/>
              <a:t>Have learning goals in classes more closely mirror industry needs</a:t>
            </a:r>
          </a:p>
          <a:p>
            <a:pPr lvl="1"/>
            <a:r>
              <a:rPr lang="en-US" sz="2000" b="1" dirty="0" smtClean="0"/>
              <a:t>Short term memorization and rapid problem solving are not important, yet form the basis for most tests – major disconnect</a:t>
            </a:r>
          </a:p>
          <a:p>
            <a:pPr lvl="1"/>
            <a:r>
              <a:rPr lang="en-US" sz="2000" b="1" dirty="0" smtClean="0"/>
              <a:t>Need to be able to develop solutions to new problems based on deep conceptual and quantitative understanding across multiple fields</a:t>
            </a:r>
          </a:p>
          <a:p>
            <a:pPr lvl="1"/>
            <a:r>
              <a:rPr lang="en-US" sz="2000" b="1" dirty="0" smtClean="0"/>
              <a:t>Often a focus on mathematical derivations to the exclusion of deep conceptual understanding, especially in graduate classes – isn’t this a form of rote learning?</a:t>
            </a:r>
          </a:p>
        </p:txBody>
      </p:sp>
      <p:sp>
        <p:nvSpPr>
          <p:cNvPr id="4" name="Slide Number Placeholder 3"/>
          <p:cNvSpPr>
            <a:spLocks noGrp="1"/>
          </p:cNvSpPr>
          <p:nvPr>
            <p:ph type="sldNum" sz="quarter" idx="11"/>
          </p:nvPr>
        </p:nvSpPr>
        <p:spPr/>
        <p:txBody>
          <a:bodyPr/>
          <a:lstStyle/>
          <a:p>
            <a:fld id="{24F7F4F4-E79B-43A2-9379-07F4DFBFFA36}"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Recommendations to enhance preparedness for physics related careers in industry</a:t>
            </a:r>
            <a:endParaRPr lang="en-US" dirty="0"/>
          </a:p>
        </p:txBody>
      </p:sp>
      <p:sp>
        <p:nvSpPr>
          <p:cNvPr id="3" name="Content Placeholder 2"/>
          <p:cNvSpPr>
            <a:spLocks noGrp="1"/>
          </p:cNvSpPr>
          <p:nvPr>
            <p:ph idx="1"/>
          </p:nvPr>
        </p:nvSpPr>
        <p:spPr>
          <a:xfrm>
            <a:off x="304800" y="1219200"/>
            <a:ext cx="8458200" cy="3581400"/>
          </a:xfrm>
        </p:spPr>
        <p:txBody>
          <a:bodyPr/>
          <a:lstStyle/>
          <a:p>
            <a:r>
              <a:rPr lang="en-US" sz="2000" dirty="0" smtClean="0"/>
              <a:t>Have grad students evaluate eventual commercialization of their research</a:t>
            </a:r>
          </a:p>
          <a:p>
            <a:pPr lvl="1"/>
            <a:r>
              <a:rPr lang="en-US" sz="2000" b="1" dirty="0" smtClean="0"/>
              <a:t>How could it be mass produced</a:t>
            </a:r>
          </a:p>
          <a:p>
            <a:pPr lvl="1"/>
            <a:r>
              <a:rPr lang="en-US" sz="2000" b="1" dirty="0" smtClean="0"/>
              <a:t>What are advantages vs. competition</a:t>
            </a:r>
          </a:p>
          <a:p>
            <a:pPr lvl="1"/>
            <a:r>
              <a:rPr lang="en-US" sz="2000" b="1" dirty="0" smtClean="0"/>
              <a:t>Work with grad students in process engineering and manufacturing engineering and learn about these topics</a:t>
            </a:r>
          </a:p>
          <a:p>
            <a:pPr lvl="1"/>
            <a:r>
              <a:rPr lang="en-US" sz="2000" b="1" dirty="0" smtClean="0"/>
              <a:t>Evaluate potential material and production costs</a:t>
            </a:r>
          </a:p>
          <a:p>
            <a:pPr lvl="1">
              <a:buNone/>
            </a:pPr>
            <a:endParaRPr lang="en-US" sz="2000" b="1" dirty="0" smtClean="0"/>
          </a:p>
          <a:p>
            <a:pPr lvl="1">
              <a:buNone/>
            </a:pPr>
            <a:r>
              <a:rPr lang="en-US" sz="2000" b="1" i="1" dirty="0" smtClean="0"/>
              <a:t>Could this meet, in part, the NSF broader impacts requirement?</a:t>
            </a:r>
          </a:p>
        </p:txBody>
      </p:sp>
      <p:sp>
        <p:nvSpPr>
          <p:cNvPr id="4" name="Slide Number Placeholder 3"/>
          <p:cNvSpPr>
            <a:spLocks noGrp="1"/>
          </p:cNvSpPr>
          <p:nvPr>
            <p:ph type="sldNum" sz="quarter" idx="11"/>
          </p:nvPr>
        </p:nvSpPr>
        <p:spPr/>
        <p:txBody>
          <a:bodyPr/>
          <a:lstStyle/>
          <a:p>
            <a:fld id="{24F7F4F4-E79B-43A2-9379-07F4DFBFFA36}"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My Brief History</a:t>
            </a:r>
            <a:endParaRPr lang="en-US" dirty="0"/>
          </a:p>
        </p:txBody>
      </p:sp>
      <p:sp>
        <p:nvSpPr>
          <p:cNvPr id="3" name="Content Placeholder 2"/>
          <p:cNvSpPr>
            <a:spLocks noGrp="1"/>
          </p:cNvSpPr>
          <p:nvPr>
            <p:ph idx="1"/>
          </p:nvPr>
        </p:nvSpPr>
        <p:spPr>
          <a:xfrm>
            <a:off x="1905000" y="1219200"/>
            <a:ext cx="5334000" cy="4724400"/>
          </a:xfrm>
        </p:spPr>
        <p:txBody>
          <a:bodyPr/>
          <a:lstStyle/>
          <a:p>
            <a:r>
              <a:rPr lang="en-US" sz="2000" dirty="0" smtClean="0"/>
              <a:t>PhD UCSD Low temperature heat capacity  of magnetic superconductors – many publications, 1980</a:t>
            </a:r>
          </a:p>
          <a:p>
            <a:r>
              <a:rPr lang="en-US" sz="2000" dirty="0" smtClean="0"/>
              <a:t>Disappointing/unproductive post-doc at Exxon Research, 1980-1982</a:t>
            </a:r>
          </a:p>
          <a:p>
            <a:r>
              <a:rPr lang="en-US" sz="2000" dirty="0" smtClean="0"/>
              <a:t>Hired as solid state physicist at General Atomics (GA) in 1982 to help develop non-nuclear programs.  At GA for 29 years – mostly materials R&amp;D.</a:t>
            </a:r>
          </a:p>
          <a:p>
            <a:pPr>
              <a:buNone/>
            </a:pPr>
            <a:r>
              <a:rPr lang="en-US" sz="2000" i="1" dirty="0" smtClean="0"/>
              <a:t>Every story and perspective of life in industry is unique and changes depending on the stage of one’s career</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7743825" y="152400"/>
            <a:ext cx="1400175" cy="63055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28600" y="228600"/>
            <a:ext cx="1333500" cy="6276975"/>
          </a:xfrm>
          <a:prstGeom prst="rect">
            <a:avLst/>
          </a:prstGeom>
          <a:noFill/>
          <a:ln w="9525">
            <a:noFill/>
            <a:miter lim="800000"/>
            <a:headEnd/>
            <a:tailEnd/>
          </a:ln>
        </p:spPr>
      </p:pic>
      <p:sp>
        <p:nvSpPr>
          <p:cNvPr id="9" name="Right Arrow 8"/>
          <p:cNvSpPr/>
          <p:nvPr/>
        </p:nvSpPr>
        <p:spPr>
          <a:xfrm>
            <a:off x="1524000" y="37338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7162800" y="3810000"/>
            <a:ext cx="685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4F7F4F4-E79B-43A2-9379-07F4DFBFFA36}" type="slidenum">
              <a:rPr lang="en-US" smtClean="0"/>
              <a:pPr/>
              <a:t>20</a:t>
            </a:fld>
            <a:endParaRPr lang="en-US" dirty="0"/>
          </a:p>
        </p:txBody>
      </p:sp>
      <p:sp>
        <p:nvSpPr>
          <p:cNvPr id="6" name="Title 1"/>
          <p:cNvSpPr>
            <a:spLocks noGrp="1"/>
          </p:cNvSpPr>
          <p:nvPr>
            <p:ph type="title"/>
          </p:nvPr>
        </p:nvSpPr>
        <p:spPr>
          <a:xfrm>
            <a:off x="304800" y="152400"/>
            <a:ext cx="7696200" cy="762000"/>
          </a:xfrm>
        </p:spPr>
        <p:txBody>
          <a:bodyPr/>
          <a:lstStyle/>
          <a:p>
            <a:r>
              <a:rPr lang="en-US" smtClean="0"/>
              <a:t>Recommendations to enhance preparedness for physics related careers in industry</a:t>
            </a:r>
            <a:endParaRPr lang="en-US" dirty="0"/>
          </a:p>
        </p:txBody>
      </p:sp>
      <p:sp>
        <p:nvSpPr>
          <p:cNvPr id="7" name="Content Placeholder 2"/>
          <p:cNvSpPr>
            <a:spLocks noGrp="1"/>
          </p:cNvSpPr>
          <p:nvPr>
            <p:ph idx="1"/>
          </p:nvPr>
        </p:nvSpPr>
        <p:spPr>
          <a:xfrm>
            <a:off x="457200" y="1219200"/>
            <a:ext cx="8305800" cy="3810000"/>
          </a:xfrm>
        </p:spPr>
        <p:txBody>
          <a:bodyPr/>
          <a:lstStyle/>
          <a:p>
            <a:r>
              <a:rPr lang="en-US" sz="2000" dirty="0" smtClean="0"/>
              <a:t>Include more engineering in physics courses</a:t>
            </a:r>
          </a:p>
          <a:p>
            <a:pPr lvl="1"/>
            <a:r>
              <a:rPr lang="en-US" sz="2000" b="1" dirty="0" smtClean="0"/>
              <a:t>real-world problems</a:t>
            </a:r>
          </a:p>
          <a:p>
            <a:pPr lvl="1"/>
            <a:r>
              <a:rPr lang="en-US" sz="2000" b="1" dirty="0" smtClean="0"/>
              <a:t>Industrially relevant advanced labs</a:t>
            </a:r>
          </a:p>
          <a:p>
            <a:r>
              <a:rPr lang="en-US" sz="2000" dirty="0" smtClean="0"/>
              <a:t>Bring in industrial physicists for colloquia to talk about their work</a:t>
            </a:r>
          </a:p>
          <a:p>
            <a:pPr lvl="1"/>
            <a:r>
              <a:rPr lang="en-US" sz="2000" b="1" dirty="0" smtClean="0"/>
              <a:t>Near exclusion of information for undergrads and grads to understand what life is like in industry</a:t>
            </a:r>
          </a:p>
          <a:p>
            <a:r>
              <a:rPr lang="en-US" sz="2000" dirty="0" smtClean="0"/>
              <a:t>Survey your graduates in industry and ask them how their education could have been improved to increase their success at work – see next slide</a:t>
            </a:r>
            <a:endParaRPr lang="en-US" sz="2000" dirty="0"/>
          </a:p>
        </p:txBody>
      </p:sp>
      <p:sp>
        <p:nvSpPr>
          <p:cNvPr id="8" name="Slide Number Placeholder 3"/>
          <p:cNvSpPr txBox="1">
            <a:spLocks/>
          </p:cNvSpPr>
          <p:nvPr/>
        </p:nvSpPr>
        <p:spPr bwMode="auto">
          <a:xfrm>
            <a:off x="0" y="6477000"/>
            <a:ext cx="9144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24F7F4F4-E79B-43A2-9379-07F4DFBFFA36}" type="slidenum">
              <a:rPr kumimoji="0" lang="en-US" sz="1400" b="1" i="0" u="none" strike="noStrike" kern="1200" cap="none" spc="0" normalizeH="0" baseline="0" noProof="0" smtClean="0">
                <a:ln>
                  <a:noFill/>
                </a:ln>
                <a:solidFill>
                  <a:schemeClr val="bg1"/>
                </a:solidFill>
                <a:effectLst/>
                <a:uLnTx/>
                <a:uFillTx/>
                <a:latin typeface="+mn-lt"/>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20</a:t>
            </a:fld>
            <a:endParaRPr kumimoji="0" lang="en-US" sz="14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APS Question 1 of 3</a:t>
            </a:r>
            <a:endParaRPr lang="en-US" dirty="0"/>
          </a:p>
        </p:txBody>
      </p:sp>
      <p:sp>
        <p:nvSpPr>
          <p:cNvPr id="3" name="Content Placeholder 2"/>
          <p:cNvSpPr>
            <a:spLocks noGrp="1"/>
          </p:cNvSpPr>
          <p:nvPr>
            <p:ph idx="1"/>
          </p:nvPr>
        </p:nvSpPr>
        <p:spPr>
          <a:xfrm>
            <a:off x="609600" y="1143000"/>
            <a:ext cx="7848600" cy="4876800"/>
          </a:xfrm>
        </p:spPr>
        <p:txBody>
          <a:bodyPr/>
          <a:lstStyle/>
          <a:p>
            <a:pPr lvl="0">
              <a:buNone/>
            </a:pPr>
            <a:r>
              <a:rPr lang="en-US" sz="2400" dirty="0" smtClean="0"/>
              <a:t>1. What drew you to physics initially? </a:t>
            </a:r>
          </a:p>
          <a:p>
            <a:pPr lvl="1">
              <a:buNone/>
            </a:pPr>
            <a:r>
              <a:rPr lang="en-US" dirty="0" smtClean="0"/>
              <a:t>	- Interest in astronomy in elementary school </a:t>
            </a:r>
          </a:p>
          <a:p>
            <a:pPr lvl="1">
              <a:buNone/>
            </a:pPr>
            <a:r>
              <a:rPr lang="en-US" dirty="0" smtClean="0"/>
              <a:t>	- The night sky/telescopes/planetariums/space 	program</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APS Question 2 of 3</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22</a:t>
            </a:fld>
            <a:endParaRPr lang="en-US" dirty="0"/>
          </a:p>
        </p:txBody>
      </p:sp>
      <p:sp>
        <p:nvSpPr>
          <p:cNvPr id="5" name="Rectangle 4"/>
          <p:cNvSpPr/>
          <p:nvPr/>
        </p:nvSpPr>
        <p:spPr>
          <a:xfrm>
            <a:off x="381000" y="982177"/>
            <a:ext cx="8458200" cy="4893647"/>
          </a:xfrm>
          <a:prstGeom prst="rect">
            <a:avLst/>
          </a:prstGeom>
        </p:spPr>
        <p:txBody>
          <a:bodyPr wrap="square">
            <a:spAutoFit/>
          </a:bodyPr>
          <a:lstStyle/>
          <a:p>
            <a:pPr lvl="0">
              <a:buNone/>
            </a:pPr>
            <a:r>
              <a:rPr lang="en-US" b="1" dirty="0" smtClean="0">
                <a:latin typeface="+mn-lt"/>
              </a:rPr>
              <a:t>2. What aspects of your current career do you find surprising or difficult? </a:t>
            </a:r>
          </a:p>
          <a:p>
            <a:pPr lvl="1">
              <a:buNone/>
            </a:pPr>
            <a:r>
              <a:rPr lang="en-US" dirty="0" smtClean="0">
                <a:latin typeface="+mn-lt"/>
              </a:rPr>
              <a:t>Surprising: </a:t>
            </a:r>
          </a:p>
          <a:p>
            <a:pPr lvl="1">
              <a:buNone/>
            </a:pPr>
            <a:r>
              <a:rPr lang="en-US" dirty="0" smtClean="0">
                <a:latin typeface="+mn-lt"/>
              </a:rPr>
              <a:t>	- Longevity at GA </a:t>
            </a:r>
          </a:p>
          <a:p>
            <a:pPr lvl="1">
              <a:buNone/>
            </a:pPr>
            <a:r>
              <a:rPr lang="en-US" dirty="0" smtClean="0">
                <a:latin typeface="+mn-lt"/>
              </a:rPr>
              <a:t>	- Ability to innovate</a:t>
            </a:r>
          </a:p>
          <a:p>
            <a:pPr lvl="1">
              <a:buNone/>
            </a:pPr>
            <a:r>
              <a:rPr lang="en-US" dirty="0" smtClean="0">
                <a:latin typeface="+mn-lt"/>
              </a:rPr>
              <a:t>	- Good at doing R&amp;D as well as scale-up 	</a:t>
            </a:r>
          </a:p>
          <a:p>
            <a:pPr lvl="1">
              <a:buNone/>
            </a:pPr>
            <a:r>
              <a:rPr lang="en-US" dirty="0" smtClean="0">
                <a:latin typeface="+mn-lt"/>
              </a:rPr>
              <a:t>	- Many patents</a:t>
            </a:r>
          </a:p>
          <a:p>
            <a:pPr lvl="1">
              <a:buNone/>
            </a:pPr>
            <a:r>
              <a:rPr lang="en-US" dirty="0" smtClean="0">
                <a:latin typeface="+mn-lt"/>
              </a:rPr>
              <a:t>	- My extensive involvement in many aspects of 	science education, from K-12 to graduate</a:t>
            </a:r>
          </a:p>
          <a:p>
            <a:pPr lvl="1">
              <a:buNone/>
            </a:pPr>
            <a:r>
              <a:rPr lang="en-US" dirty="0" smtClean="0">
                <a:latin typeface="+mn-lt"/>
              </a:rPr>
              <a:t>Difficult: </a:t>
            </a:r>
          </a:p>
          <a:p>
            <a:pPr lvl="1">
              <a:buNone/>
            </a:pPr>
            <a:r>
              <a:rPr lang="en-US" dirty="0" smtClean="0">
                <a:latin typeface="+mn-lt"/>
              </a:rPr>
              <a:t>	- Developing cost proposals</a:t>
            </a:r>
          </a:p>
          <a:p>
            <a:pPr lvl="1">
              <a:buNone/>
            </a:pPr>
            <a:r>
              <a:rPr lang="en-US" dirty="0" smtClean="0">
                <a:latin typeface="+mn-lt"/>
              </a:rPr>
              <a:t>	- Inability to discuss work with others or publish 	- Need to accomplish many goals at same time</a:t>
            </a:r>
            <a:endParaRPr lang="en-US"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APS Question 3 of 3</a:t>
            </a:r>
            <a:endParaRPr lang="en-US" dirty="0"/>
          </a:p>
        </p:txBody>
      </p:sp>
      <p:sp>
        <p:nvSpPr>
          <p:cNvPr id="3" name="Content Placeholder 2"/>
          <p:cNvSpPr>
            <a:spLocks noGrp="1"/>
          </p:cNvSpPr>
          <p:nvPr>
            <p:ph idx="1"/>
          </p:nvPr>
        </p:nvSpPr>
        <p:spPr>
          <a:xfrm>
            <a:off x="609600" y="1295400"/>
            <a:ext cx="7848600" cy="4495800"/>
          </a:xfrm>
        </p:spPr>
        <p:txBody>
          <a:bodyPr/>
          <a:lstStyle/>
          <a:p>
            <a:pPr lvl="0">
              <a:buNone/>
            </a:pPr>
            <a:r>
              <a:rPr lang="en-US" sz="2400" dirty="0" smtClean="0"/>
              <a:t>3. What advice you would give to students who are interested in pursuing a career in your field?</a:t>
            </a:r>
          </a:p>
          <a:p>
            <a:pPr>
              <a:buNone/>
            </a:pPr>
            <a:r>
              <a:rPr lang="en-US" sz="2400" dirty="0" smtClean="0"/>
              <a:t>	      </a:t>
            </a:r>
            <a:r>
              <a:rPr lang="en-US" sz="2400" b="0" dirty="0" smtClean="0"/>
              <a:t>- See my 15 point guide to success </a:t>
            </a:r>
          </a:p>
          <a:p>
            <a:pPr>
              <a:buNone/>
            </a:pPr>
            <a:r>
              <a:rPr lang="en-US" sz="2400" b="0" dirty="0" smtClean="0"/>
              <a:t>		- Take ownership of your projects – as a PhD, 	you are responsible for making it a success</a:t>
            </a:r>
          </a:p>
          <a:p>
            <a:pPr>
              <a:buNone/>
            </a:pPr>
            <a:r>
              <a:rPr lang="en-US" sz="2400" b="0" dirty="0" smtClean="0"/>
              <a:t>		 - As a PhD, you will be asked to run programs 	so learn about program management, 	budgets, schedules, </a:t>
            </a:r>
            <a:r>
              <a:rPr lang="en-US" sz="2400" b="0" dirty="0" smtClean="0"/>
              <a:t>milestones, engineering, 	quality </a:t>
            </a:r>
            <a:r>
              <a:rPr lang="en-US" sz="2400" b="0" dirty="0" smtClean="0"/>
              <a:t>– physics is a </a:t>
            </a:r>
            <a:r>
              <a:rPr lang="en-US" sz="2400" b="0" dirty="0" smtClean="0"/>
              <a:t>critical </a:t>
            </a:r>
            <a:r>
              <a:rPr lang="en-US" sz="2400" b="0" dirty="0" smtClean="0"/>
              <a:t>part, but only </a:t>
            </a:r>
            <a:r>
              <a:rPr lang="en-US" sz="2400" b="0" dirty="0" smtClean="0"/>
              <a:t>a 	part</a:t>
            </a:r>
            <a:endParaRPr lang="en-US" sz="2400" b="0" dirty="0" smtClean="0"/>
          </a:p>
          <a:p>
            <a:pPr>
              <a:buNone/>
            </a:pPr>
            <a:r>
              <a:rPr lang="en-US" sz="2400" b="0" dirty="0" smtClean="0"/>
              <a:t>		</a:t>
            </a:r>
          </a:p>
          <a:p>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09600" y="1219200"/>
            <a:ext cx="7848600" cy="4495800"/>
          </a:xfrm>
        </p:spPr>
        <p:txBody>
          <a:bodyPr/>
          <a:lstStyle/>
          <a:p>
            <a:r>
              <a:rPr lang="en-US" dirty="0" smtClean="0"/>
              <a:t>Physics careers in industry</a:t>
            </a:r>
          </a:p>
          <a:p>
            <a:pPr lvl="1"/>
            <a:r>
              <a:rPr lang="en-US" dirty="0" smtClean="0"/>
              <a:t>Varied</a:t>
            </a:r>
          </a:p>
          <a:p>
            <a:pPr lvl="1"/>
            <a:r>
              <a:rPr lang="en-US" dirty="0" smtClean="0"/>
              <a:t>Rewarding</a:t>
            </a:r>
          </a:p>
          <a:p>
            <a:pPr lvl="1"/>
            <a:r>
              <a:rPr lang="en-US" dirty="0" smtClean="0"/>
              <a:t>Dynamic</a:t>
            </a:r>
          </a:p>
          <a:p>
            <a:pPr lvl="1"/>
            <a:r>
              <a:rPr lang="en-US" dirty="0" smtClean="0"/>
              <a:t>Challenging</a:t>
            </a:r>
          </a:p>
          <a:p>
            <a:pPr lvl="1"/>
            <a:r>
              <a:rPr lang="en-US" dirty="0" smtClean="0"/>
              <a:t>Many aspects not included in curriculum</a:t>
            </a:r>
          </a:p>
          <a:p>
            <a:r>
              <a:rPr lang="en-US" dirty="0" smtClean="0"/>
              <a:t>Education opportunities in industry</a:t>
            </a:r>
          </a:p>
          <a:p>
            <a:pPr lvl="1"/>
            <a:r>
              <a:rPr lang="en-US" dirty="0" smtClean="0"/>
              <a:t>Outreach</a:t>
            </a:r>
          </a:p>
          <a:p>
            <a:pPr lvl="1"/>
            <a:r>
              <a:rPr lang="en-US" dirty="0" smtClean="0"/>
              <a:t>May be more extensive depending on personal motivation and corporate culture</a:t>
            </a:r>
          </a:p>
          <a:p>
            <a:pPr lvl="1"/>
            <a:endParaRPr lang="en-US" dirty="0" smtClean="0"/>
          </a:p>
          <a:p>
            <a:pPr lvl="1">
              <a:buNone/>
            </a:pPr>
            <a:endParaRPr lang="en-US" dirty="0" smtClean="0"/>
          </a:p>
          <a:p>
            <a:pPr lvl="2">
              <a:buNone/>
            </a:pPr>
            <a:endParaRPr lang="en-US" dirty="0" smtClean="0"/>
          </a:p>
          <a:p>
            <a:pPr lvl="1"/>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24</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careers are varied – </a:t>
            </a:r>
            <a:br>
              <a:rPr lang="en-US" dirty="0" smtClean="0"/>
            </a:br>
            <a:r>
              <a:rPr lang="en-US" dirty="0" smtClean="0"/>
              <a:t>and often unrelated to PhD thesis</a:t>
            </a:r>
            <a:endParaRPr lang="en-US" dirty="0"/>
          </a:p>
        </p:txBody>
      </p:sp>
      <p:sp>
        <p:nvSpPr>
          <p:cNvPr id="3" name="Content Placeholder 2"/>
          <p:cNvSpPr>
            <a:spLocks noGrp="1"/>
          </p:cNvSpPr>
          <p:nvPr>
            <p:ph idx="1"/>
          </p:nvPr>
        </p:nvSpPr>
        <p:spPr>
          <a:xfrm>
            <a:off x="381000" y="1066800"/>
            <a:ext cx="8534400" cy="4724400"/>
          </a:xfrm>
        </p:spPr>
        <p:txBody>
          <a:bodyPr/>
          <a:lstStyle/>
          <a:p>
            <a:r>
              <a:rPr lang="en-US" sz="2000" dirty="0" smtClean="0"/>
              <a:t>Neutron doping of silicon: ’82-’83 (GA funding)</a:t>
            </a:r>
          </a:p>
          <a:p>
            <a:r>
              <a:rPr lang="en-US" sz="2000" dirty="0" smtClean="0"/>
              <a:t>Graphite fiber physics and materials science: ‘83-’85 (GA funding)</a:t>
            </a:r>
          </a:p>
          <a:p>
            <a:r>
              <a:rPr lang="en-US" sz="2000" dirty="0" err="1" smtClean="0"/>
              <a:t>Thermophotovoltaics</a:t>
            </a:r>
            <a:r>
              <a:rPr lang="en-US" sz="2000" dirty="0" smtClean="0"/>
              <a:t>: ‘86-’87 (Gov. funding)</a:t>
            </a:r>
          </a:p>
          <a:p>
            <a:r>
              <a:rPr lang="en-US" sz="2000" dirty="0" smtClean="0"/>
              <a:t>High temperature insulators, thermionic energy conversion for space nuclear power: ‘88-91 (Gov. funding)</a:t>
            </a:r>
          </a:p>
          <a:p>
            <a:r>
              <a:rPr lang="en-US" sz="2000" dirty="0" smtClean="0"/>
              <a:t>High temperature superconductors; ceramic processing; wire fabrication: ‘91-’98 (Japanese Venture Capital funding)</a:t>
            </a:r>
          </a:p>
          <a:p>
            <a:r>
              <a:rPr lang="en-US" sz="2000" dirty="0" smtClean="0"/>
              <a:t>High temperature insulators for conductors for aircraft: ’98-’00 (Gov. funding)</a:t>
            </a:r>
          </a:p>
          <a:p>
            <a:r>
              <a:rPr lang="en-US" sz="2000" dirty="0" smtClean="0"/>
              <a:t>Thin film designs and coatings: ‘01-’11 (Gov. funding)</a:t>
            </a:r>
          </a:p>
          <a:p>
            <a:r>
              <a:rPr lang="en-US" sz="2000" dirty="0" smtClean="0"/>
              <a:t>Program management, government contracting, intellectual property/patents, budgeting, proposal writing, internal and external reports, personnel management: ‘87-’10</a:t>
            </a:r>
          </a:p>
          <a:p>
            <a:pPr>
              <a:buNone/>
            </a:pPr>
            <a:r>
              <a:rPr lang="en-US" sz="2000" dirty="0" smtClean="0"/>
              <a:t>         </a:t>
            </a:r>
            <a:r>
              <a:rPr lang="en-US" sz="2000" i="1" dirty="0" smtClean="0">
                <a:solidFill>
                  <a:srgbClr val="002060"/>
                </a:solidFill>
              </a:rPr>
              <a:t>Punctuated Equilibrium Theory of Job Evolution</a:t>
            </a:r>
          </a:p>
          <a:p>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3DE072-E56E-42AC-922E-69510FAF7B96}" type="slidenum">
              <a:rPr lang="en-US"/>
              <a:pPr/>
              <a:t>4</a:t>
            </a:fld>
            <a:endParaRPr lang="en-US" dirty="0"/>
          </a:p>
        </p:txBody>
      </p:sp>
      <p:sp>
        <p:nvSpPr>
          <p:cNvPr id="189442" name="Rectangle 2"/>
          <p:cNvSpPr>
            <a:spLocks noGrp="1" noChangeArrowheads="1"/>
          </p:cNvSpPr>
          <p:nvPr>
            <p:ph type="title"/>
          </p:nvPr>
        </p:nvSpPr>
        <p:spPr>
          <a:xfrm>
            <a:off x="685800" y="228600"/>
            <a:ext cx="7267575" cy="508000"/>
          </a:xfrm>
        </p:spPr>
        <p:txBody>
          <a:bodyPr/>
          <a:lstStyle/>
          <a:p>
            <a:r>
              <a:rPr lang="en-US" dirty="0" smtClean="0"/>
              <a:t>Evolution of my job over time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533400" y="1066800"/>
            <a:ext cx="7608105" cy="5181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do all day?</a:t>
            </a:r>
            <a:endParaRPr lang="en-US" dirty="0"/>
          </a:p>
        </p:txBody>
      </p:sp>
      <p:sp>
        <p:nvSpPr>
          <p:cNvPr id="3" name="Content Placeholder 2"/>
          <p:cNvSpPr>
            <a:spLocks noGrp="1"/>
          </p:cNvSpPr>
          <p:nvPr>
            <p:ph idx="1"/>
          </p:nvPr>
        </p:nvSpPr>
        <p:spPr>
          <a:xfrm>
            <a:off x="533400" y="1066800"/>
            <a:ext cx="8153400" cy="5257800"/>
          </a:xfrm>
        </p:spPr>
        <p:txBody>
          <a:bodyPr/>
          <a:lstStyle/>
          <a:p>
            <a:r>
              <a:rPr lang="en-US" sz="2000" dirty="0" smtClean="0"/>
              <a:t>New ideas/solution to problems</a:t>
            </a:r>
          </a:p>
          <a:p>
            <a:pPr lvl="1"/>
            <a:r>
              <a:rPr lang="en-US" sz="2000" b="1" dirty="0" smtClean="0"/>
              <a:t>Internal R&amp;D proposals to management</a:t>
            </a:r>
          </a:p>
          <a:p>
            <a:pPr lvl="2"/>
            <a:r>
              <a:rPr lang="en-US" b="1" dirty="0" smtClean="0"/>
              <a:t>Sell concept to management, considering technical risk, core competency, existing equipment, schedule, costs, competition</a:t>
            </a:r>
          </a:p>
          <a:p>
            <a:pPr lvl="1"/>
            <a:r>
              <a:rPr lang="en-US" sz="2000" b="1" dirty="0" smtClean="0"/>
              <a:t>Respond to Requests for Proposals(RFP) or Broad Agency Announcements (BAA)</a:t>
            </a:r>
          </a:p>
          <a:p>
            <a:pPr lvl="2"/>
            <a:r>
              <a:rPr lang="en-US" b="1" dirty="0" smtClean="0"/>
              <a:t>Write/manage technical and cost proposal, including schedule, milestones</a:t>
            </a:r>
          </a:p>
          <a:p>
            <a:r>
              <a:rPr lang="en-US" sz="2000" dirty="0" smtClean="0">
                <a:solidFill>
                  <a:srgbClr val="FF0000"/>
                </a:solidFill>
              </a:rPr>
              <a:t>Develop/optimize designs/concepts (physics)</a:t>
            </a:r>
          </a:p>
          <a:p>
            <a:r>
              <a:rPr lang="en-US" sz="2000" dirty="0" smtClean="0"/>
              <a:t>Develop overall experimental approach (</a:t>
            </a:r>
            <a:r>
              <a:rPr lang="en-US" sz="2000" dirty="0" err="1" smtClean="0"/>
              <a:t>manufacturable</a:t>
            </a:r>
            <a:r>
              <a:rPr lang="en-US" sz="2000" dirty="0" smtClean="0"/>
              <a:t>)</a:t>
            </a:r>
          </a:p>
          <a:p>
            <a:r>
              <a:rPr lang="en-US" sz="2000" dirty="0" smtClean="0"/>
              <a:t>Initial development</a:t>
            </a:r>
          </a:p>
          <a:p>
            <a:pPr lvl="1"/>
            <a:r>
              <a:rPr lang="en-US" sz="2000" b="1" dirty="0" smtClean="0"/>
              <a:t>Initiate development/analyze data</a:t>
            </a:r>
          </a:p>
          <a:p>
            <a:pPr lvl="1"/>
            <a:r>
              <a:rPr lang="en-US" sz="2000" b="1" dirty="0" smtClean="0"/>
              <a:t>Use analysis to design next experiment</a:t>
            </a:r>
          </a:p>
          <a:p>
            <a:pPr lvl="1"/>
            <a:r>
              <a:rPr lang="en-US" sz="2000" b="1" dirty="0" smtClean="0"/>
              <a:t>Iterate until initial development is complete</a:t>
            </a:r>
          </a:p>
        </p:txBody>
      </p:sp>
      <p:sp>
        <p:nvSpPr>
          <p:cNvPr id="4" name="Slide Number Placeholder 3"/>
          <p:cNvSpPr>
            <a:spLocks noGrp="1"/>
          </p:cNvSpPr>
          <p:nvPr>
            <p:ph type="sldNum" sz="quarter" idx="11"/>
          </p:nvPr>
        </p:nvSpPr>
        <p:spPr/>
        <p:txBody>
          <a:bodyPr/>
          <a:lstStyle/>
          <a:p>
            <a:fld id="{24F7F4F4-E79B-43A2-9379-07F4DFBFFA36}"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do I do all day?</a:t>
            </a:r>
            <a:endParaRPr lang="en-US" dirty="0"/>
          </a:p>
        </p:txBody>
      </p:sp>
      <p:sp>
        <p:nvSpPr>
          <p:cNvPr id="3" name="Content Placeholder 2"/>
          <p:cNvSpPr>
            <a:spLocks noGrp="1"/>
          </p:cNvSpPr>
          <p:nvPr>
            <p:ph idx="1"/>
          </p:nvPr>
        </p:nvSpPr>
        <p:spPr>
          <a:xfrm>
            <a:off x="609600" y="1066800"/>
            <a:ext cx="7848600" cy="4800600"/>
          </a:xfrm>
        </p:spPr>
        <p:txBody>
          <a:bodyPr/>
          <a:lstStyle/>
          <a:p>
            <a:r>
              <a:rPr lang="en-US" sz="2000" dirty="0" smtClean="0"/>
              <a:t>Transition from initial development to pilot scale production</a:t>
            </a:r>
          </a:p>
          <a:p>
            <a:r>
              <a:rPr lang="en-US" sz="2000" dirty="0" smtClean="0"/>
              <a:t>Assist transition from pilot scale production to full scale production</a:t>
            </a:r>
          </a:p>
          <a:p>
            <a:r>
              <a:rPr lang="en-US" sz="2000" dirty="0" smtClean="0"/>
              <a:t>Write reports: technical, cost, contractual issues</a:t>
            </a:r>
          </a:p>
          <a:p>
            <a:pPr lvl="1"/>
            <a:r>
              <a:rPr lang="en-US" sz="2000" b="1" dirty="0" smtClean="0"/>
              <a:t>Monthly reports</a:t>
            </a:r>
          </a:p>
          <a:p>
            <a:pPr lvl="1"/>
            <a:r>
              <a:rPr lang="en-US" sz="2000" b="1" dirty="0" smtClean="0"/>
              <a:t>Final report</a:t>
            </a:r>
          </a:p>
          <a:p>
            <a:pPr lvl="1"/>
            <a:r>
              <a:rPr lang="en-US" sz="2000" b="1" dirty="0" smtClean="0"/>
              <a:t>Task/technical reports</a:t>
            </a:r>
          </a:p>
          <a:p>
            <a:r>
              <a:rPr lang="en-US" sz="2000" dirty="0" smtClean="0"/>
              <a:t>Write and give presentations to internal management and funding agency, neither of whom may be experts in the technology (importance of explaining technology to non-experts!)</a:t>
            </a:r>
          </a:p>
          <a:p>
            <a:r>
              <a:rPr lang="en-US" sz="2000" dirty="0" smtClean="0"/>
              <a:t>Discuss issues with technicians, engineers, scientists, managers both informally and in formal meetings</a:t>
            </a:r>
          </a:p>
          <a:p>
            <a:pPr>
              <a:buNone/>
            </a:pPr>
            <a:r>
              <a:rPr lang="en-US" sz="2000" i="1" dirty="0" smtClean="0">
                <a:solidFill>
                  <a:srgbClr val="002060"/>
                </a:solidFill>
              </a:rPr>
              <a:t>Note: Most of this does not involve solving physics problems!</a:t>
            </a:r>
          </a:p>
          <a:p>
            <a:pPr>
              <a:buNone/>
            </a:pP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Similarity of work in government contracting and university research</a:t>
            </a:r>
            <a:endParaRPr lang="en-US" dirty="0"/>
          </a:p>
        </p:txBody>
      </p:sp>
      <p:sp>
        <p:nvSpPr>
          <p:cNvPr id="3" name="Content Placeholder 2"/>
          <p:cNvSpPr>
            <a:spLocks noGrp="1"/>
          </p:cNvSpPr>
          <p:nvPr>
            <p:ph idx="1"/>
          </p:nvPr>
        </p:nvSpPr>
        <p:spPr>
          <a:xfrm>
            <a:off x="609600" y="1371600"/>
            <a:ext cx="7848600" cy="4495800"/>
          </a:xfrm>
        </p:spPr>
        <p:txBody>
          <a:bodyPr/>
          <a:lstStyle/>
          <a:p>
            <a:r>
              <a:rPr lang="en-US" sz="2400" dirty="0" smtClean="0"/>
              <a:t>Professor receives funding from government for basic research and manages all aspects of the program</a:t>
            </a:r>
          </a:p>
          <a:p>
            <a:r>
              <a:rPr lang="en-US" sz="2400" dirty="0" smtClean="0"/>
              <a:t>Program manager in industry receives funding from government for applied R&amp;D and manages all aspects of the program</a:t>
            </a:r>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762000"/>
          </a:xfrm>
        </p:spPr>
        <p:txBody>
          <a:bodyPr/>
          <a:lstStyle/>
          <a:p>
            <a:r>
              <a:rPr lang="en-US" dirty="0" smtClean="0"/>
              <a:t>But major differences between industry and university</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8</a:t>
            </a:fld>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85800" y="1066800"/>
            <a:ext cx="3275537" cy="5295041"/>
          </a:xfrm>
          <a:prstGeom prst="rect">
            <a:avLst/>
          </a:prstGeom>
          <a:noFill/>
          <a:ln w="9525">
            <a:noFill/>
            <a:miter lim="800000"/>
            <a:headEnd/>
            <a:tailEnd/>
          </a:ln>
        </p:spPr>
      </p:pic>
      <p:sp>
        <p:nvSpPr>
          <p:cNvPr id="5" name="TextBox 4"/>
          <p:cNvSpPr txBox="1"/>
          <p:nvPr/>
        </p:nvSpPr>
        <p:spPr>
          <a:xfrm>
            <a:off x="3810000" y="2971800"/>
            <a:ext cx="4800600" cy="461665"/>
          </a:xfrm>
          <a:prstGeom prst="rect">
            <a:avLst/>
          </a:prstGeom>
          <a:noFill/>
        </p:spPr>
        <p:txBody>
          <a:bodyPr wrap="square" rtlCol="0">
            <a:spAutoFit/>
          </a:bodyPr>
          <a:lstStyle/>
          <a:p>
            <a:r>
              <a:rPr lang="en-US" dirty="0" smtClean="0"/>
              <a:t>Technology Readiness Levels (TRL)</a:t>
            </a:r>
            <a:endParaRPr lang="en-US" dirty="0"/>
          </a:p>
        </p:txBody>
      </p:sp>
      <p:sp>
        <p:nvSpPr>
          <p:cNvPr id="6" name="TextBox 5"/>
          <p:cNvSpPr txBox="1"/>
          <p:nvPr/>
        </p:nvSpPr>
        <p:spPr>
          <a:xfrm>
            <a:off x="4191000" y="3810000"/>
            <a:ext cx="4800600" cy="830997"/>
          </a:xfrm>
          <a:prstGeom prst="rect">
            <a:avLst/>
          </a:prstGeom>
          <a:noFill/>
        </p:spPr>
        <p:txBody>
          <a:bodyPr wrap="square" rtlCol="0">
            <a:spAutoFit/>
          </a:bodyPr>
          <a:lstStyle/>
          <a:p>
            <a:pPr>
              <a:buFont typeface="Arial" pitchFamily="34" charset="0"/>
              <a:buChar char="•"/>
            </a:pPr>
            <a:r>
              <a:rPr lang="en-US" dirty="0" smtClean="0"/>
              <a:t> </a:t>
            </a:r>
            <a:r>
              <a:rPr lang="en-US" dirty="0" smtClean="0">
                <a:solidFill>
                  <a:srgbClr val="FF0000"/>
                </a:solidFill>
              </a:rPr>
              <a:t>University Research: TRL 1</a:t>
            </a:r>
          </a:p>
          <a:p>
            <a:pPr>
              <a:buFont typeface="Arial" pitchFamily="34" charset="0"/>
              <a:buChar char="•"/>
            </a:pPr>
            <a:r>
              <a:rPr lang="en-US" dirty="0" smtClean="0"/>
              <a:t> </a:t>
            </a:r>
            <a:r>
              <a:rPr lang="en-US" dirty="0" smtClean="0">
                <a:solidFill>
                  <a:srgbClr val="002060"/>
                </a:solidFill>
              </a:rPr>
              <a:t>Industry: TRL 1 to 9</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Physicists in industry should know something about process and manufacturing engineering</a:t>
            </a:r>
            <a:endParaRPr lang="en-US" dirty="0"/>
          </a:p>
        </p:txBody>
      </p:sp>
      <p:sp>
        <p:nvSpPr>
          <p:cNvPr id="3" name="Content Placeholder 2"/>
          <p:cNvSpPr>
            <a:spLocks noGrp="1"/>
          </p:cNvSpPr>
          <p:nvPr>
            <p:ph idx="1"/>
          </p:nvPr>
        </p:nvSpPr>
        <p:spPr>
          <a:xfrm>
            <a:off x="533400" y="1143000"/>
            <a:ext cx="7848600" cy="3200400"/>
          </a:xfrm>
        </p:spPr>
        <p:txBody>
          <a:bodyPr/>
          <a:lstStyle/>
          <a:p>
            <a:r>
              <a:rPr lang="en-US" sz="2200" b="1" dirty="0" smtClean="0"/>
              <a:t>Process and manufacturing engineers often do not understand the basic physics enough to understand how best to process and manufacture the material/device; physicists need to understand relevant process and manufacturing techniques to efficiently transition basic technology into production</a:t>
            </a:r>
          </a:p>
          <a:p>
            <a:r>
              <a:rPr lang="en-US" sz="2200" b="1" i="1" dirty="0" smtClean="0"/>
              <a:t>Perform R&amp;D with final goal informing selection of design, materials, processes</a:t>
            </a:r>
          </a:p>
          <a:p>
            <a:pPr lvl="1"/>
            <a:endParaRPr lang="en-US" b="1"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9</a:t>
            </a:fld>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7279</TotalTime>
  <Words>1836</Words>
  <Application>Microsoft Office PowerPoint</Application>
  <PresentationFormat>On-screen Show (4:3)</PresentationFormat>
  <Paragraphs>185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 Presentation</vt:lpstr>
      <vt:lpstr>Student Career Panel  &amp; Networking Reception   2011 April APS Meeting, Anaheim, CA</vt:lpstr>
      <vt:lpstr>My Brief History</vt:lpstr>
      <vt:lpstr>Industrial careers are varied –  and often unrelated to PhD thesis</vt:lpstr>
      <vt:lpstr>Evolution of my job over time</vt:lpstr>
      <vt:lpstr>What do I do all day?</vt:lpstr>
      <vt:lpstr>What else do I do all day?</vt:lpstr>
      <vt:lpstr>Similarity of work in government contracting and university research</vt:lpstr>
      <vt:lpstr>But major differences between industry and university</vt:lpstr>
      <vt:lpstr>Physicists in industry should know something about process and manufacturing engineering</vt:lpstr>
      <vt:lpstr>Levels of employment in industry: Level ~$ (physics)                 (Aviation Week and Space Technology 2009 Workforce Study)</vt:lpstr>
      <vt:lpstr> My 15 Point Guide to Success</vt:lpstr>
      <vt:lpstr>My 15 Point Guide to Success</vt:lpstr>
      <vt:lpstr>My 15 Point Guide to Success</vt:lpstr>
      <vt:lpstr>Expanding on these points …</vt:lpstr>
      <vt:lpstr>Advantages of Careers in Industry</vt:lpstr>
      <vt:lpstr>Disadvantages of Careers in Industry</vt:lpstr>
      <vt:lpstr>Recommendations to enhance preparedness for physics related careers in industry</vt:lpstr>
      <vt:lpstr>Recommendations to enhance preparedness for physics related careers in industry</vt:lpstr>
      <vt:lpstr>Recommendations to enhance preparedness for physics related careers in industry</vt:lpstr>
      <vt:lpstr>Recommendations to enhance preparedness for physics related careers in industry</vt:lpstr>
      <vt:lpstr>APS Question 1 of 3</vt:lpstr>
      <vt:lpstr>APS Question 2 of 3</vt:lpstr>
      <vt:lpstr>APS Question 3 of 3</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scientists really do science?</dc:title>
  <dc:creator>woolf larry</dc:creator>
  <cp:lastModifiedBy>Larry Woolf</cp:lastModifiedBy>
  <cp:revision>290</cp:revision>
  <dcterms:created xsi:type="dcterms:W3CDTF">2004-06-24T00:18:55Z</dcterms:created>
  <dcterms:modified xsi:type="dcterms:W3CDTF">2011-04-29T21:14:59Z</dcterms:modified>
</cp:coreProperties>
</file>