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handoutMasterIdLst>
    <p:handoutMasterId r:id="rId40"/>
  </p:handoutMasterIdLst>
  <p:sldIdLst>
    <p:sldId id="628" r:id="rId2"/>
    <p:sldId id="687" r:id="rId3"/>
    <p:sldId id="779" r:id="rId4"/>
    <p:sldId id="689" r:id="rId5"/>
    <p:sldId id="665" r:id="rId6"/>
    <p:sldId id="666" r:id="rId7"/>
    <p:sldId id="630" r:id="rId8"/>
    <p:sldId id="759" r:id="rId9"/>
    <p:sldId id="732" r:id="rId10"/>
    <p:sldId id="792" r:id="rId11"/>
    <p:sldId id="793" r:id="rId12"/>
    <p:sldId id="788" r:id="rId13"/>
    <p:sldId id="784" r:id="rId14"/>
    <p:sldId id="785" r:id="rId15"/>
    <p:sldId id="786" r:id="rId16"/>
    <p:sldId id="787" r:id="rId17"/>
    <p:sldId id="794" r:id="rId18"/>
    <p:sldId id="807" r:id="rId19"/>
    <p:sldId id="763" r:id="rId20"/>
    <p:sldId id="764" r:id="rId21"/>
    <p:sldId id="765" r:id="rId22"/>
    <p:sldId id="766" r:id="rId23"/>
    <p:sldId id="767" r:id="rId24"/>
    <p:sldId id="768" r:id="rId25"/>
    <p:sldId id="769" r:id="rId26"/>
    <p:sldId id="770" r:id="rId27"/>
    <p:sldId id="688" r:id="rId28"/>
    <p:sldId id="733" r:id="rId29"/>
    <p:sldId id="804" r:id="rId30"/>
    <p:sldId id="777" r:id="rId31"/>
    <p:sldId id="778" r:id="rId32"/>
    <p:sldId id="782" r:id="rId33"/>
    <p:sldId id="783" r:id="rId34"/>
    <p:sldId id="802" r:id="rId35"/>
    <p:sldId id="809" r:id="rId36"/>
    <p:sldId id="812" r:id="rId37"/>
    <p:sldId id="780" r:id="rId3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400"/>
    <a:srgbClr val="C8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32787"/>
    <p:restoredTop sz="90924" autoAdjust="0"/>
  </p:normalViewPr>
  <p:slideViewPr>
    <p:cSldViewPr>
      <p:cViewPr>
        <p:scale>
          <a:sx n="80" d="100"/>
          <a:sy n="80" d="100"/>
        </p:scale>
        <p:origin x="-594" y="294"/>
      </p:cViewPr>
      <p:guideLst>
        <p:guide orient="horz"/>
        <p:guide pos="57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11616"/>
    </p:cViewPr>
  </p:sorterViewPr>
  <p:notesViewPr>
    <p:cSldViewPr>
      <p:cViewPr varScale="1">
        <p:scale>
          <a:sx n="58" d="100"/>
          <a:sy n="58" d="100"/>
        </p:scale>
        <p:origin x="-250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32771"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32772"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32773"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9E542CB4-BC77-42E8-B5C5-9F4F7EDEC3A3}" type="slidenum">
              <a:rPr lang="en-US"/>
              <a:pPr/>
              <a:t>‹#›</a:t>
            </a:fld>
            <a:endParaRPr lang="en-US" dirty="0"/>
          </a:p>
        </p:txBody>
      </p:sp>
    </p:spTree>
    <p:extLst>
      <p:ext uri="{BB962C8B-B14F-4D97-AF65-F5344CB8AC3E}">
        <p14:creationId xmlns:p14="http://schemas.microsoft.com/office/powerpoint/2010/main" val="1633484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33795"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337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33797"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8"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33799"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fld id="{CC824AD3-58CD-4F8B-9611-0E5EE0296311}" type="slidenum">
              <a:rPr lang="en-US"/>
              <a:pPr/>
              <a:t>‹#›</a:t>
            </a:fld>
            <a:endParaRPr lang="en-US" dirty="0"/>
          </a:p>
        </p:txBody>
      </p:sp>
    </p:spTree>
    <p:extLst>
      <p:ext uri="{BB962C8B-B14F-4D97-AF65-F5344CB8AC3E}">
        <p14:creationId xmlns:p14="http://schemas.microsoft.com/office/powerpoint/2010/main" val="4170959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24AD3-58CD-4F8B-9611-0E5EE0296311}" type="slidenum">
              <a:rPr lang="en-US" smtClean="0"/>
              <a:pPr/>
              <a:t>10</a:t>
            </a:fld>
            <a:endParaRPr lang="en-US" dirty="0"/>
          </a:p>
        </p:txBody>
      </p:sp>
    </p:spTree>
    <p:extLst>
      <p:ext uri="{BB962C8B-B14F-4D97-AF65-F5344CB8AC3E}">
        <p14:creationId xmlns:p14="http://schemas.microsoft.com/office/powerpoint/2010/main" val="399658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824AD3-58CD-4F8B-9611-0E5EE0296311}" type="slidenum">
              <a:rPr lang="en-US" smtClean="0"/>
              <a:pPr/>
              <a:t>11</a:t>
            </a:fld>
            <a:endParaRPr lang="en-US" dirty="0"/>
          </a:p>
        </p:txBody>
      </p:sp>
    </p:spTree>
    <p:extLst>
      <p:ext uri="{BB962C8B-B14F-4D97-AF65-F5344CB8AC3E}">
        <p14:creationId xmlns:p14="http://schemas.microsoft.com/office/powerpoint/2010/main" val="399658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824AD3-58CD-4F8B-9611-0E5EE0296311}" type="slidenum">
              <a:rPr lang="en-US" smtClean="0"/>
              <a:pPr/>
              <a:t>17</a:t>
            </a:fld>
            <a:endParaRPr lang="en-US" dirty="0"/>
          </a:p>
        </p:txBody>
      </p:sp>
    </p:spTree>
    <p:extLst>
      <p:ext uri="{BB962C8B-B14F-4D97-AF65-F5344CB8AC3E}">
        <p14:creationId xmlns:p14="http://schemas.microsoft.com/office/powerpoint/2010/main" val="221615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8110F5B3-1669-4C09-B00E-3B6704412BA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6903E299-3178-421F-BB0F-0E48397D72E2}"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152400"/>
            <a:ext cx="203835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59626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9E76750B-5EA1-4B7B-82C7-2AE0970C31EA}"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6962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0"/>
            <a:ext cx="7848600" cy="4495800"/>
          </a:xfrm>
        </p:spPr>
        <p:txBody>
          <a:bodyPr/>
          <a:lstStyle/>
          <a:p>
            <a:endParaRPr lang="en-US" dirty="0"/>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dirty="0"/>
          </a:p>
        </p:txBody>
      </p:sp>
      <p:sp>
        <p:nvSpPr>
          <p:cNvPr id="5" name="Slide Number Placeholder 4"/>
          <p:cNvSpPr>
            <a:spLocks noGrp="1"/>
          </p:cNvSpPr>
          <p:nvPr>
            <p:ph type="sldNum" sz="quarter" idx="11"/>
          </p:nvPr>
        </p:nvSpPr>
        <p:spPr>
          <a:xfrm>
            <a:off x="0" y="6477000"/>
            <a:ext cx="9144000" cy="381000"/>
          </a:xfrm>
        </p:spPr>
        <p:txBody>
          <a:bodyPr/>
          <a:lstStyle>
            <a:lvl1pPr>
              <a:defRPr/>
            </a:lvl1pPr>
          </a:lstStyle>
          <a:p>
            <a:fld id="{AE51BCE9-908F-4B55-BA12-C59A4D84EE0D}"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1"/>
          </p:nvPr>
        </p:nvSpPr>
        <p:spPr/>
        <p:txBody>
          <a:bodyPr/>
          <a:lstStyle>
            <a:lvl1pPr>
              <a:defRPr/>
            </a:lvl1pPr>
          </a:lstStyle>
          <a:p>
            <a:fld id="{24F7F4F4-E79B-43A2-9379-07F4DFBFFA36}"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38484061-B654-457A-8526-17AFF6CE45B7}"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481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00200"/>
            <a:ext cx="38481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4882869E-F2CE-471F-A1DC-E29A78228224}"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2319C86E-7AF9-4332-B516-B6C40CAF048D}"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B985F9AF-0C5C-4CDE-9DCA-A9DF5CC471AD}"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7253C088-3E26-42EF-89A4-48DD36725DEA}"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21786F06-8790-406E-93FA-7995D4B7E8CC}"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51AE9672-0C0B-4242-B3F8-5ED842BF1988}"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5586" name="Rectangle 2"/>
          <p:cNvSpPr>
            <a:spLocks noChangeArrowheads="1"/>
          </p:cNvSpPr>
          <p:nvPr userDrawn="1"/>
        </p:nvSpPr>
        <p:spPr bwMode="auto">
          <a:xfrm>
            <a:off x="0" y="6375400"/>
            <a:ext cx="8991600" cy="482600"/>
          </a:xfrm>
          <a:prstGeom prst="rect">
            <a:avLst/>
          </a:prstGeom>
          <a:solidFill>
            <a:srgbClr val="004182"/>
          </a:solidFill>
          <a:ln w="9525">
            <a:noFill/>
            <a:miter lim="800000"/>
            <a:headEnd/>
            <a:tailEnd/>
          </a:ln>
          <a:effectLst/>
        </p:spPr>
        <p:txBody>
          <a:bodyPr wrap="none" anchor="ctr"/>
          <a:lstStyle/>
          <a:p>
            <a:pPr algn="ctr" eaLnBrk="0" hangingPunct="0"/>
            <a:endParaRPr lang="en-US" sz="1800" dirty="0">
              <a:latin typeface="Arial" charset="0"/>
            </a:endParaRPr>
          </a:p>
        </p:txBody>
      </p:sp>
      <p:pic>
        <p:nvPicPr>
          <p:cNvPr id="195587" name="Picture 3"/>
          <p:cNvPicPr>
            <a:picLocks noChangeAspect="1" noChangeArrowheads="1"/>
          </p:cNvPicPr>
          <p:nvPr userDrawn="1"/>
        </p:nvPicPr>
        <p:blipFill>
          <a:blip r:embed="rId14" cstate="print"/>
          <a:srcRect/>
          <a:stretch>
            <a:fillRect/>
          </a:stretch>
        </p:blipFill>
        <p:spPr bwMode="auto">
          <a:xfrm>
            <a:off x="0" y="0"/>
            <a:ext cx="9144000" cy="955675"/>
          </a:xfrm>
          <a:prstGeom prst="rect">
            <a:avLst/>
          </a:prstGeom>
          <a:noFill/>
        </p:spPr>
      </p:pic>
      <p:sp>
        <p:nvSpPr>
          <p:cNvPr id="195588" name="Rectangle 4"/>
          <p:cNvSpPr>
            <a:spLocks noGrp="1" noChangeArrowheads="1"/>
          </p:cNvSpPr>
          <p:nvPr>
            <p:ph type="title"/>
          </p:nvPr>
        </p:nvSpPr>
        <p:spPr bwMode="auto">
          <a:xfrm>
            <a:off x="304800" y="152400"/>
            <a:ext cx="7696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5589" name="Rectangle 5"/>
          <p:cNvSpPr>
            <a:spLocks noGrp="1" noChangeArrowheads="1"/>
          </p:cNvSpPr>
          <p:nvPr>
            <p:ph type="body" idx="1"/>
          </p:nvPr>
        </p:nvSpPr>
        <p:spPr bwMode="auto">
          <a:xfrm>
            <a:off x="609600" y="1600200"/>
            <a:ext cx="7848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5590" name="Rectangle 6"/>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defRPr>
            </a:lvl1pPr>
          </a:lstStyle>
          <a:p>
            <a:endParaRPr lang="en-US" dirty="0"/>
          </a:p>
        </p:txBody>
      </p:sp>
      <p:sp>
        <p:nvSpPr>
          <p:cNvPr id="195591" name="Rectangle 7"/>
          <p:cNvSpPr>
            <a:spLocks noChangeArrowheads="1"/>
          </p:cNvSpPr>
          <p:nvPr userDrawn="1"/>
        </p:nvSpPr>
        <p:spPr bwMode="auto">
          <a:xfrm>
            <a:off x="0" y="6375400"/>
            <a:ext cx="9144000" cy="482600"/>
          </a:xfrm>
          <a:prstGeom prst="rect">
            <a:avLst/>
          </a:prstGeom>
          <a:solidFill>
            <a:srgbClr val="004182"/>
          </a:solidFill>
          <a:ln w="9525">
            <a:noFill/>
            <a:miter lim="800000"/>
            <a:headEnd/>
            <a:tailEnd/>
          </a:ln>
          <a:effectLst/>
        </p:spPr>
        <p:txBody>
          <a:bodyPr wrap="none" anchor="ctr"/>
          <a:lstStyle/>
          <a:p>
            <a:pPr algn="ctr"/>
            <a:endParaRPr lang="en-US" sz="1800" dirty="0">
              <a:latin typeface="Arial" charset="0"/>
            </a:endParaRPr>
          </a:p>
        </p:txBody>
      </p:sp>
      <p:sp>
        <p:nvSpPr>
          <p:cNvPr id="195593" name="Rectangle 9"/>
          <p:cNvSpPr>
            <a:spLocks noGrp="1" noChangeArrowheads="1"/>
          </p:cNvSpPr>
          <p:nvPr>
            <p:ph type="sldNum" sz="quarter" idx="4"/>
          </p:nvPr>
        </p:nvSpPr>
        <p:spPr bwMode="auto">
          <a:xfrm>
            <a:off x="0" y="6477000"/>
            <a:ext cx="9144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1">
                <a:solidFill>
                  <a:schemeClr val="bg1"/>
                </a:solidFill>
                <a:latin typeface="+mn-lt"/>
              </a:defRPr>
            </a:lvl1pPr>
          </a:lstStyle>
          <a:p>
            <a:fld id="{7588B188-7DBE-4070-9A14-5B304A660666}" type="slidenum">
              <a:rPr lang="en-US"/>
              <a:pPr/>
              <a:t>‹#›</a:t>
            </a:fld>
            <a:endParaRPr lang="en-US" dirty="0"/>
          </a:p>
        </p:txBody>
      </p:sp>
      <p:pic>
        <p:nvPicPr>
          <p:cNvPr id="1026" name="Picture 2" descr="Sci"/>
          <p:cNvPicPr>
            <a:picLocks noChangeAspect="1" noChangeArrowheads="1"/>
          </p:cNvPicPr>
          <p:nvPr userDrawn="1"/>
        </p:nvPicPr>
        <p:blipFill>
          <a:blip r:embed="rId15" cstate="print"/>
          <a:srcRect/>
          <a:stretch>
            <a:fillRect/>
          </a:stretch>
        </p:blipFill>
        <p:spPr bwMode="auto">
          <a:xfrm>
            <a:off x="6065837" y="6599237"/>
            <a:ext cx="3078163" cy="2587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fontAlgn="base">
        <a:spcBef>
          <a:spcPct val="0"/>
        </a:spcBef>
        <a:spcAft>
          <a:spcPct val="0"/>
        </a:spcAft>
        <a:defRPr sz="2600" b="1">
          <a:solidFill>
            <a:schemeClr val="bg1"/>
          </a:solidFill>
          <a:latin typeface="+mj-lt"/>
          <a:ea typeface="+mj-ea"/>
          <a:cs typeface="+mj-cs"/>
        </a:defRPr>
      </a:lvl1pPr>
      <a:lvl2pPr algn="l" rtl="0" fontAlgn="base">
        <a:spcBef>
          <a:spcPct val="0"/>
        </a:spcBef>
        <a:spcAft>
          <a:spcPct val="0"/>
        </a:spcAft>
        <a:defRPr sz="2600" b="1">
          <a:solidFill>
            <a:schemeClr val="bg1"/>
          </a:solidFill>
          <a:latin typeface="Century Gothic" pitchFamily="34" charset="0"/>
        </a:defRPr>
      </a:lvl2pPr>
      <a:lvl3pPr algn="l" rtl="0" fontAlgn="base">
        <a:spcBef>
          <a:spcPct val="0"/>
        </a:spcBef>
        <a:spcAft>
          <a:spcPct val="0"/>
        </a:spcAft>
        <a:defRPr sz="2600" b="1">
          <a:solidFill>
            <a:schemeClr val="bg1"/>
          </a:solidFill>
          <a:latin typeface="Century Gothic" pitchFamily="34" charset="0"/>
        </a:defRPr>
      </a:lvl3pPr>
      <a:lvl4pPr algn="l" rtl="0" fontAlgn="base">
        <a:spcBef>
          <a:spcPct val="0"/>
        </a:spcBef>
        <a:spcAft>
          <a:spcPct val="0"/>
        </a:spcAft>
        <a:defRPr sz="2600" b="1">
          <a:solidFill>
            <a:schemeClr val="bg1"/>
          </a:solidFill>
          <a:latin typeface="Century Gothic" pitchFamily="34" charset="0"/>
        </a:defRPr>
      </a:lvl4pPr>
      <a:lvl5pPr algn="l" rtl="0" fontAlgn="base">
        <a:spcBef>
          <a:spcPct val="0"/>
        </a:spcBef>
        <a:spcAft>
          <a:spcPct val="0"/>
        </a:spcAft>
        <a:defRPr sz="2600" b="1">
          <a:solidFill>
            <a:schemeClr val="bg1"/>
          </a:solidFill>
          <a:latin typeface="Century Gothic" pitchFamily="34" charset="0"/>
        </a:defRPr>
      </a:lvl5pPr>
      <a:lvl6pPr marL="457200" algn="l" rtl="0" fontAlgn="base">
        <a:spcBef>
          <a:spcPct val="0"/>
        </a:spcBef>
        <a:spcAft>
          <a:spcPct val="0"/>
        </a:spcAft>
        <a:defRPr sz="2600" b="1">
          <a:solidFill>
            <a:schemeClr val="bg1"/>
          </a:solidFill>
          <a:latin typeface="Century Gothic" pitchFamily="34" charset="0"/>
        </a:defRPr>
      </a:lvl6pPr>
      <a:lvl7pPr marL="914400" algn="l" rtl="0" fontAlgn="base">
        <a:spcBef>
          <a:spcPct val="0"/>
        </a:spcBef>
        <a:spcAft>
          <a:spcPct val="0"/>
        </a:spcAft>
        <a:defRPr sz="2600" b="1">
          <a:solidFill>
            <a:schemeClr val="bg1"/>
          </a:solidFill>
          <a:latin typeface="Century Gothic" pitchFamily="34" charset="0"/>
        </a:defRPr>
      </a:lvl7pPr>
      <a:lvl8pPr marL="1371600" algn="l" rtl="0" fontAlgn="base">
        <a:spcBef>
          <a:spcPct val="0"/>
        </a:spcBef>
        <a:spcAft>
          <a:spcPct val="0"/>
        </a:spcAft>
        <a:defRPr sz="2600" b="1">
          <a:solidFill>
            <a:schemeClr val="bg1"/>
          </a:solidFill>
          <a:latin typeface="Century Gothic" pitchFamily="34" charset="0"/>
        </a:defRPr>
      </a:lvl8pPr>
      <a:lvl9pPr marL="1828800" algn="l" rtl="0" fontAlgn="base">
        <a:spcBef>
          <a:spcPct val="0"/>
        </a:spcBef>
        <a:spcAft>
          <a:spcPct val="0"/>
        </a:spcAft>
        <a:defRPr sz="2600" b="1">
          <a:solidFill>
            <a:schemeClr val="bg1"/>
          </a:solidFill>
          <a:latin typeface="Century Gothic" pitchFamily="34" charset="0"/>
        </a:defRPr>
      </a:lvl9pPr>
    </p:titleStyle>
    <p:bodyStyle>
      <a:lvl1pPr marL="342900" indent="-342900" algn="l" rtl="0" fontAlgn="base">
        <a:spcBef>
          <a:spcPct val="20000"/>
        </a:spcBef>
        <a:spcAft>
          <a:spcPct val="0"/>
        </a:spcAft>
        <a:buClr>
          <a:srgbClr val="0C2D84"/>
        </a:buClr>
        <a:buFont typeface="Wingdings" pitchFamily="2" charset="2"/>
        <a:buChar char="v"/>
        <a:defRPr sz="2600" b="1">
          <a:solidFill>
            <a:schemeClr val="tx1"/>
          </a:solidFill>
          <a:latin typeface="+mn-lt"/>
          <a:ea typeface="+mn-ea"/>
          <a:cs typeface="+mn-cs"/>
        </a:defRPr>
      </a:lvl1pPr>
      <a:lvl2pPr marL="742950" indent="-285750" algn="l" rtl="0" fontAlgn="base">
        <a:spcBef>
          <a:spcPct val="20000"/>
        </a:spcBef>
        <a:spcAft>
          <a:spcPct val="0"/>
        </a:spcAft>
        <a:buClr>
          <a:srgbClr val="0C2D84"/>
        </a:buClr>
        <a:buChar char="•"/>
        <a:defRPr sz="2400">
          <a:solidFill>
            <a:schemeClr val="tx1"/>
          </a:solidFill>
          <a:latin typeface="+mn-lt"/>
        </a:defRPr>
      </a:lvl2pPr>
      <a:lvl3pPr marL="1143000" indent="-228600" algn="l" rtl="0" fontAlgn="base">
        <a:spcBef>
          <a:spcPct val="20000"/>
        </a:spcBef>
        <a:spcAft>
          <a:spcPct val="0"/>
        </a:spcAft>
        <a:buClr>
          <a:srgbClr val="0C2D84"/>
        </a:buClr>
        <a:buFont typeface="Century Gothic" pitchFamily="34" charset="0"/>
        <a:buChar char="―"/>
        <a:defRPr sz="2000">
          <a:solidFill>
            <a:schemeClr val="tx1"/>
          </a:solidFill>
          <a:latin typeface="+mn-lt"/>
        </a:defRPr>
      </a:lvl3pPr>
      <a:lvl4pPr marL="1600200" indent="-228600" algn="l" rtl="0" fontAlgn="base">
        <a:spcBef>
          <a:spcPct val="20000"/>
        </a:spcBef>
        <a:spcAft>
          <a:spcPct val="0"/>
        </a:spcAft>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nsf.gov/statistics/nsf09317/content.cfm?pub_id=3920&amp;id=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nsf.gov/statistics/nsf13302/pdf/nsf13302.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ip.org/sites/default/files/statistics/employment/phdinitemp-p-10.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aps.org/programs/education/graduate/conf2013/program.cfm" TargetMode="External"/><Relationship Id="rId2" Type="http://schemas.openxmlformats.org/officeDocument/2006/relationships/hyperlink" Target="http://www.aps.org/programs/education/graduate/conf2013/resources.cfm" TargetMode="External"/><Relationship Id="rId1" Type="http://schemas.openxmlformats.org/officeDocument/2006/relationships/slideLayout" Target="../slideLayouts/slideLayout2.xml"/><Relationship Id="rId5" Type="http://schemas.openxmlformats.org/officeDocument/2006/relationships/hyperlink" Target="http://www.aps.org/programs/education/graduate/conf2013/index.cfm" TargetMode="External"/><Relationship Id="rId4" Type="http://schemas.openxmlformats.org/officeDocument/2006/relationships/hyperlink" Target="http://www.aps.org/programs/education/graduate/conf2013/presentations.cfm"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aps.org/units/fiap/newsletters/201311/" TargetMode="External"/><Relationship Id="rId2" Type="http://schemas.openxmlformats.org/officeDocument/2006/relationships/hyperlink" Target="http://www.aps.org/units/fed/newsletters/spring2013/industry.cf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vspa.berkeley.edu/sites/vspa_space/files/shared/doc/Put_Your_Science_to_Work.pdf" TargetMode="External"/><Relationship Id="rId2" Type="http://schemas.openxmlformats.org/officeDocument/2006/relationships/hyperlink" Target="http://www.aps.org/careers/guidance/advisors/bestpractices/" TargetMode="External"/><Relationship Id="rId1" Type="http://schemas.openxmlformats.org/officeDocument/2006/relationships/slideLayout" Target="../slideLayouts/slideLayout2.xml"/><Relationship Id="rId5" Type="http://schemas.openxmlformats.org/officeDocument/2006/relationships/hyperlink" Target="http://www.aps.org/programs/education/conferences/chairs/2010/upload/Pinkerton-SummitIII.pdf" TargetMode="External"/><Relationship Id="rId4" Type="http://schemas.openxmlformats.org/officeDocument/2006/relationships/hyperlink" Target="http://aps.org/meetings/march/events/tutorials/7.cf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aip.org/statistics/trends/reports/physdoctorates0910.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aip.org/statistics/trends/reports/physdoctorates0910.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4294967295"/>
          </p:nvPr>
        </p:nvSpPr>
        <p:spPr>
          <a:xfrm>
            <a:off x="3581400" y="6400800"/>
            <a:ext cx="1905000" cy="457200"/>
          </a:xfrm>
          <a:prstGeom prst="rect">
            <a:avLst/>
          </a:prstGeom>
        </p:spPr>
        <p:txBody>
          <a:bodyPr/>
          <a:lstStyle/>
          <a:p>
            <a:fld id="{2A2384E0-0F59-471F-93D9-33AB6D14029B}" type="slidenum">
              <a:rPr lang="en-US"/>
              <a:pPr/>
              <a:t>1</a:t>
            </a:fld>
            <a:endParaRPr lang="en-US" dirty="0"/>
          </a:p>
        </p:txBody>
      </p:sp>
      <p:sp>
        <p:nvSpPr>
          <p:cNvPr id="44036" name="Rectangle 4"/>
          <p:cNvSpPr>
            <a:spLocks noChangeArrowheads="1"/>
          </p:cNvSpPr>
          <p:nvPr/>
        </p:nvSpPr>
        <p:spPr bwMode="auto">
          <a:xfrm>
            <a:off x="1066800" y="304800"/>
            <a:ext cx="7086600" cy="685800"/>
          </a:xfrm>
          <a:prstGeom prst="rect">
            <a:avLst/>
          </a:prstGeom>
          <a:noFill/>
          <a:ln w="9525">
            <a:noFill/>
            <a:miter lim="800000"/>
            <a:headEnd/>
            <a:tailEnd/>
          </a:ln>
          <a:effectLst/>
        </p:spPr>
        <p:txBody>
          <a:bodyPr anchor="ctr"/>
          <a:lstStyle/>
          <a:p>
            <a:pPr algn="ctr"/>
            <a:r>
              <a:rPr lang="en-US" sz="2800" b="1" dirty="0" smtClean="0">
                <a:solidFill>
                  <a:schemeClr val="bg1"/>
                </a:solidFill>
                <a:latin typeface="+mj-lt"/>
              </a:rPr>
              <a:t> </a:t>
            </a:r>
            <a:r>
              <a:rPr lang="en-US" sz="2800" b="1" dirty="0">
                <a:solidFill>
                  <a:schemeClr val="bg1"/>
                </a:solidFill>
                <a:latin typeface="+mj-lt"/>
              </a:rPr>
              <a:t>Preparing Graduate Students for </a:t>
            </a:r>
            <a:endParaRPr lang="en-US" sz="2800" b="1" dirty="0" smtClean="0">
              <a:solidFill>
                <a:schemeClr val="bg1"/>
              </a:solidFill>
              <a:latin typeface="+mj-lt"/>
            </a:endParaRPr>
          </a:p>
          <a:p>
            <a:pPr algn="ctr"/>
            <a:r>
              <a:rPr lang="en-US" sz="2800" b="1" dirty="0" smtClean="0">
                <a:solidFill>
                  <a:schemeClr val="bg1"/>
                </a:solidFill>
                <a:latin typeface="+mj-lt"/>
              </a:rPr>
              <a:t>Non-Academic </a:t>
            </a:r>
            <a:r>
              <a:rPr lang="en-US" sz="2800" b="1" dirty="0">
                <a:solidFill>
                  <a:schemeClr val="bg1"/>
                </a:solidFill>
                <a:latin typeface="+mj-lt"/>
              </a:rPr>
              <a:t>Careers</a:t>
            </a:r>
          </a:p>
          <a:p>
            <a:pPr algn="ctr"/>
            <a:endParaRPr lang="en-US" sz="2800" b="1" dirty="0">
              <a:solidFill>
                <a:schemeClr val="bg1"/>
              </a:solidFill>
              <a:latin typeface="+mn-lt"/>
            </a:endParaRPr>
          </a:p>
        </p:txBody>
      </p:sp>
      <p:sp>
        <p:nvSpPr>
          <p:cNvPr id="44037" name="Rectangle 5"/>
          <p:cNvSpPr>
            <a:spLocks noChangeArrowheads="1"/>
          </p:cNvSpPr>
          <p:nvPr/>
        </p:nvSpPr>
        <p:spPr bwMode="auto">
          <a:xfrm>
            <a:off x="542498" y="4953000"/>
            <a:ext cx="7839501" cy="1447800"/>
          </a:xfrm>
          <a:prstGeom prst="rect">
            <a:avLst/>
          </a:prstGeom>
          <a:noFill/>
          <a:ln w="9525">
            <a:noFill/>
            <a:miter lim="800000"/>
            <a:headEnd/>
            <a:tailEnd/>
          </a:ln>
          <a:effectLst/>
        </p:spPr>
        <p:txBody>
          <a:bodyPr/>
          <a:lstStyle/>
          <a:p>
            <a:pPr marL="342900" indent="-342900" algn="ctr">
              <a:spcBef>
                <a:spcPct val="20000"/>
              </a:spcBef>
            </a:pPr>
            <a:r>
              <a:rPr lang="en-US" sz="1800" dirty="0">
                <a:latin typeface="+mn-lt"/>
              </a:rPr>
              <a:t>Dr. </a:t>
            </a:r>
            <a:r>
              <a:rPr lang="en-US" sz="1800" dirty="0" smtClean="0">
                <a:latin typeface="+mn-lt"/>
              </a:rPr>
              <a:t>Lawrence Woolf</a:t>
            </a:r>
          </a:p>
          <a:p>
            <a:pPr marL="342900" indent="-342900" algn="ctr">
              <a:spcBef>
                <a:spcPct val="20000"/>
              </a:spcBef>
            </a:pPr>
            <a:r>
              <a:rPr lang="en-US" sz="1800" dirty="0" smtClean="0">
                <a:latin typeface="+mn-lt"/>
              </a:rPr>
              <a:t>General Atomics Aeronautical Systems, Inc.</a:t>
            </a:r>
          </a:p>
          <a:p>
            <a:pPr marL="342900" lvl="0" indent="-342900" algn="ctr">
              <a:spcBef>
                <a:spcPct val="20000"/>
              </a:spcBef>
            </a:pPr>
            <a:r>
              <a:rPr lang="en-US" sz="1800" dirty="0">
                <a:solidFill>
                  <a:srgbClr val="000000"/>
                </a:solidFill>
                <a:latin typeface="+mn-lt"/>
              </a:rPr>
              <a:t>General Atomics Sciences Education </a:t>
            </a:r>
            <a:r>
              <a:rPr lang="en-US" sz="1800" dirty="0" smtClean="0">
                <a:solidFill>
                  <a:srgbClr val="000000"/>
                </a:solidFill>
                <a:latin typeface="+mn-lt"/>
              </a:rPr>
              <a:t>Foundation</a:t>
            </a:r>
            <a:endParaRPr lang="en-US" sz="1800" dirty="0" smtClean="0">
              <a:latin typeface="+mn-lt"/>
            </a:endParaRPr>
          </a:p>
          <a:p>
            <a:pPr marL="342900" indent="-342900" algn="ctr">
              <a:spcBef>
                <a:spcPct val="20000"/>
              </a:spcBef>
            </a:pPr>
            <a:r>
              <a:rPr lang="en-US" sz="1800" dirty="0" smtClean="0">
                <a:latin typeface="+mn-lt"/>
              </a:rPr>
              <a:t>San Diego, CA 92121</a:t>
            </a:r>
            <a:endParaRPr lang="en-US" sz="1800" dirty="0">
              <a:latin typeface="+mn-lt"/>
            </a:endParaRPr>
          </a:p>
        </p:txBody>
      </p:sp>
      <p:sp>
        <p:nvSpPr>
          <p:cNvPr id="44038" name="Text Box 6"/>
          <p:cNvSpPr txBox="1">
            <a:spLocks noChangeArrowheads="1"/>
          </p:cNvSpPr>
          <p:nvPr/>
        </p:nvSpPr>
        <p:spPr bwMode="auto">
          <a:xfrm>
            <a:off x="420584" y="1219200"/>
            <a:ext cx="7848600" cy="3754874"/>
          </a:xfrm>
          <a:prstGeom prst="rect">
            <a:avLst/>
          </a:prstGeom>
          <a:noFill/>
          <a:ln w="9525">
            <a:noFill/>
            <a:miter lim="800000"/>
            <a:headEnd/>
            <a:tailEnd/>
          </a:ln>
          <a:effectLst/>
        </p:spPr>
        <p:txBody>
          <a:bodyPr wrap="square">
            <a:spAutoFit/>
          </a:bodyPr>
          <a:lstStyle/>
          <a:p>
            <a:pPr algn="ctr">
              <a:spcBef>
                <a:spcPct val="50000"/>
              </a:spcBef>
            </a:pPr>
            <a:r>
              <a:rPr lang="en-US" b="1" dirty="0" smtClean="0">
                <a:latin typeface="+mn-lt"/>
              </a:rPr>
              <a:t>American Physical Society Meeting</a:t>
            </a:r>
          </a:p>
          <a:p>
            <a:pPr algn="ctr">
              <a:spcBef>
                <a:spcPct val="50000"/>
              </a:spcBef>
            </a:pPr>
            <a:r>
              <a:rPr lang="en-US" b="1" dirty="0" smtClean="0">
                <a:latin typeface="+mn-lt"/>
              </a:rPr>
              <a:t>Denver, CO</a:t>
            </a:r>
          </a:p>
          <a:p>
            <a:pPr algn="ctr">
              <a:spcBef>
                <a:spcPct val="50000"/>
              </a:spcBef>
            </a:pPr>
            <a:r>
              <a:rPr lang="en-US" b="1" dirty="0" smtClean="0">
                <a:latin typeface="+mn-lt"/>
              </a:rPr>
              <a:t>March 4, 2014</a:t>
            </a:r>
          </a:p>
          <a:p>
            <a:pPr algn="ctr">
              <a:spcBef>
                <a:spcPct val="50000"/>
              </a:spcBef>
            </a:pPr>
            <a:r>
              <a:rPr lang="en-US" b="1" dirty="0" smtClean="0">
                <a:latin typeface="+mn-lt"/>
              </a:rPr>
              <a:t>Session G38</a:t>
            </a:r>
            <a:endParaRPr lang="en-US" b="1" dirty="0">
              <a:latin typeface="+mn-lt"/>
            </a:endParaRPr>
          </a:p>
          <a:p>
            <a:pPr algn="ctr">
              <a:spcBef>
                <a:spcPct val="50000"/>
              </a:spcBef>
            </a:pPr>
            <a:r>
              <a:rPr lang="en-US" sz="2000" b="1" dirty="0" smtClean="0">
                <a:latin typeface="+mn-lt"/>
              </a:rPr>
              <a:t>Invited </a:t>
            </a:r>
            <a:r>
              <a:rPr lang="en-US" sz="2000" b="1" dirty="0">
                <a:latin typeface="+mn-lt"/>
              </a:rPr>
              <a:t>Session: Graduate Education: Sustaining Thriving Programs by Embracing Challenges and Opportunities in the 21st Century</a:t>
            </a:r>
            <a:endParaRPr lang="en-US" sz="2000" b="1" dirty="0" smtClean="0">
              <a:latin typeface="+mn-lt"/>
            </a:endParaRPr>
          </a:p>
          <a:p>
            <a:pPr algn="ctr">
              <a:spcBef>
                <a:spcPct val="50000"/>
              </a:spcBef>
            </a:pPr>
            <a:endParaRPr lang="en-US" b="1" dirty="0" smtClean="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763000" cy="762000"/>
          </a:xfrm>
        </p:spPr>
        <p:txBody>
          <a:bodyPr/>
          <a:lstStyle/>
          <a:p>
            <a:r>
              <a:rPr lang="en-US" dirty="0" smtClean="0"/>
              <a:t>Interesting Comments – Improving the Graduate </a:t>
            </a:r>
            <a:r>
              <a:rPr lang="en-US" dirty="0"/>
              <a:t>C</a:t>
            </a:r>
            <a:r>
              <a:rPr lang="en-US" dirty="0" smtClean="0"/>
              <a:t>urriculum: Multi/Inter Disciplinary Courses</a:t>
            </a:r>
            <a:endParaRPr lang="en-US" dirty="0"/>
          </a:p>
        </p:txBody>
      </p:sp>
      <p:sp>
        <p:nvSpPr>
          <p:cNvPr id="3" name="Content Placeholder 2"/>
          <p:cNvSpPr>
            <a:spLocks noGrp="1"/>
          </p:cNvSpPr>
          <p:nvPr>
            <p:ph idx="1"/>
          </p:nvPr>
        </p:nvSpPr>
        <p:spPr>
          <a:xfrm>
            <a:off x="533400" y="1219200"/>
            <a:ext cx="7848600" cy="4800600"/>
          </a:xfrm>
        </p:spPr>
        <p:txBody>
          <a:bodyPr/>
          <a:lstStyle/>
          <a:p>
            <a:r>
              <a:rPr lang="en-US" sz="2400" dirty="0" smtClean="0"/>
              <a:t>Need to show students connections to modern applications</a:t>
            </a:r>
          </a:p>
          <a:p>
            <a:pPr lvl="1"/>
            <a:r>
              <a:rPr lang="en-US" dirty="0" smtClean="0"/>
              <a:t>Too many theorists teach graduate courses</a:t>
            </a:r>
          </a:p>
          <a:p>
            <a:pPr lvl="1"/>
            <a:r>
              <a:rPr lang="en-US" dirty="0" smtClean="0"/>
              <a:t>Experimentalists more likely to make connections</a:t>
            </a:r>
          </a:p>
          <a:p>
            <a:r>
              <a:rPr lang="en-US" sz="2400" dirty="0" smtClean="0"/>
              <a:t>Make students active participants in learning</a:t>
            </a:r>
          </a:p>
          <a:p>
            <a:r>
              <a:rPr lang="en-US" sz="2400" dirty="0" smtClean="0"/>
              <a:t>Core curriculum should be updated to be relevant but each department should decide how to do that</a:t>
            </a:r>
          </a:p>
          <a:p>
            <a:pPr marL="0" indent="0">
              <a:buNone/>
            </a:pP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10</a:t>
            </a:fld>
            <a:endParaRPr lang="en-US" dirty="0"/>
          </a:p>
        </p:txBody>
      </p:sp>
    </p:spTree>
    <p:extLst>
      <p:ext uri="{BB962C8B-B14F-4D97-AF65-F5344CB8AC3E}">
        <p14:creationId xmlns:p14="http://schemas.microsoft.com/office/powerpoint/2010/main" val="1273503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763000" cy="762000"/>
          </a:xfrm>
        </p:spPr>
        <p:txBody>
          <a:bodyPr/>
          <a:lstStyle/>
          <a:p>
            <a:r>
              <a:rPr lang="en-US" dirty="0" smtClean="0"/>
              <a:t>Interesting Comments – Professional Skills</a:t>
            </a:r>
            <a:endParaRPr lang="en-US" dirty="0"/>
          </a:p>
        </p:txBody>
      </p:sp>
      <p:sp>
        <p:nvSpPr>
          <p:cNvPr id="3" name="Content Placeholder 2"/>
          <p:cNvSpPr>
            <a:spLocks noGrp="1"/>
          </p:cNvSpPr>
          <p:nvPr>
            <p:ph idx="1"/>
          </p:nvPr>
        </p:nvSpPr>
        <p:spPr>
          <a:xfrm>
            <a:off x="533400" y="1143000"/>
            <a:ext cx="7848600" cy="4800600"/>
          </a:xfrm>
        </p:spPr>
        <p:txBody>
          <a:bodyPr/>
          <a:lstStyle/>
          <a:p>
            <a:r>
              <a:rPr lang="en-US" sz="2400" dirty="0" smtClean="0"/>
              <a:t>Does use of term soft skills imply low priority?</a:t>
            </a:r>
          </a:p>
          <a:p>
            <a:pPr lvl="1"/>
            <a:r>
              <a:rPr lang="en-US" dirty="0" smtClean="0"/>
              <a:t>Better to use critical or professional skills </a:t>
            </a:r>
          </a:p>
          <a:p>
            <a:pPr lvl="1"/>
            <a:r>
              <a:rPr lang="en-US" dirty="0" smtClean="0"/>
              <a:t>Need APS statement on professional skills</a:t>
            </a:r>
          </a:p>
          <a:p>
            <a:pPr lvl="1"/>
            <a:r>
              <a:rPr lang="en-US" dirty="0" smtClean="0"/>
              <a:t>Skills training should be intentional, not accidental</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11</a:t>
            </a:fld>
            <a:endParaRPr lang="en-US" dirty="0"/>
          </a:p>
        </p:txBody>
      </p:sp>
    </p:spTree>
    <p:extLst>
      <p:ext uri="{BB962C8B-B14F-4D97-AF65-F5344CB8AC3E}">
        <p14:creationId xmlns:p14="http://schemas.microsoft.com/office/powerpoint/2010/main" val="2188094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609600" y="1295400"/>
            <a:ext cx="7848600" cy="4495800"/>
          </a:xfrm>
        </p:spPr>
        <p:txBody>
          <a:bodyPr/>
          <a:lstStyle/>
          <a:p>
            <a:r>
              <a:rPr lang="en-US" dirty="0" smtClean="0"/>
              <a:t>Most physics PhDs will have non-academic careers</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12</a:t>
            </a:fld>
            <a:endParaRPr lang="en-US" dirty="0"/>
          </a:p>
        </p:txBody>
      </p:sp>
    </p:spTree>
    <p:extLst>
      <p:ext uri="{BB962C8B-B14F-4D97-AF65-F5344CB8AC3E}">
        <p14:creationId xmlns:p14="http://schemas.microsoft.com/office/powerpoint/2010/main" val="2774556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Majority of Physics PhDs are in Industry</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13</a:t>
            </a:fld>
            <a:endParaRPr lang="en-US" dirty="0"/>
          </a:p>
        </p:txBody>
      </p:sp>
      <p:sp>
        <p:nvSpPr>
          <p:cNvPr id="7" name="TextBox 6"/>
          <p:cNvSpPr txBox="1"/>
          <p:nvPr/>
        </p:nvSpPr>
        <p:spPr>
          <a:xfrm>
            <a:off x="609600" y="5569047"/>
            <a:ext cx="8077200" cy="830997"/>
          </a:xfrm>
          <a:prstGeom prst="rect">
            <a:avLst/>
          </a:prstGeom>
          <a:noFill/>
        </p:spPr>
        <p:txBody>
          <a:bodyPr wrap="square" rtlCol="0">
            <a:spAutoFit/>
          </a:bodyPr>
          <a:lstStyle/>
          <a:p>
            <a:r>
              <a:rPr lang="en-US" sz="1600" dirty="0" smtClean="0">
                <a:latin typeface="+mn-lt"/>
              </a:rPr>
              <a:t>Career Outcomes for PhD Physicists – Information from the NSF’s Survey of Doctoral Recipients, by Michael </a:t>
            </a:r>
            <a:r>
              <a:rPr lang="en-US" sz="1600" dirty="0" err="1" smtClean="0">
                <a:latin typeface="+mn-lt"/>
              </a:rPr>
              <a:t>Neuschatz</a:t>
            </a:r>
            <a:r>
              <a:rPr lang="en-US" sz="1600" dirty="0" smtClean="0">
                <a:latin typeface="+mn-lt"/>
              </a:rPr>
              <a:t> and Mark </a:t>
            </a:r>
            <a:r>
              <a:rPr lang="en-US" sz="1600" dirty="0" err="1" smtClean="0">
                <a:latin typeface="+mn-lt"/>
              </a:rPr>
              <a:t>McFarling</a:t>
            </a:r>
            <a:r>
              <a:rPr lang="en-US" sz="1600" dirty="0" smtClean="0">
                <a:latin typeface="+mn-lt"/>
              </a:rPr>
              <a:t> (AIP Statistical Research Center report)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066800"/>
            <a:ext cx="6019800" cy="4377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4114800" y="3255468"/>
            <a:ext cx="685800" cy="146893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191000" y="1676400"/>
            <a:ext cx="609600" cy="76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2746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2006 NSF Survey of Employed Doctoral Scientists and Engineers</a:t>
            </a:r>
            <a:endParaRPr lang="en-US" dirty="0"/>
          </a:p>
        </p:txBody>
      </p:sp>
      <p:sp>
        <p:nvSpPr>
          <p:cNvPr id="3" name="Content Placeholder 2"/>
          <p:cNvSpPr>
            <a:spLocks noGrp="1"/>
          </p:cNvSpPr>
          <p:nvPr>
            <p:ph idx="1"/>
          </p:nvPr>
        </p:nvSpPr>
        <p:spPr>
          <a:xfrm>
            <a:off x="222662" y="3886200"/>
            <a:ext cx="7848600" cy="990600"/>
          </a:xfrm>
        </p:spPr>
        <p:txBody>
          <a:bodyPr/>
          <a:lstStyle/>
          <a:p>
            <a:pPr marL="0" indent="0">
              <a:buNone/>
            </a:pPr>
            <a:r>
              <a:rPr lang="en-US" sz="1600" b="0" dirty="0" smtClean="0"/>
              <a:t>Table </a:t>
            </a:r>
            <a:r>
              <a:rPr lang="en-US" sz="1600" b="0" dirty="0"/>
              <a:t>15 of the 2006 NSF </a:t>
            </a:r>
            <a:r>
              <a:rPr lang="en-US" sz="1600" b="0" dirty="0" smtClean="0"/>
              <a:t>survey: Characteristics </a:t>
            </a:r>
            <a:r>
              <a:rPr lang="en-US" sz="1600" b="0" dirty="0"/>
              <a:t>of Doctoral Scientists and Engineers in the United States: 2006</a:t>
            </a:r>
          </a:p>
          <a:p>
            <a:pPr marL="0" indent="0">
              <a:buNone/>
            </a:pPr>
            <a:r>
              <a:rPr lang="en-US" sz="1600" b="0" u="sng" dirty="0">
                <a:hlinkClick r:id="rId2"/>
              </a:rPr>
              <a:t>http://</a:t>
            </a:r>
            <a:r>
              <a:rPr lang="en-US" sz="1600" b="0" u="sng" dirty="0" smtClean="0">
                <a:hlinkClick r:id="rId2"/>
              </a:rPr>
              <a:t>www.nsf.gov/statistics/nsf09317/content.cfm?pub_id=3920 id=2</a:t>
            </a:r>
            <a:endParaRPr lang="en-US" sz="1600" b="0" dirty="0"/>
          </a:p>
          <a:p>
            <a:pPr marL="0" indent="0">
              <a:buNone/>
            </a:pP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14</a:t>
            </a:fld>
            <a:endParaRPr lang="en-US" dirty="0"/>
          </a:p>
        </p:txBody>
      </p:sp>
      <p:sp>
        <p:nvSpPr>
          <p:cNvPr id="7" name="TextBox 6"/>
          <p:cNvSpPr txBox="1"/>
          <p:nvPr/>
        </p:nvSpPr>
        <p:spPr>
          <a:xfrm>
            <a:off x="228600" y="1295400"/>
            <a:ext cx="8177545" cy="1569660"/>
          </a:xfrm>
          <a:prstGeom prst="rect">
            <a:avLst/>
          </a:prstGeom>
          <a:noFill/>
        </p:spPr>
        <p:txBody>
          <a:bodyPr wrap="square" rtlCol="0">
            <a:spAutoFit/>
          </a:bodyPr>
          <a:lstStyle/>
          <a:p>
            <a:pPr marL="342900" indent="-342900">
              <a:buClr>
                <a:schemeClr val="accent2"/>
              </a:buClr>
              <a:buFont typeface="Wingdings" panose="05000000000000000000" pitchFamily="2" charset="2"/>
              <a:buChar char="v"/>
            </a:pPr>
            <a:r>
              <a:rPr lang="en-US" dirty="0" smtClean="0">
                <a:latin typeface="+mn-lt"/>
              </a:rPr>
              <a:t>Physics:</a:t>
            </a:r>
          </a:p>
          <a:p>
            <a:pPr marL="800100" lvl="1" indent="-342900">
              <a:buClr>
                <a:schemeClr val="accent2"/>
              </a:buClr>
              <a:buFont typeface="Arial" panose="020B0604020202020204" pitchFamily="34" charset="0"/>
              <a:buChar char="•"/>
            </a:pPr>
            <a:r>
              <a:rPr lang="en-US" dirty="0" smtClean="0">
                <a:latin typeface="+mn-lt"/>
              </a:rPr>
              <a:t>Total employed: 34,310</a:t>
            </a:r>
          </a:p>
          <a:p>
            <a:pPr marL="800100" lvl="1" indent="-342900">
              <a:buClr>
                <a:schemeClr val="accent2"/>
              </a:buClr>
              <a:buFont typeface="Arial" panose="020B0604020202020204" pitchFamily="34" charset="0"/>
              <a:buChar char="•"/>
            </a:pPr>
            <a:r>
              <a:rPr lang="en-US" b="1" dirty="0" smtClean="0">
                <a:latin typeface="+mn-lt"/>
              </a:rPr>
              <a:t>Teaching as primary or secondary work activity: 8,270 (24%)</a:t>
            </a:r>
            <a:endParaRPr lang="en-US" b="1" dirty="0">
              <a:latin typeface="+mn-lt"/>
            </a:endParaRPr>
          </a:p>
        </p:txBody>
      </p:sp>
    </p:spTree>
    <p:extLst>
      <p:ext uri="{BB962C8B-B14F-4D97-AF65-F5344CB8AC3E}">
        <p14:creationId xmlns:p14="http://schemas.microsoft.com/office/powerpoint/2010/main" val="857050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2008 NSF Survey of Doctorate Recipients (SDR)</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15</a:t>
            </a:fld>
            <a:endParaRPr lang="en-US" dirty="0"/>
          </a:p>
        </p:txBody>
      </p:sp>
      <p:sp>
        <p:nvSpPr>
          <p:cNvPr id="3" name="TextBox 2"/>
          <p:cNvSpPr txBox="1"/>
          <p:nvPr/>
        </p:nvSpPr>
        <p:spPr>
          <a:xfrm>
            <a:off x="457200" y="1066800"/>
            <a:ext cx="7924800" cy="4154984"/>
          </a:xfrm>
          <a:prstGeom prst="rect">
            <a:avLst/>
          </a:prstGeom>
          <a:noFill/>
        </p:spPr>
        <p:txBody>
          <a:bodyPr wrap="square" rtlCol="0">
            <a:spAutoFit/>
          </a:bodyPr>
          <a:lstStyle/>
          <a:p>
            <a:pPr marL="342900" indent="-342900">
              <a:buClr>
                <a:schemeClr val="accent2"/>
              </a:buClr>
              <a:buFont typeface="Wingdings" panose="05000000000000000000" pitchFamily="2" charset="2"/>
              <a:buChar char="v"/>
            </a:pPr>
            <a:r>
              <a:rPr lang="en-US" b="1" dirty="0" smtClean="0">
                <a:latin typeface="+mn-lt"/>
              </a:rPr>
              <a:t>34,900 employed physicists</a:t>
            </a:r>
          </a:p>
          <a:p>
            <a:pPr marL="342900" indent="-342900">
              <a:buClr>
                <a:schemeClr val="accent2"/>
              </a:buClr>
              <a:buFont typeface="Wingdings" panose="05000000000000000000" pitchFamily="2" charset="2"/>
              <a:buChar char="v"/>
            </a:pPr>
            <a:r>
              <a:rPr lang="en-US" b="1" dirty="0" smtClean="0">
                <a:latin typeface="+mn-lt"/>
              </a:rPr>
              <a:t>13,000 at educational institutions (37%)</a:t>
            </a:r>
          </a:p>
          <a:p>
            <a:pPr marL="800100" lvl="1" indent="-342900">
              <a:buClr>
                <a:schemeClr val="accent2"/>
              </a:buClr>
              <a:buFont typeface="Arial" panose="020B0604020202020204" pitchFamily="34" charset="0"/>
              <a:buChar char="•"/>
            </a:pPr>
            <a:r>
              <a:rPr lang="en-US" dirty="0" smtClean="0">
                <a:latin typeface="+mn-lt"/>
              </a:rPr>
              <a:t>9,700 are post-secondary physics teachers (28%)</a:t>
            </a:r>
          </a:p>
          <a:p>
            <a:pPr marL="342900" indent="-342900">
              <a:buClr>
                <a:schemeClr val="accent2"/>
              </a:buClr>
              <a:buFont typeface="Wingdings" panose="05000000000000000000" pitchFamily="2" charset="2"/>
              <a:buChar char="v"/>
            </a:pPr>
            <a:r>
              <a:rPr lang="en-US" b="1" dirty="0" smtClean="0">
                <a:latin typeface="+mn-lt"/>
              </a:rPr>
              <a:t>21,900 at non-academic institutions (63%)</a:t>
            </a:r>
          </a:p>
          <a:p>
            <a:pPr marL="914400" lvl="1" indent="-457200">
              <a:buClr>
                <a:schemeClr val="accent2"/>
              </a:buClr>
              <a:buFont typeface="Arial" panose="020B0604020202020204" pitchFamily="34" charset="0"/>
              <a:buChar char="•"/>
            </a:pPr>
            <a:r>
              <a:rPr lang="en-US" dirty="0" smtClean="0">
                <a:latin typeface="+mn-lt"/>
              </a:rPr>
              <a:t>17,200 at private (49%)</a:t>
            </a:r>
          </a:p>
          <a:p>
            <a:pPr marL="914400" lvl="1" indent="-457200">
              <a:buClr>
                <a:schemeClr val="accent2"/>
              </a:buClr>
              <a:buFont typeface="Arial" panose="020B0604020202020204" pitchFamily="34" charset="0"/>
              <a:buChar char="•"/>
            </a:pPr>
            <a:r>
              <a:rPr lang="en-US" dirty="0" smtClean="0">
                <a:latin typeface="+mn-lt"/>
              </a:rPr>
              <a:t>3,500 at government (10%)</a:t>
            </a:r>
          </a:p>
          <a:p>
            <a:pPr marL="914400" lvl="1" indent="-457200">
              <a:buClr>
                <a:schemeClr val="accent2"/>
              </a:buClr>
              <a:buFont typeface="Arial" panose="020B0604020202020204" pitchFamily="34" charset="0"/>
              <a:buChar char="•"/>
            </a:pPr>
            <a:r>
              <a:rPr lang="en-US" dirty="0" smtClean="0">
                <a:latin typeface="+mn-lt"/>
              </a:rPr>
              <a:t>1,200 self-employed (3%)</a:t>
            </a:r>
          </a:p>
          <a:p>
            <a:pPr marL="342900" indent="-342900">
              <a:buFont typeface="Wingdings" panose="05000000000000000000" pitchFamily="2" charset="2"/>
              <a:buChar char="v"/>
            </a:pPr>
            <a:endParaRPr lang="en-US" dirty="0"/>
          </a:p>
          <a:p>
            <a:r>
              <a:rPr lang="en-US" sz="1600" dirty="0" smtClean="0">
                <a:latin typeface="+mn-lt"/>
              </a:rPr>
              <a:t>Characteristics </a:t>
            </a:r>
            <a:r>
              <a:rPr lang="en-US" sz="1600" dirty="0">
                <a:latin typeface="+mn-lt"/>
              </a:rPr>
              <a:t>of Doctoral Scientists and Engineers in the United </a:t>
            </a:r>
            <a:r>
              <a:rPr lang="en-US" sz="1600" dirty="0" smtClean="0">
                <a:latin typeface="+mn-lt"/>
              </a:rPr>
              <a:t>States: 2008; Tables 2, 8</a:t>
            </a:r>
            <a:endParaRPr lang="en-US" sz="1600" dirty="0">
              <a:latin typeface="+mn-lt"/>
            </a:endParaRPr>
          </a:p>
          <a:p>
            <a:r>
              <a:rPr lang="en-US" sz="1600" dirty="0">
                <a:latin typeface="+mn-lt"/>
                <a:hlinkClick r:id="rId2"/>
              </a:rPr>
              <a:t>http://www.nsf.gov/statistics/nsf13302/pdf/nsf13302.pdf</a:t>
            </a:r>
            <a:endParaRPr lang="en-US" sz="1600" dirty="0">
              <a:latin typeface="+mn-lt"/>
            </a:endParaRPr>
          </a:p>
        </p:txBody>
      </p:sp>
    </p:spTree>
    <p:extLst>
      <p:ext uri="{BB962C8B-B14F-4D97-AF65-F5344CB8AC3E}">
        <p14:creationId xmlns:p14="http://schemas.microsoft.com/office/powerpoint/2010/main" val="3575815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6248400" cy="533400"/>
          </a:xfrm>
        </p:spPr>
        <p:txBody>
          <a:bodyPr/>
          <a:lstStyle/>
          <a:p>
            <a:r>
              <a:rPr lang="en-US" dirty="0" smtClean="0"/>
              <a:t>Physics Doctorates Initial Employment</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16</a:t>
            </a:fld>
            <a:endParaRPr lang="en-US" dirty="0"/>
          </a:p>
        </p:txBody>
      </p:sp>
      <p:sp>
        <p:nvSpPr>
          <p:cNvPr id="5" name="Content Placeholder 4"/>
          <p:cNvSpPr>
            <a:spLocks noGrp="1"/>
          </p:cNvSpPr>
          <p:nvPr>
            <p:ph idx="1"/>
          </p:nvPr>
        </p:nvSpPr>
        <p:spPr>
          <a:xfrm>
            <a:off x="457200" y="1295400"/>
            <a:ext cx="7848600" cy="3505200"/>
          </a:xfrm>
        </p:spPr>
        <p:txBody>
          <a:bodyPr/>
          <a:lstStyle/>
          <a:p>
            <a:r>
              <a:rPr lang="en-US" dirty="0" smtClean="0"/>
              <a:t>Potentially permanent positions accepted by PhD classes of 2009 &amp; 2010</a:t>
            </a:r>
          </a:p>
          <a:p>
            <a:pPr lvl="1"/>
            <a:r>
              <a:rPr lang="en-US" dirty="0"/>
              <a:t>Academic: 23</a:t>
            </a:r>
            <a:r>
              <a:rPr lang="en-US" dirty="0" smtClean="0"/>
              <a:t>%</a:t>
            </a:r>
          </a:p>
          <a:p>
            <a:pPr lvl="1"/>
            <a:r>
              <a:rPr lang="en-US" dirty="0"/>
              <a:t>Private sector: 57%</a:t>
            </a:r>
          </a:p>
          <a:p>
            <a:pPr lvl="1"/>
            <a:r>
              <a:rPr lang="en-US" dirty="0"/>
              <a:t>Government: 16%</a:t>
            </a:r>
          </a:p>
          <a:p>
            <a:pPr lvl="1"/>
            <a:r>
              <a:rPr lang="en-US" dirty="0"/>
              <a:t>Other: 4%</a:t>
            </a:r>
          </a:p>
          <a:p>
            <a:pPr lvl="1"/>
            <a:r>
              <a:rPr lang="en-US" dirty="0" smtClean="0"/>
              <a:t>N=365</a:t>
            </a:r>
            <a:endParaRPr lang="en-US" dirty="0"/>
          </a:p>
          <a:p>
            <a:pPr lvl="1"/>
            <a:endParaRPr lang="en-US" dirty="0" smtClean="0"/>
          </a:p>
          <a:p>
            <a:pPr marL="457200" lvl="1" indent="0">
              <a:buNone/>
            </a:pPr>
            <a:r>
              <a:rPr lang="en-US" sz="1600" dirty="0" smtClean="0"/>
              <a:t>Table 1 at: </a:t>
            </a:r>
            <a:r>
              <a:rPr lang="en-US" sz="1600" dirty="0">
                <a:hlinkClick r:id="rId2"/>
              </a:rPr>
              <a:t>http://www.aip.org/sites/default/files/statistics/employment/phdinitemp-p-10.pdf</a:t>
            </a:r>
            <a:endParaRPr lang="en-US" sz="1600" dirty="0"/>
          </a:p>
        </p:txBody>
      </p:sp>
    </p:spTree>
    <p:extLst>
      <p:ext uri="{BB962C8B-B14F-4D97-AF65-F5344CB8AC3E}">
        <p14:creationId xmlns:p14="http://schemas.microsoft.com/office/powerpoint/2010/main" val="14121461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Largest employers as of 1998 – most recent AIP survey</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17</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205332147"/>
              </p:ext>
            </p:extLst>
          </p:nvPr>
        </p:nvGraphicFramePr>
        <p:xfrm>
          <a:off x="1752600" y="1219200"/>
          <a:ext cx="5802850" cy="4558134"/>
        </p:xfrm>
        <a:graphic>
          <a:graphicData uri="http://schemas.openxmlformats.org/drawingml/2006/table">
            <a:tbl>
              <a:tblPr/>
              <a:tblGrid>
                <a:gridCol w="2901425"/>
                <a:gridCol w="2901425"/>
              </a:tblGrid>
              <a:tr h="326762">
                <a:tc gridSpan="2">
                  <a:txBody>
                    <a:bodyPr/>
                    <a:lstStyle/>
                    <a:p>
                      <a:pPr algn="ctr" fontAlgn="t"/>
                      <a:r>
                        <a:rPr lang="en-US" sz="1800" b="1" dirty="0">
                          <a:solidFill>
                            <a:srgbClr val="006699"/>
                          </a:solidFill>
                          <a:effectLst/>
                        </a:rPr>
                        <a:t>Largest 19 Employers*</a:t>
                      </a:r>
                    </a:p>
                  </a:txBody>
                  <a:tcPr marL="28169" marR="28169" marT="28169" marB="281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FFFFFF"/>
                    </a:solidFill>
                  </a:tcPr>
                </a:tc>
                <a:tc hMerge="1">
                  <a:txBody>
                    <a:bodyPr/>
                    <a:lstStyle/>
                    <a:p>
                      <a:endParaRPr lang="en-US"/>
                    </a:p>
                  </a:txBody>
                  <a:tcPr/>
                </a:tc>
              </a:tr>
              <a:tr h="3571851">
                <a:tc>
                  <a:txBody>
                    <a:bodyPr/>
                    <a:lstStyle/>
                    <a:p>
                      <a:pPr algn="ctr" fontAlgn="t"/>
                      <a:r>
                        <a:rPr lang="en-US" sz="1800" dirty="0">
                          <a:effectLst/>
                        </a:rPr>
                        <a:t>Raytheon Corporation</a:t>
                      </a:r>
                      <a:br>
                        <a:rPr lang="en-US" sz="1800" dirty="0">
                          <a:effectLst/>
                        </a:rPr>
                      </a:br>
                      <a:r>
                        <a:rPr lang="en-US" sz="1800" dirty="0">
                          <a:effectLst/>
                        </a:rPr>
                        <a:t>IBM</a:t>
                      </a:r>
                      <a:br>
                        <a:rPr lang="en-US" sz="1800" dirty="0">
                          <a:effectLst/>
                        </a:rPr>
                      </a:br>
                      <a:r>
                        <a:rPr lang="en-US" sz="1800" dirty="0">
                          <a:effectLst/>
                        </a:rPr>
                        <a:t>Lockheed Martin Corporation</a:t>
                      </a:r>
                      <a:br>
                        <a:rPr lang="en-US" sz="1800" dirty="0">
                          <a:effectLst/>
                        </a:rPr>
                      </a:br>
                      <a:r>
                        <a:rPr lang="en-US" sz="1800" dirty="0">
                          <a:effectLst/>
                        </a:rPr>
                        <a:t>Lucent Technologies</a:t>
                      </a:r>
                      <a:br>
                        <a:rPr lang="en-US" sz="1800" dirty="0">
                          <a:effectLst/>
                        </a:rPr>
                      </a:br>
                      <a:r>
                        <a:rPr lang="en-US" sz="1800" dirty="0">
                          <a:effectLst/>
                        </a:rPr>
                        <a:t>Boeing Company</a:t>
                      </a:r>
                      <a:br>
                        <a:rPr lang="en-US" sz="1800" dirty="0">
                          <a:effectLst/>
                        </a:rPr>
                      </a:br>
                      <a:r>
                        <a:rPr lang="en-US" sz="1800" dirty="0">
                          <a:effectLst/>
                        </a:rPr>
                        <a:t>Eastman Kodak Company</a:t>
                      </a:r>
                      <a:br>
                        <a:rPr lang="en-US" sz="1800" dirty="0">
                          <a:effectLst/>
                        </a:rPr>
                      </a:br>
                      <a:r>
                        <a:rPr lang="en-US" sz="1800" dirty="0">
                          <a:effectLst/>
                        </a:rPr>
                        <a:t>Science Applications International Corporation</a:t>
                      </a:r>
                      <a:br>
                        <a:rPr lang="en-US" sz="1800" dirty="0">
                          <a:effectLst/>
                        </a:rPr>
                      </a:br>
                      <a:r>
                        <a:rPr lang="en-US" sz="1800" dirty="0">
                          <a:effectLst/>
                        </a:rPr>
                        <a:t>General Atomics</a:t>
                      </a:r>
                      <a:br>
                        <a:rPr lang="en-US" sz="1800" dirty="0">
                          <a:effectLst/>
                        </a:rPr>
                      </a:br>
                      <a:r>
                        <a:rPr lang="en-US" sz="1800" dirty="0">
                          <a:effectLst/>
                        </a:rPr>
                        <a:t>Hewlett-Packard Company</a:t>
                      </a:r>
                    </a:p>
                  </a:txBody>
                  <a:tcPr marL="28169" marR="28169" marT="28169" marB="28169">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FFFFFF"/>
                    </a:solidFill>
                  </a:tcPr>
                </a:tc>
                <a:tc>
                  <a:txBody>
                    <a:bodyPr/>
                    <a:lstStyle/>
                    <a:p>
                      <a:pPr algn="ctr" fontAlgn="t"/>
                      <a:r>
                        <a:rPr lang="en-US" sz="1800" dirty="0">
                          <a:effectLst/>
                        </a:rPr>
                        <a:t>Northrop Grumman Corporation</a:t>
                      </a:r>
                      <a:br>
                        <a:rPr lang="en-US" sz="1800" dirty="0">
                          <a:effectLst/>
                        </a:rPr>
                      </a:br>
                      <a:r>
                        <a:rPr lang="en-US" sz="1800" dirty="0" smtClean="0">
                          <a:effectLst/>
                        </a:rPr>
                        <a:t>AT T</a:t>
                      </a:r>
                      <a:r>
                        <a:rPr lang="en-US" sz="1800" dirty="0">
                          <a:effectLst/>
                        </a:rPr>
                        <a:t/>
                      </a:r>
                      <a:br>
                        <a:rPr lang="en-US" sz="1800" dirty="0">
                          <a:effectLst/>
                        </a:rPr>
                      </a:br>
                      <a:r>
                        <a:rPr lang="en-US" sz="1800" dirty="0">
                          <a:effectLst/>
                        </a:rPr>
                        <a:t>Schlumberger Limited</a:t>
                      </a:r>
                      <a:br>
                        <a:rPr lang="en-US" sz="1800" dirty="0">
                          <a:effectLst/>
                        </a:rPr>
                      </a:br>
                      <a:r>
                        <a:rPr lang="en-US" sz="1800" dirty="0">
                          <a:effectLst/>
                        </a:rPr>
                        <a:t>Motorola Incorporated</a:t>
                      </a:r>
                      <a:br>
                        <a:rPr lang="en-US" sz="1800" dirty="0">
                          <a:effectLst/>
                        </a:rPr>
                      </a:br>
                      <a:r>
                        <a:rPr lang="en-US" sz="1800" dirty="0">
                          <a:effectLst/>
                        </a:rPr>
                        <a:t>Rockwell International Corporation</a:t>
                      </a:r>
                      <a:br>
                        <a:rPr lang="en-US" sz="1800" dirty="0">
                          <a:effectLst/>
                        </a:rPr>
                      </a:br>
                      <a:r>
                        <a:rPr lang="en-US" sz="1800" dirty="0">
                          <a:effectLst/>
                        </a:rPr>
                        <a:t>Seagate Technologies</a:t>
                      </a:r>
                      <a:br>
                        <a:rPr lang="en-US" sz="1800" dirty="0">
                          <a:effectLst/>
                        </a:rPr>
                      </a:br>
                      <a:r>
                        <a:rPr lang="en-US" sz="1800" i="1" dirty="0" err="1">
                          <a:effectLst/>
                        </a:rPr>
                        <a:t>Osram</a:t>
                      </a:r>
                      <a:r>
                        <a:rPr lang="en-US" sz="1800" i="1" dirty="0">
                          <a:effectLst/>
                        </a:rPr>
                        <a:t> Sylvania</a:t>
                      </a:r>
                      <a:r>
                        <a:rPr lang="en-US" sz="1800" dirty="0">
                          <a:effectLst/>
                        </a:rPr>
                        <a:t/>
                      </a:r>
                      <a:br>
                        <a:rPr lang="en-US" sz="1800" dirty="0">
                          <a:effectLst/>
                        </a:rPr>
                      </a:br>
                      <a:r>
                        <a:rPr lang="en-US" sz="1800" dirty="0">
                          <a:effectLst/>
                        </a:rPr>
                        <a:t>Maxwell Optical Industries</a:t>
                      </a:r>
                      <a:br>
                        <a:rPr lang="en-US" sz="1800" dirty="0">
                          <a:effectLst/>
                        </a:rPr>
                      </a:br>
                      <a:r>
                        <a:rPr lang="en-US" sz="1800" dirty="0">
                          <a:effectLst/>
                        </a:rPr>
                        <a:t>Varian Associates</a:t>
                      </a:r>
                      <a:br>
                        <a:rPr lang="en-US" sz="1800" dirty="0">
                          <a:effectLst/>
                        </a:rPr>
                      </a:br>
                      <a:r>
                        <a:rPr lang="en-US" sz="1800" dirty="0">
                          <a:effectLst/>
                        </a:rPr>
                        <a:t>3M Company</a:t>
                      </a:r>
                    </a:p>
                  </a:txBody>
                  <a:tcPr marL="28169" marR="28169" marT="28169" marB="28169">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FFFFF"/>
                    </a:solidFill>
                  </a:tcPr>
                </a:tc>
              </a:tr>
              <a:tr h="597186">
                <a:tc gridSpan="2">
                  <a:txBody>
                    <a:bodyPr/>
                    <a:lstStyle/>
                    <a:p>
                      <a:pPr algn="ctr" fontAlgn="t"/>
                      <a:r>
                        <a:rPr lang="en-US" sz="1800" i="1" dirty="0">
                          <a:effectLst/>
                        </a:rPr>
                        <a:t>* The above companies employ 30% of industrially-employed PhD physicist members.</a:t>
                      </a:r>
                      <a:endParaRPr lang="en-US" sz="1800" dirty="0">
                        <a:effectLst/>
                      </a:endParaRPr>
                    </a:p>
                  </a:txBody>
                  <a:tcPr marL="28169" marR="28169" marT="28169" marB="2816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lang="en-US"/>
                    </a:p>
                  </a:txBody>
                  <a:tcPr/>
                </a:tc>
              </a:tr>
            </a:tbl>
          </a:graphicData>
        </a:graphic>
      </p:graphicFrame>
      <p:sp>
        <p:nvSpPr>
          <p:cNvPr id="5" name="Rectangle 1"/>
          <p:cNvSpPr>
            <a:spLocks noChangeArrowheads="1"/>
          </p:cNvSpPr>
          <p:nvPr/>
        </p:nvSpPr>
        <p:spPr bwMode="auto">
          <a:xfrm>
            <a:off x="457201" y="5867400"/>
            <a:ext cx="2743200" cy="363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2849" rIns="0" bIns="42849" numCol="1" anchor="ctr"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0" i="1" u="none" strike="noStrike" cap="none" normalizeH="0" baseline="0" dirty="0" smtClean="0">
                <a:ln>
                  <a:noFill/>
                </a:ln>
                <a:solidFill>
                  <a:srgbClr val="000000"/>
                </a:solidFill>
                <a:effectLst/>
                <a:latin typeface="Arial" pitchFamily="34" charset="0"/>
                <a:cs typeface="Arial" pitchFamily="34" charset="0"/>
              </a:rPr>
              <a:t>SOURCE: AIP Membership Sample Survey, 1998</a:t>
            </a:r>
            <a:r>
              <a:rPr kumimoji="0" lang="en-US" altLang="en-US" sz="900" b="0" i="0" u="none" strike="noStrike" cap="none" normalizeH="0" baseline="0" dirty="0" smtClean="0">
                <a:ln>
                  <a:noFill/>
                </a:ln>
                <a:solidFill>
                  <a:srgbClr val="000000"/>
                </a:solidFill>
                <a:effectLst/>
                <a:latin typeface="Arial" pitchFamily="34" charset="0"/>
                <a:cs typeface="Arial" pitchFamily="34" charset="0"/>
              </a:rPr>
              <a:t/>
            </a:r>
            <a:br>
              <a:rPr kumimoji="0" lang="en-US" altLang="en-US" sz="900" b="0" i="0" u="none" strike="noStrike" cap="none" normalizeH="0" baseline="0" dirty="0" smtClean="0">
                <a:ln>
                  <a:noFill/>
                </a:ln>
                <a:solidFill>
                  <a:srgbClr val="000000"/>
                </a:solidFill>
                <a:effectLst/>
                <a:latin typeface="Arial" pitchFamily="34" charset="0"/>
                <a:cs typeface="Arial" pitchFamily="34" charset="0"/>
              </a:rPr>
            </a:br>
            <a:r>
              <a:rPr kumimoji="0" lang="en-US" altLang="en-US" sz="900" b="0" i="0" u="none" strike="noStrike" cap="none" normalizeH="0" baseline="0" dirty="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78145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533400" y="1219200"/>
            <a:ext cx="8229600" cy="4495800"/>
          </a:xfrm>
        </p:spPr>
        <p:txBody>
          <a:bodyPr/>
          <a:lstStyle/>
          <a:p>
            <a:r>
              <a:rPr lang="en-US" sz="2400" dirty="0" smtClean="0"/>
              <a:t>Provide career information and guidance</a:t>
            </a:r>
          </a:p>
          <a:p>
            <a:pPr lvl="1"/>
            <a:r>
              <a:rPr lang="en-US" dirty="0" smtClean="0"/>
              <a:t>Faculty should educate both themselves and students about non-academic career paths  and employment statistics</a:t>
            </a:r>
          </a:p>
          <a:p>
            <a:pPr lvl="1"/>
            <a:r>
              <a:rPr lang="en-US" dirty="0" smtClean="0"/>
              <a:t>Invite speakers/alumni from local industries </a:t>
            </a:r>
          </a:p>
          <a:p>
            <a:pPr lvl="1"/>
            <a:r>
              <a:rPr lang="en-US" dirty="0" smtClean="0"/>
              <a:t>Resumes and letters of recommendation should reflect broadly on what students can do</a:t>
            </a:r>
          </a:p>
          <a:p>
            <a:pPr lvl="1"/>
            <a:r>
              <a:rPr lang="en-US" dirty="0" smtClean="0"/>
              <a:t>Provide skills that are broadly valued in industry</a:t>
            </a:r>
          </a:p>
          <a:p>
            <a:pPr lvl="1"/>
            <a:r>
              <a:rPr lang="en-US" b="1" i="1" dirty="0" smtClean="0"/>
              <a:t>Departments should </a:t>
            </a:r>
            <a:r>
              <a:rPr lang="en-US" b="1" i="1" u="sng" dirty="0" smtClean="0"/>
              <a:t>intentionally</a:t>
            </a:r>
            <a:r>
              <a:rPr lang="en-US" b="1" i="1" dirty="0" smtClean="0"/>
              <a:t> provide preparation for non-academic careers</a:t>
            </a:r>
            <a:endParaRPr lang="en-US" dirty="0" smtClean="0"/>
          </a:p>
          <a:p>
            <a:pPr marL="457200" lvl="1" indent="0">
              <a:buNone/>
            </a:pP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18</a:t>
            </a:fld>
            <a:endParaRPr lang="en-US" dirty="0"/>
          </a:p>
        </p:txBody>
      </p:sp>
    </p:spTree>
    <p:extLst>
      <p:ext uri="{BB962C8B-B14F-4D97-AF65-F5344CB8AC3E}">
        <p14:creationId xmlns:p14="http://schemas.microsoft.com/office/powerpoint/2010/main" val="4129504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533400" y="1219200"/>
            <a:ext cx="7848600" cy="4495800"/>
          </a:xfrm>
        </p:spPr>
        <p:txBody>
          <a:bodyPr/>
          <a:lstStyle/>
          <a:p>
            <a:r>
              <a:rPr lang="en-US" sz="2400" dirty="0" smtClean="0"/>
              <a:t>Expert learning and innovation skills</a:t>
            </a:r>
          </a:p>
          <a:p>
            <a:pPr lvl="1"/>
            <a:r>
              <a:rPr lang="en-US" dirty="0" smtClean="0"/>
              <a:t>Apply existing knowledge to new situations – engineering/applied focus</a:t>
            </a:r>
          </a:p>
          <a:p>
            <a:pPr lvl="1"/>
            <a:r>
              <a:rPr lang="en-US" dirty="0" smtClean="0"/>
              <a:t>Solve well defined and ill-defined problems</a:t>
            </a:r>
          </a:p>
          <a:p>
            <a:pPr lvl="1"/>
            <a:r>
              <a:rPr lang="en-US" dirty="0" smtClean="0"/>
              <a:t>Use software, toolsets common in industry, statistics</a:t>
            </a:r>
          </a:p>
          <a:p>
            <a:pPr lvl="1"/>
            <a:r>
              <a:rPr lang="en-US" dirty="0" smtClean="0"/>
              <a:t>Exposure to intellectual property</a:t>
            </a:r>
          </a:p>
          <a:p>
            <a:pPr lvl="1"/>
            <a:r>
              <a:rPr lang="en-US" b="1" i="1" dirty="0" smtClean="0"/>
              <a:t>Graduate classes can include more modern applications and connections</a:t>
            </a:r>
          </a:p>
          <a:p>
            <a:endParaRPr lang="en-US" dirty="0" smtClean="0"/>
          </a:p>
          <a:p>
            <a:pPr marL="457200" lvl="1" indent="0">
              <a:buNone/>
            </a:pP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19</a:t>
            </a:fld>
            <a:endParaRPr lang="en-US" dirty="0"/>
          </a:p>
        </p:txBody>
      </p:sp>
    </p:spTree>
    <p:extLst>
      <p:ext uri="{BB962C8B-B14F-4D97-AF65-F5344CB8AC3E}">
        <p14:creationId xmlns:p14="http://schemas.microsoft.com/office/powerpoint/2010/main" val="2902467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this talk</a:t>
            </a:r>
            <a:endParaRPr lang="en-US" dirty="0"/>
          </a:p>
        </p:txBody>
      </p:sp>
      <p:sp>
        <p:nvSpPr>
          <p:cNvPr id="3" name="Content Placeholder 2"/>
          <p:cNvSpPr>
            <a:spLocks noGrp="1"/>
          </p:cNvSpPr>
          <p:nvPr>
            <p:ph idx="1"/>
          </p:nvPr>
        </p:nvSpPr>
        <p:spPr>
          <a:xfrm>
            <a:off x="609600" y="1143000"/>
            <a:ext cx="7848600" cy="3276600"/>
          </a:xfrm>
        </p:spPr>
        <p:txBody>
          <a:bodyPr/>
          <a:lstStyle/>
          <a:p>
            <a:pPr>
              <a:buClr>
                <a:schemeClr val="accent2"/>
              </a:buClr>
            </a:pPr>
            <a:r>
              <a:rPr lang="en-US" sz="2400" dirty="0" smtClean="0"/>
              <a:t>Describe key findings of the Second Graduate Education in Physics Conference relevant to preparing students for non-academic careers</a:t>
            </a:r>
          </a:p>
          <a:p>
            <a:pPr lvl="1">
              <a:buClr>
                <a:schemeClr val="accent2"/>
              </a:buClr>
            </a:pPr>
            <a:r>
              <a:rPr lang="en-US" dirty="0" smtClean="0"/>
              <a:t>Participant stories/comments</a:t>
            </a:r>
            <a:endParaRPr lang="en-US" dirty="0"/>
          </a:p>
          <a:p>
            <a:pPr lvl="1">
              <a:buClr>
                <a:schemeClr val="accent2"/>
              </a:buClr>
            </a:pPr>
            <a:r>
              <a:rPr lang="en-US" dirty="0" smtClean="0"/>
              <a:t>National statistics</a:t>
            </a:r>
          </a:p>
          <a:p>
            <a:pPr lvl="1">
              <a:buClr>
                <a:schemeClr val="accent2"/>
              </a:buClr>
            </a:pPr>
            <a:r>
              <a:rPr lang="en-US" dirty="0" smtClean="0"/>
              <a:t>Conference findings</a:t>
            </a:r>
          </a:p>
          <a:p>
            <a:pPr>
              <a:buClr>
                <a:schemeClr val="accent2"/>
              </a:buClr>
            </a:pPr>
            <a:r>
              <a:rPr lang="en-US" dirty="0" smtClean="0"/>
              <a:t>Personal observations</a:t>
            </a:r>
          </a:p>
          <a:p>
            <a:pPr>
              <a:buClr>
                <a:schemeClr val="accent2"/>
              </a:buClr>
            </a:pPr>
            <a:r>
              <a:rPr lang="en-US" dirty="0" smtClean="0"/>
              <a:t>Additional observations</a:t>
            </a:r>
          </a:p>
        </p:txBody>
      </p:sp>
      <p:sp>
        <p:nvSpPr>
          <p:cNvPr id="4" name="Slide Number Placeholder 3"/>
          <p:cNvSpPr>
            <a:spLocks noGrp="1"/>
          </p:cNvSpPr>
          <p:nvPr>
            <p:ph type="sldNum" sz="quarter" idx="11"/>
          </p:nvPr>
        </p:nvSpPr>
        <p:spPr/>
        <p:txBody>
          <a:bodyPr/>
          <a:lstStyle/>
          <a:p>
            <a:fld id="{24F7F4F4-E79B-43A2-9379-07F4DFBFFA36}"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609600" y="1295400"/>
            <a:ext cx="7848600" cy="4495800"/>
          </a:xfrm>
        </p:spPr>
        <p:txBody>
          <a:bodyPr/>
          <a:lstStyle/>
          <a:p>
            <a:r>
              <a:rPr lang="en-US" sz="2400" dirty="0" smtClean="0"/>
              <a:t>Leadership</a:t>
            </a:r>
          </a:p>
          <a:p>
            <a:pPr lvl="1"/>
            <a:r>
              <a:rPr lang="en-US" dirty="0" smtClean="0"/>
              <a:t>Conceptualizing and planning projects</a:t>
            </a:r>
          </a:p>
          <a:p>
            <a:pPr lvl="1"/>
            <a:r>
              <a:rPr lang="en-US" dirty="0" smtClean="0"/>
              <a:t>Focus team on attaining goals</a:t>
            </a:r>
          </a:p>
          <a:p>
            <a:pPr lvl="1"/>
            <a:r>
              <a:rPr lang="en-US" dirty="0" smtClean="0"/>
              <a:t>Keep team and stakeholders informed</a:t>
            </a:r>
          </a:p>
          <a:p>
            <a:pPr lvl="1"/>
            <a:r>
              <a:rPr lang="en-US" b="1" i="1" dirty="0" smtClean="0"/>
              <a:t>Graduate students can develop leadership</a:t>
            </a:r>
          </a:p>
          <a:p>
            <a:pPr lvl="2"/>
            <a:r>
              <a:rPr lang="en-US" sz="2400" i="1" dirty="0" smtClean="0"/>
              <a:t> Mid to late in graduate career in their research</a:t>
            </a:r>
          </a:p>
          <a:p>
            <a:pPr lvl="2"/>
            <a:r>
              <a:rPr lang="en-US" sz="2400" i="1" dirty="0" smtClean="0"/>
              <a:t> Mentor junior graduate students and undergraduates</a:t>
            </a:r>
          </a:p>
          <a:p>
            <a:pPr lvl="2"/>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20</a:t>
            </a:fld>
            <a:endParaRPr lang="en-US" dirty="0"/>
          </a:p>
        </p:txBody>
      </p:sp>
    </p:spTree>
    <p:extLst>
      <p:ext uri="{BB962C8B-B14F-4D97-AF65-F5344CB8AC3E}">
        <p14:creationId xmlns:p14="http://schemas.microsoft.com/office/powerpoint/2010/main" val="4023765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484909" y="1066800"/>
            <a:ext cx="8458200" cy="2590800"/>
          </a:xfrm>
        </p:spPr>
        <p:txBody>
          <a:bodyPr/>
          <a:lstStyle/>
          <a:p>
            <a:r>
              <a:rPr lang="en-US" sz="2400" dirty="0" smtClean="0"/>
              <a:t>Project Management</a:t>
            </a:r>
          </a:p>
          <a:p>
            <a:pPr lvl="1"/>
            <a:r>
              <a:rPr lang="en-US" dirty="0" smtClean="0"/>
              <a:t>Define project scope</a:t>
            </a:r>
          </a:p>
          <a:p>
            <a:pPr lvl="1"/>
            <a:r>
              <a:rPr lang="en-US" dirty="0" smtClean="0"/>
              <a:t>Develop and follow schedule</a:t>
            </a:r>
          </a:p>
          <a:p>
            <a:pPr lvl="1"/>
            <a:r>
              <a:rPr lang="en-US" dirty="0" smtClean="0"/>
              <a:t>Develop and follow budget</a:t>
            </a:r>
          </a:p>
          <a:p>
            <a:pPr lvl="1"/>
            <a:r>
              <a:rPr lang="en-US" b="1" i="1" dirty="0" smtClean="0"/>
              <a:t>Graduate students can use their thesis research as their project</a:t>
            </a:r>
            <a:endParaRPr lang="en-US" b="1" i="1"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21</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657600"/>
            <a:ext cx="40640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542328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152400" y="1066800"/>
            <a:ext cx="8991600" cy="5791200"/>
          </a:xfrm>
        </p:spPr>
        <p:txBody>
          <a:bodyPr/>
          <a:lstStyle/>
          <a:p>
            <a:r>
              <a:rPr lang="en-US" sz="2400" dirty="0" smtClean="0"/>
              <a:t>Communication Skills</a:t>
            </a:r>
            <a:r>
              <a:rPr lang="en-US" sz="2400" dirty="0"/>
              <a:t>	</a:t>
            </a:r>
            <a:r>
              <a:rPr lang="en-US" sz="2400" dirty="0" smtClean="0"/>
              <a:t>	</a:t>
            </a:r>
          </a:p>
          <a:p>
            <a:pPr lvl="1"/>
            <a:r>
              <a:rPr lang="en-US" dirty="0" smtClean="0"/>
              <a:t>Verbal</a:t>
            </a:r>
          </a:p>
          <a:p>
            <a:pPr lvl="2"/>
            <a:r>
              <a:rPr lang="en-US" sz="2400" dirty="0" smtClean="0"/>
              <a:t> Co-workers, technicians, program managers, upper management, funding sources</a:t>
            </a:r>
          </a:p>
          <a:p>
            <a:pPr lvl="1"/>
            <a:r>
              <a:rPr lang="en-US" dirty="0" smtClean="0"/>
              <a:t>Written</a:t>
            </a:r>
          </a:p>
          <a:p>
            <a:pPr lvl="2"/>
            <a:r>
              <a:rPr lang="en-US" sz="2400" dirty="0" smtClean="0"/>
              <a:t> Monthly reports, proposals, white papers, test plans, test results, final reports</a:t>
            </a:r>
          </a:p>
          <a:p>
            <a:pPr lvl="2"/>
            <a:r>
              <a:rPr lang="en-US" sz="2400" dirty="0" smtClean="0"/>
              <a:t> Graphs and tables for technical and non-technical audiences</a:t>
            </a:r>
          </a:p>
          <a:p>
            <a:pPr lvl="1"/>
            <a:r>
              <a:rPr lang="en-US" b="1" i="1" dirty="0" smtClean="0"/>
              <a:t>Graduate students can hone these skills via thesis updates to advisors and fellow graduate students</a:t>
            </a:r>
          </a:p>
        </p:txBody>
      </p:sp>
      <p:sp>
        <p:nvSpPr>
          <p:cNvPr id="4" name="Slide Number Placeholder 3"/>
          <p:cNvSpPr>
            <a:spLocks noGrp="1"/>
          </p:cNvSpPr>
          <p:nvPr>
            <p:ph type="sldNum" sz="quarter" idx="11"/>
          </p:nvPr>
        </p:nvSpPr>
        <p:spPr/>
        <p:txBody>
          <a:bodyPr/>
          <a:lstStyle/>
          <a:p>
            <a:fld id="{24F7F4F4-E79B-43A2-9379-07F4DFBFFA36}" type="slidenum">
              <a:rPr lang="en-US" smtClean="0"/>
              <a:pPr/>
              <a:t>22</a:t>
            </a:fld>
            <a:endParaRPr lang="en-US" dirty="0"/>
          </a:p>
        </p:txBody>
      </p:sp>
    </p:spTree>
    <p:extLst>
      <p:ext uri="{BB962C8B-B14F-4D97-AF65-F5344CB8AC3E}">
        <p14:creationId xmlns:p14="http://schemas.microsoft.com/office/powerpoint/2010/main" val="4140715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533400" y="1219200"/>
            <a:ext cx="7848600" cy="4495800"/>
          </a:xfrm>
        </p:spPr>
        <p:txBody>
          <a:bodyPr/>
          <a:lstStyle/>
          <a:p>
            <a:r>
              <a:rPr lang="en-US" sz="2400" dirty="0" smtClean="0"/>
              <a:t>Interpersonal skills</a:t>
            </a:r>
          </a:p>
          <a:p>
            <a:pPr lvl="1"/>
            <a:r>
              <a:rPr lang="en-US" dirty="0" smtClean="0"/>
              <a:t>Work productively with a team as leader or member</a:t>
            </a:r>
          </a:p>
          <a:p>
            <a:pPr lvl="1"/>
            <a:r>
              <a:rPr lang="en-US" dirty="0" smtClean="0"/>
              <a:t>Listening skills</a:t>
            </a:r>
          </a:p>
          <a:p>
            <a:pPr lvl="1"/>
            <a:r>
              <a:rPr lang="en-US" dirty="0" smtClean="0"/>
              <a:t>Interact with customers</a:t>
            </a:r>
          </a:p>
          <a:p>
            <a:r>
              <a:rPr lang="en-US" sz="2400" i="1" dirty="0" smtClean="0"/>
              <a:t>Later stage graduate students can lead early stage graduate students and interact with funding sources</a:t>
            </a:r>
          </a:p>
          <a:p>
            <a:pPr lvl="2"/>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23</a:t>
            </a:fld>
            <a:endParaRPr lang="en-US" dirty="0"/>
          </a:p>
        </p:txBody>
      </p:sp>
    </p:spTree>
    <p:extLst>
      <p:ext uri="{BB962C8B-B14F-4D97-AF65-F5344CB8AC3E}">
        <p14:creationId xmlns:p14="http://schemas.microsoft.com/office/powerpoint/2010/main" val="31150634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609600" y="1295400"/>
            <a:ext cx="7848600" cy="4495800"/>
          </a:xfrm>
        </p:spPr>
        <p:txBody>
          <a:bodyPr/>
          <a:lstStyle/>
          <a:p>
            <a:r>
              <a:rPr lang="en-US" sz="2400" dirty="0" smtClean="0"/>
              <a:t>Proposal Writing</a:t>
            </a:r>
          </a:p>
          <a:p>
            <a:pPr lvl="1"/>
            <a:r>
              <a:rPr lang="en-US" dirty="0" smtClean="0"/>
              <a:t>Proposals to internal customers</a:t>
            </a:r>
          </a:p>
          <a:p>
            <a:pPr lvl="1"/>
            <a:r>
              <a:rPr lang="en-US" dirty="0" smtClean="0"/>
              <a:t>Proposals to external customers</a:t>
            </a:r>
          </a:p>
          <a:p>
            <a:pPr lvl="1"/>
            <a:r>
              <a:rPr lang="en-US" dirty="0" smtClean="0"/>
              <a:t>Develop planning, research, and writing skills</a:t>
            </a:r>
          </a:p>
          <a:p>
            <a:r>
              <a:rPr lang="en-US" sz="2400" i="1" dirty="0" smtClean="0"/>
              <a:t>Graduate students can:</a:t>
            </a:r>
          </a:p>
          <a:p>
            <a:pPr lvl="1"/>
            <a:r>
              <a:rPr lang="en-US" i="1" dirty="0" smtClean="0"/>
              <a:t>Assist their professors in proposal writing early in their research</a:t>
            </a:r>
          </a:p>
          <a:p>
            <a:pPr lvl="1"/>
            <a:r>
              <a:rPr lang="en-US" i="1" dirty="0" smtClean="0"/>
              <a:t>Take leadership role in proposal writing later in their research</a:t>
            </a:r>
            <a:endParaRPr lang="en-US" i="1"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24</a:t>
            </a:fld>
            <a:endParaRPr lang="en-US" dirty="0"/>
          </a:p>
        </p:txBody>
      </p:sp>
    </p:spTree>
    <p:extLst>
      <p:ext uri="{BB962C8B-B14F-4D97-AF65-F5344CB8AC3E}">
        <p14:creationId xmlns:p14="http://schemas.microsoft.com/office/powerpoint/2010/main" val="8387749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a:xfrm>
            <a:off x="533400" y="1143000"/>
            <a:ext cx="7848600" cy="4495800"/>
          </a:xfrm>
        </p:spPr>
        <p:txBody>
          <a:bodyPr/>
          <a:lstStyle/>
          <a:p>
            <a:r>
              <a:rPr lang="en-US" sz="2400" dirty="0" smtClean="0"/>
              <a:t>Industrial Research Experiences and Connections</a:t>
            </a:r>
          </a:p>
          <a:p>
            <a:pPr lvl="1"/>
            <a:r>
              <a:rPr lang="en-US" dirty="0" smtClean="0"/>
              <a:t>Connections with industry: research collaborations/internships provide students with better understanding of non-academic careers</a:t>
            </a:r>
          </a:p>
          <a:p>
            <a:pPr lvl="1"/>
            <a:r>
              <a:rPr lang="en-US" dirty="0" smtClean="0"/>
              <a:t>Need to value a broad range of career paths</a:t>
            </a:r>
          </a:p>
          <a:p>
            <a:pPr lvl="1"/>
            <a:r>
              <a:rPr lang="en-US" dirty="0" smtClean="0"/>
              <a:t>Possibly connect with engineering or business schools for professional skills training</a:t>
            </a:r>
          </a:p>
          <a:p>
            <a:pPr marL="0" indent="0">
              <a:buNone/>
            </a:pPr>
            <a:endParaRPr lang="en-US" sz="2400"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25</a:t>
            </a:fld>
            <a:endParaRPr lang="en-US" dirty="0"/>
          </a:p>
        </p:txBody>
      </p:sp>
    </p:spTree>
    <p:extLst>
      <p:ext uri="{BB962C8B-B14F-4D97-AF65-F5344CB8AC3E}">
        <p14:creationId xmlns:p14="http://schemas.microsoft.com/office/powerpoint/2010/main" val="8489294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Findings</a:t>
            </a:r>
            <a:endParaRPr lang="en-US" dirty="0"/>
          </a:p>
        </p:txBody>
      </p:sp>
      <p:sp>
        <p:nvSpPr>
          <p:cNvPr id="3" name="Content Placeholder 2"/>
          <p:cNvSpPr>
            <a:spLocks noGrp="1"/>
          </p:cNvSpPr>
          <p:nvPr>
            <p:ph idx="1"/>
          </p:nvPr>
        </p:nvSpPr>
        <p:spPr/>
        <p:txBody>
          <a:bodyPr/>
          <a:lstStyle/>
          <a:p>
            <a:r>
              <a:rPr lang="en-US" dirty="0" smtClean="0"/>
              <a:t>Professional masters programs include many business/professional skills</a:t>
            </a:r>
          </a:p>
          <a:p>
            <a:r>
              <a:rPr lang="en-US" dirty="0" smtClean="0"/>
              <a:t>PhD programs could use professional masters programs as template</a:t>
            </a:r>
          </a:p>
        </p:txBody>
      </p:sp>
      <p:sp>
        <p:nvSpPr>
          <p:cNvPr id="4" name="Slide Number Placeholder 3"/>
          <p:cNvSpPr>
            <a:spLocks noGrp="1"/>
          </p:cNvSpPr>
          <p:nvPr>
            <p:ph type="sldNum" sz="quarter" idx="11"/>
          </p:nvPr>
        </p:nvSpPr>
        <p:spPr/>
        <p:txBody>
          <a:bodyPr/>
          <a:lstStyle/>
          <a:p>
            <a:fld id="{24F7F4F4-E79B-43A2-9379-07F4DFBFFA36}" type="slidenum">
              <a:rPr lang="en-US" smtClean="0"/>
              <a:pPr/>
              <a:t>26</a:t>
            </a:fld>
            <a:endParaRPr lang="en-US" dirty="0"/>
          </a:p>
        </p:txBody>
      </p:sp>
    </p:spTree>
    <p:extLst>
      <p:ext uri="{BB962C8B-B14F-4D97-AF65-F5344CB8AC3E}">
        <p14:creationId xmlns:p14="http://schemas.microsoft.com/office/powerpoint/2010/main" val="9269451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Primary Conference Resources</a:t>
            </a:r>
            <a:endParaRPr lang="en-US" sz="2400" dirty="0"/>
          </a:p>
        </p:txBody>
      </p:sp>
      <p:sp>
        <p:nvSpPr>
          <p:cNvPr id="3" name="Content Placeholder 2"/>
          <p:cNvSpPr>
            <a:spLocks noGrp="1"/>
          </p:cNvSpPr>
          <p:nvPr>
            <p:ph idx="1"/>
          </p:nvPr>
        </p:nvSpPr>
        <p:spPr>
          <a:xfrm>
            <a:off x="533400" y="1143000"/>
            <a:ext cx="7848600" cy="4953000"/>
          </a:xfrm>
        </p:spPr>
        <p:txBody>
          <a:bodyPr/>
          <a:lstStyle/>
          <a:p>
            <a:r>
              <a:rPr lang="en-US" sz="2000" dirty="0" smtClean="0"/>
              <a:t>Conference Resources (background readings)</a:t>
            </a:r>
          </a:p>
          <a:p>
            <a:pPr lvl="1"/>
            <a:r>
              <a:rPr lang="en-US" sz="2000" b="1" dirty="0">
                <a:hlinkClick r:id="rId2"/>
              </a:rPr>
              <a:t>http://www.aps.org/programs/education/graduate/conf2013/resources.cfm</a:t>
            </a:r>
            <a:endParaRPr lang="en-US" sz="2000" b="1" dirty="0" smtClean="0"/>
          </a:p>
          <a:p>
            <a:r>
              <a:rPr lang="en-US" sz="2000" dirty="0" smtClean="0"/>
              <a:t>Conference Program (session goals, questions to be considered)</a:t>
            </a:r>
          </a:p>
          <a:p>
            <a:pPr lvl="1"/>
            <a:r>
              <a:rPr lang="en-US" sz="2000" b="1" dirty="0">
                <a:hlinkClick r:id="rId3"/>
              </a:rPr>
              <a:t>http://www.aps.org/programs/education/graduate/conf2013/program.cfm</a:t>
            </a:r>
            <a:endParaRPr lang="en-US" sz="2000" b="1" dirty="0" smtClean="0"/>
          </a:p>
          <a:p>
            <a:r>
              <a:rPr lang="en-US" sz="2000" dirty="0" smtClean="0"/>
              <a:t>Presentations and Notes (scribe notes for each session, presenters opening remarks, presentations)</a:t>
            </a:r>
          </a:p>
          <a:p>
            <a:pPr lvl="1"/>
            <a:r>
              <a:rPr lang="en-US" sz="2000" b="1" dirty="0">
                <a:hlinkClick r:id="rId4"/>
              </a:rPr>
              <a:t>http://www.aps.org/programs/education/graduate/conf2013/presentations.cfm</a:t>
            </a:r>
            <a:endParaRPr lang="en-US" sz="2000" b="1" dirty="0" smtClean="0"/>
          </a:p>
          <a:p>
            <a:r>
              <a:rPr lang="en-US" sz="2000" dirty="0" smtClean="0"/>
              <a:t>Conference web site</a:t>
            </a:r>
          </a:p>
          <a:p>
            <a:pPr lvl="1"/>
            <a:r>
              <a:rPr lang="en-US" sz="2000" b="1" dirty="0">
                <a:hlinkClick r:id="rId5"/>
              </a:rPr>
              <a:t>http://www.aps.org/programs/education/graduate/conf2013/index.cfm</a:t>
            </a:r>
            <a:endParaRPr lang="en-US" sz="2000" b="1" dirty="0" smtClean="0"/>
          </a:p>
          <a:p>
            <a:pPr marL="0" indent="0">
              <a:buNone/>
            </a:pPr>
            <a:endParaRPr lang="en-US" dirty="0" smtClean="0"/>
          </a:p>
        </p:txBody>
      </p:sp>
      <p:sp>
        <p:nvSpPr>
          <p:cNvPr id="4" name="Slide Number Placeholder 3"/>
          <p:cNvSpPr>
            <a:spLocks noGrp="1"/>
          </p:cNvSpPr>
          <p:nvPr>
            <p:ph type="sldNum" sz="quarter" idx="11"/>
          </p:nvPr>
        </p:nvSpPr>
        <p:spPr/>
        <p:txBody>
          <a:bodyPr/>
          <a:lstStyle/>
          <a:p>
            <a:fld id="{24F7F4F4-E79B-43A2-9379-07F4DFBFFA36}"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839200" cy="762000"/>
          </a:xfrm>
        </p:spPr>
        <p:txBody>
          <a:bodyPr/>
          <a:lstStyle/>
          <a:p>
            <a:r>
              <a:rPr lang="en-US" dirty="0" smtClean="0"/>
              <a:t>Non-academic career resources</a:t>
            </a:r>
            <a:endParaRPr lang="en-US" dirty="0"/>
          </a:p>
        </p:txBody>
      </p:sp>
      <p:sp>
        <p:nvSpPr>
          <p:cNvPr id="3" name="Content Placeholder 2"/>
          <p:cNvSpPr>
            <a:spLocks noGrp="1"/>
          </p:cNvSpPr>
          <p:nvPr>
            <p:ph idx="1"/>
          </p:nvPr>
        </p:nvSpPr>
        <p:spPr>
          <a:xfrm>
            <a:off x="381000" y="990600"/>
            <a:ext cx="8153400" cy="5257800"/>
          </a:xfrm>
          <a:ln>
            <a:noFill/>
          </a:ln>
        </p:spPr>
        <p:txBody>
          <a:bodyPr/>
          <a:lstStyle/>
          <a:p>
            <a:r>
              <a:rPr lang="en-US" sz="2000" dirty="0" smtClean="0"/>
              <a:t>“Things your adviser never told you: Entrepreneurship’s role in physics education” by Douglas N. </a:t>
            </a:r>
            <a:r>
              <a:rPr lang="en-US" sz="2000" dirty="0" err="1" smtClean="0"/>
              <a:t>Arion</a:t>
            </a:r>
            <a:endParaRPr lang="en-US" sz="2000" dirty="0" smtClean="0"/>
          </a:p>
          <a:p>
            <a:pPr lvl="1"/>
            <a:r>
              <a:rPr lang="en-US" sz="2000" dirty="0" smtClean="0"/>
              <a:t>Physics Today, August 13, 2013, p. 42-47 </a:t>
            </a:r>
          </a:p>
          <a:p>
            <a:r>
              <a:rPr lang="en-US" sz="2000" dirty="0" smtClean="0"/>
              <a:t>“The Art of Being a Scientist: A Guide for Graduate Students and their mentors”  by </a:t>
            </a:r>
            <a:r>
              <a:rPr lang="en-US" sz="2000" dirty="0" err="1" smtClean="0"/>
              <a:t>Roel</a:t>
            </a:r>
            <a:r>
              <a:rPr lang="en-US" sz="2000" dirty="0" smtClean="0"/>
              <a:t> Snider and Ken </a:t>
            </a:r>
            <a:r>
              <a:rPr lang="en-US" sz="2000" dirty="0" err="1" smtClean="0"/>
              <a:t>Larner</a:t>
            </a:r>
            <a:endParaRPr lang="en-US" sz="2000" dirty="0" smtClean="0"/>
          </a:p>
          <a:p>
            <a:r>
              <a:rPr lang="en-US" sz="2000" dirty="0" smtClean="0"/>
              <a:t>“Preparing Graduate Students for Careers in Industry” by Larry Woolf</a:t>
            </a:r>
          </a:p>
          <a:p>
            <a:pPr lvl="1"/>
            <a:r>
              <a:rPr lang="en-US" sz="2000" b="1" dirty="0">
                <a:hlinkClick r:id="rId2"/>
              </a:rPr>
              <a:t>http://</a:t>
            </a:r>
            <a:r>
              <a:rPr lang="en-US" sz="2000" b="1" dirty="0" smtClean="0">
                <a:hlinkClick r:id="rId2"/>
              </a:rPr>
              <a:t>www.aps.org/units/fed/newsletters/spring2013/industry.cfm</a:t>
            </a:r>
            <a:endParaRPr lang="en-US" sz="2000" b="1" dirty="0" smtClean="0"/>
          </a:p>
          <a:p>
            <a:r>
              <a:rPr lang="en-US" sz="2000" dirty="0"/>
              <a:t>Is Industry Really a "Nontraditional" Career</a:t>
            </a:r>
            <a:r>
              <a:rPr lang="en-US" sz="2000" dirty="0" smtClean="0"/>
              <a:t>? </a:t>
            </a:r>
            <a:r>
              <a:rPr lang="en-US" sz="2000" dirty="0"/>
              <a:t> </a:t>
            </a:r>
            <a:r>
              <a:rPr lang="en-US" sz="2000" dirty="0" smtClean="0"/>
              <a:t>by </a:t>
            </a:r>
            <a:r>
              <a:rPr lang="en-US" sz="2000" dirty="0"/>
              <a:t>Jeffrey Hunt, Boeing </a:t>
            </a:r>
            <a:r>
              <a:rPr lang="en-US" sz="2000" dirty="0" smtClean="0"/>
              <a:t>Corporation</a:t>
            </a:r>
          </a:p>
          <a:p>
            <a:pPr lvl="1"/>
            <a:r>
              <a:rPr lang="en-US" sz="2000" b="1" dirty="0">
                <a:hlinkClick r:id="rId3"/>
              </a:rPr>
              <a:t>http://www.aps.org/units/fiap/newsletters/201311</a:t>
            </a:r>
            <a:r>
              <a:rPr lang="en-US" sz="2000" b="1" dirty="0" smtClean="0">
                <a:hlinkClick r:id="rId3"/>
              </a:rPr>
              <a:t>/</a:t>
            </a:r>
            <a:endParaRPr lang="en-US" sz="2000" b="1" dirty="0" smtClean="0"/>
          </a:p>
          <a:p>
            <a:pPr lvl="1"/>
            <a:endParaRPr lang="en-US" sz="1200" b="1" dirty="0"/>
          </a:p>
          <a:p>
            <a:pPr lvl="2"/>
            <a:endParaRPr lang="en-US" sz="1200" dirty="0" smtClean="0"/>
          </a:p>
          <a:p>
            <a:pPr marL="0" indent="0">
              <a:buNone/>
            </a:pPr>
            <a:r>
              <a:rPr lang="en-US" sz="1200" dirty="0"/>
              <a:t>		</a:t>
            </a:r>
          </a:p>
        </p:txBody>
      </p:sp>
      <p:sp>
        <p:nvSpPr>
          <p:cNvPr id="4" name="Slide Number Placeholder 3"/>
          <p:cNvSpPr>
            <a:spLocks noGrp="1"/>
          </p:cNvSpPr>
          <p:nvPr>
            <p:ph type="sldNum" sz="quarter" idx="11"/>
          </p:nvPr>
        </p:nvSpPr>
        <p:spPr/>
        <p:txBody>
          <a:bodyPr/>
          <a:lstStyle/>
          <a:p>
            <a:fld id="{24F7F4F4-E79B-43A2-9379-07F4DFBFFA36}"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839200" cy="762000"/>
          </a:xfrm>
        </p:spPr>
        <p:txBody>
          <a:bodyPr/>
          <a:lstStyle/>
          <a:p>
            <a:r>
              <a:rPr lang="en-US" dirty="0" smtClean="0"/>
              <a:t>Non-academic career resources</a:t>
            </a:r>
            <a:endParaRPr lang="en-US" dirty="0"/>
          </a:p>
        </p:txBody>
      </p:sp>
      <p:sp>
        <p:nvSpPr>
          <p:cNvPr id="3" name="Content Placeholder 2"/>
          <p:cNvSpPr>
            <a:spLocks noGrp="1"/>
          </p:cNvSpPr>
          <p:nvPr>
            <p:ph idx="1"/>
          </p:nvPr>
        </p:nvSpPr>
        <p:spPr>
          <a:xfrm>
            <a:off x="381000" y="990600"/>
            <a:ext cx="8153400" cy="5257800"/>
          </a:xfrm>
          <a:ln>
            <a:noFill/>
          </a:ln>
        </p:spPr>
        <p:txBody>
          <a:bodyPr/>
          <a:lstStyle/>
          <a:p>
            <a:r>
              <a:rPr lang="en-US" sz="2000" dirty="0" smtClean="0"/>
              <a:t>Best practices for Educating Students about Non-Academic Jobs</a:t>
            </a:r>
            <a:endParaRPr lang="en-US" sz="2000" dirty="0" smtClean="0">
              <a:hlinkClick r:id="rId2"/>
            </a:endParaRPr>
          </a:p>
          <a:p>
            <a:pPr lvl="1"/>
            <a:r>
              <a:rPr lang="en-US" sz="2000" b="1" dirty="0" smtClean="0">
                <a:hlinkClick r:id="rId2"/>
              </a:rPr>
              <a:t>http://www.aps.org/careers/guidance/advisors/bestpractices/</a:t>
            </a:r>
            <a:endParaRPr lang="en-US" sz="2000" b="1" dirty="0" smtClean="0"/>
          </a:p>
          <a:p>
            <a:r>
              <a:rPr lang="en-US" sz="2000" dirty="0" smtClean="0"/>
              <a:t>Put your PhD to work by Peter S. Fiske</a:t>
            </a:r>
          </a:p>
          <a:p>
            <a:pPr lvl="1"/>
            <a:r>
              <a:rPr lang="en-US" sz="2000" b="1" dirty="0" smtClean="0">
                <a:hlinkClick r:id="rId3"/>
              </a:rPr>
              <a:t>http://vspa.berkeley.edu/sites/vspa_space/files/shared/doc/Put_Your_Science_to_Work.pdf</a:t>
            </a:r>
            <a:endParaRPr lang="en-US" sz="2000" b="1" dirty="0" smtClean="0"/>
          </a:p>
          <a:p>
            <a:r>
              <a:rPr lang="en-US" sz="2000" dirty="0" smtClean="0"/>
              <a:t>Tutorial on Physics Careers in Industry and Government</a:t>
            </a:r>
          </a:p>
          <a:p>
            <a:pPr lvl="1"/>
            <a:r>
              <a:rPr lang="en-US" sz="2000" b="1" dirty="0" smtClean="0">
                <a:hlinkClick r:id="rId4"/>
              </a:rPr>
              <a:t>http://aps.org/meetings/march/events/tutorials/7.cfm</a:t>
            </a:r>
            <a:endParaRPr lang="en-US" sz="2000" b="1" dirty="0" smtClean="0"/>
          </a:p>
          <a:p>
            <a:r>
              <a:rPr lang="en-US" sz="2000" dirty="0" smtClean="0"/>
              <a:t>Industrial Physics Leadership Summit  III; Fueling Future Innovation:  Coupling Industry and Universities for Physics Research</a:t>
            </a:r>
          </a:p>
          <a:p>
            <a:pPr lvl="1"/>
            <a:r>
              <a:rPr lang="en-US" sz="2000" b="1" dirty="0" smtClean="0">
                <a:hlinkClick r:id="rId5"/>
              </a:rPr>
              <a:t>http://www.aps.org/programs/education/conferences/chairs/2010/upload/Pinkerton-SummitIII.pdf</a:t>
            </a:r>
            <a:endParaRPr lang="en-US" sz="2000" b="1" dirty="0" smtClean="0"/>
          </a:p>
          <a:p>
            <a:pPr lvl="1"/>
            <a:endParaRPr lang="en-US" sz="1200" b="1" dirty="0"/>
          </a:p>
          <a:p>
            <a:pPr lvl="2"/>
            <a:endParaRPr lang="en-US" sz="1200" dirty="0" smtClean="0"/>
          </a:p>
          <a:p>
            <a:pPr marL="0" indent="0">
              <a:buNone/>
            </a:pPr>
            <a:r>
              <a:rPr lang="en-US" sz="1200" dirty="0"/>
              <a:t>		</a:t>
            </a:r>
          </a:p>
        </p:txBody>
      </p:sp>
      <p:sp>
        <p:nvSpPr>
          <p:cNvPr id="4" name="Slide Number Placeholder 3"/>
          <p:cNvSpPr>
            <a:spLocks noGrp="1"/>
          </p:cNvSpPr>
          <p:nvPr>
            <p:ph type="sldNum" sz="quarter" idx="11"/>
          </p:nvPr>
        </p:nvSpPr>
        <p:spPr/>
        <p:txBody>
          <a:bodyPr/>
          <a:lstStyle/>
          <a:p>
            <a:fld id="{24F7F4F4-E79B-43A2-9379-07F4DFBFFA36}" type="slidenum">
              <a:rPr lang="en-US" smtClean="0"/>
              <a:pPr/>
              <a:t>29</a:t>
            </a:fld>
            <a:endParaRPr lang="en-US" dirty="0"/>
          </a:p>
        </p:txBody>
      </p:sp>
    </p:spTree>
    <p:extLst>
      <p:ext uri="{BB962C8B-B14F-4D97-AF65-F5344CB8AC3E}">
        <p14:creationId xmlns:p14="http://schemas.microsoft.com/office/powerpoint/2010/main" val="2074872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program for Preparation for Non-Academic Careers</a:t>
            </a:r>
            <a:endParaRPr lang="en-US" dirty="0"/>
          </a:p>
        </p:txBody>
      </p:sp>
      <p:sp>
        <p:nvSpPr>
          <p:cNvPr id="3" name="Content Placeholder 2"/>
          <p:cNvSpPr>
            <a:spLocks noGrp="1"/>
          </p:cNvSpPr>
          <p:nvPr>
            <p:ph idx="1"/>
          </p:nvPr>
        </p:nvSpPr>
        <p:spPr>
          <a:xfrm>
            <a:off x="304800" y="1143000"/>
            <a:ext cx="8305800" cy="4495800"/>
          </a:xfrm>
        </p:spPr>
        <p:txBody>
          <a:bodyPr/>
          <a:lstStyle/>
          <a:p>
            <a:r>
              <a:rPr lang="en-US" dirty="0" smtClean="0"/>
              <a:t>Panel session 1 with 3 panel members (75min)</a:t>
            </a:r>
          </a:p>
          <a:p>
            <a:r>
              <a:rPr lang="en-US" dirty="0" smtClean="0"/>
              <a:t>Breakout session 1 (75min)</a:t>
            </a:r>
          </a:p>
          <a:p>
            <a:pPr lvl="1"/>
            <a:r>
              <a:rPr lang="en-US" dirty="0" smtClean="0"/>
              <a:t>Non-academic careers</a:t>
            </a:r>
          </a:p>
          <a:p>
            <a:pPr lvl="1"/>
            <a:r>
              <a:rPr lang="en-US" dirty="0" smtClean="0"/>
              <a:t>Improving the graduate curriculum: multi/</a:t>
            </a:r>
            <a:r>
              <a:rPr lang="en-US" dirty="0"/>
              <a:t>i</a:t>
            </a:r>
            <a:r>
              <a:rPr lang="en-US" dirty="0" smtClean="0"/>
              <a:t>nter disciplinary courses</a:t>
            </a:r>
          </a:p>
          <a:p>
            <a:pPr lvl="1"/>
            <a:r>
              <a:rPr lang="en-US" dirty="0" smtClean="0"/>
              <a:t>General </a:t>
            </a:r>
            <a:r>
              <a:rPr lang="en-US" dirty="0"/>
              <a:t>p</a:t>
            </a:r>
            <a:r>
              <a:rPr lang="en-US" dirty="0" smtClean="0"/>
              <a:t>rofessional skills: leadership/team building/communication</a:t>
            </a:r>
          </a:p>
          <a:p>
            <a:r>
              <a:rPr lang="en-US" dirty="0" smtClean="0"/>
              <a:t>Breakout session 3 (75 min)</a:t>
            </a:r>
          </a:p>
          <a:p>
            <a:pPr lvl="1"/>
            <a:r>
              <a:rPr lang="en-US" dirty="0" smtClean="0"/>
              <a:t>University, industry and national lab partnership for graduate education</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3</a:t>
            </a:fld>
            <a:endParaRPr lang="en-US" dirty="0"/>
          </a:p>
        </p:txBody>
      </p:sp>
    </p:spTree>
    <p:extLst>
      <p:ext uri="{BB962C8B-B14F-4D97-AF65-F5344CB8AC3E}">
        <p14:creationId xmlns:p14="http://schemas.microsoft.com/office/powerpoint/2010/main" val="30872062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PhD Physicist: View from Graduate School</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30</a:t>
            </a:fld>
            <a:endParaRPr lang="en-US" dirty="0"/>
          </a:p>
        </p:txBody>
      </p:sp>
      <p:sp>
        <p:nvSpPr>
          <p:cNvPr id="5" name="Oval 4"/>
          <p:cNvSpPr/>
          <p:nvPr/>
        </p:nvSpPr>
        <p:spPr>
          <a:xfrm>
            <a:off x="3581400" y="1923803"/>
            <a:ext cx="2362200" cy="2362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76700" y="3581400"/>
            <a:ext cx="1371600" cy="461665"/>
          </a:xfrm>
          <a:prstGeom prst="rect">
            <a:avLst/>
          </a:prstGeom>
          <a:noFill/>
        </p:spPr>
        <p:txBody>
          <a:bodyPr wrap="square" rtlCol="0">
            <a:spAutoFit/>
          </a:bodyPr>
          <a:lstStyle/>
          <a:p>
            <a:r>
              <a:rPr lang="en-US" dirty="0" smtClean="0"/>
              <a:t>Physics</a:t>
            </a:r>
            <a:endParaRPr lang="en-US" dirty="0"/>
          </a:p>
        </p:txBody>
      </p:sp>
      <p:sp>
        <p:nvSpPr>
          <p:cNvPr id="7" name="Oval 6"/>
          <p:cNvSpPr/>
          <p:nvPr/>
        </p:nvSpPr>
        <p:spPr>
          <a:xfrm>
            <a:off x="3771900" y="2495303"/>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71900" y="2743200"/>
            <a:ext cx="685800" cy="369332"/>
          </a:xfrm>
          <a:prstGeom prst="rect">
            <a:avLst/>
          </a:prstGeom>
          <a:noFill/>
        </p:spPr>
        <p:txBody>
          <a:bodyPr wrap="square" rtlCol="0">
            <a:spAutoFit/>
          </a:bodyPr>
          <a:lstStyle/>
          <a:p>
            <a:r>
              <a:rPr lang="en-US" sz="1800" dirty="0" smtClean="0"/>
              <a:t>Field</a:t>
            </a:r>
            <a:endParaRPr lang="en-US" sz="1800" dirty="0"/>
          </a:p>
        </p:txBody>
      </p:sp>
      <p:sp>
        <p:nvSpPr>
          <p:cNvPr id="9" name="Oval 8"/>
          <p:cNvSpPr/>
          <p:nvPr/>
        </p:nvSpPr>
        <p:spPr>
          <a:xfrm>
            <a:off x="4059629" y="2676154"/>
            <a:ext cx="114300" cy="1143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4198998" y="2460091"/>
            <a:ext cx="305132" cy="1975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533076" y="2275425"/>
            <a:ext cx="915224" cy="369332"/>
          </a:xfrm>
          <a:prstGeom prst="rect">
            <a:avLst/>
          </a:prstGeom>
          <a:noFill/>
        </p:spPr>
        <p:txBody>
          <a:bodyPr wrap="square" rtlCol="0">
            <a:spAutoFit/>
          </a:bodyPr>
          <a:lstStyle/>
          <a:p>
            <a:r>
              <a:rPr lang="en-US" sz="1800" dirty="0" smtClean="0"/>
              <a:t>Thesis</a:t>
            </a:r>
            <a:endParaRPr lang="en-US" sz="1800" dirty="0"/>
          </a:p>
        </p:txBody>
      </p:sp>
    </p:spTree>
    <p:extLst>
      <p:ext uri="{BB962C8B-B14F-4D97-AF65-F5344CB8AC3E}">
        <p14:creationId xmlns:p14="http://schemas.microsoft.com/office/powerpoint/2010/main" val="41346489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PhD Physicist: View from Industry</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31</a:t>
            </a:fld>
            <a:endParaRPr lang="en-US" dirty="0"/>
          </a:p>
        </p:txBody>
      </p:sp>
      <p:sp>
        <p:nvSpPr>
          <p:cNvPr id="5" name="Oval 4"/>
          <p:cNvSpPr/>
          <p:nvPr/>
        </p:nvSpPr>
        <p:spPr>
          <a:xfrm>
            <a:off x="3200400" y="2275425"/>
            <a:ext cx="2362200" cy="2362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695700" y="3933022"/>
            <a:ext cx="1371600" cy="461665"/>
          </a:xfrm>
          <a:prstGeom prst="rect">
            <a:avLst/>
          </a:prstGeom>
          <a:noFill/>
        </p:spPr>
        <p:txBody>
          <a:bodyPr wrap="square" rtlCol="0">
            <a:spAutoFit/>
          </a:bodyPr>
          <a:lstStyle/>
          <a:p>
            <a:r>
              <a:rPr lang="en-US" dirty="0" smtClean="0"/>
              <a:t>Physics</a:t>
            </a:r>
            <a:endParaRPr lang="en-US" dirty="0"/>
          </a:p>
        </p:txBody>
      </p:sp>
      <p:sp>
        <p:nvSpPr>
          <p:cNvPr id="7" name="Oval 6"/>
          <p:cNvSpPr/>
          <p:nvPr/>
        </p:nvSpPr>
        <p:spPr>
          <a:xfrm>
            <a:off x="3390900" y="2846925"/>
            <a:ext cx="609600" cy="609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081152" y="1848972"/>
            <a:ext cx="1066800" cy="646331"/>
          </a:xfrm>
          <a:prstGeom prst="rect">
            <a:avLst/>
          </a:prstGeom>
          <a:noFill/>
        </p:spPr>
        <p:txBody>
          <a:bodyPr wrap="square" rtlCol="0">
            <a:spAutoFit/>
          </a:bodyPr>
          <a:lstStyle/>
          <a:p>
            <a:r>
              <a:rPr lang="en-US" sz="1800" dirty="0" smtClean="0"/>
              <a:t>Engineering</a:t>
            </a:r>
            <a:endParaRPr lang="en-US" sz="1800" dirty="0"/>
          </a:p>
        </p:txBody>
      </p:sp>
      <p:sp>
        <p:nvSpPr>
          <p:cNvPr id="13" name="Oval 12"/>
          <p:cNvSpPr/>
          <p:nvPr/>
        </p:nvSpPr>
        <p:spPr>
          <a:xfrm>
            <a:off x="2057401" y="1665824"/>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3390900" y="3043292"/>
            <a:ext cx="685800" cy="369332"/>
          </a:xfrm>
          <a:prstGeom prst="rect">
            <a:avLst/>
          </a:prstGeom>
          <a:noFill/>
        </p:spPr>
        <p:txBody>
          <a:bodyPr wrap="square" rtlCol="0">
            <a:spAutoFit/>
          </a:bodyPr>
          <a:lstStyle/>
          <a:p>
            <a:r>
              <a:rPr lang="en-US" sz="1800" dirty="0" smtClean="0"/>
              <a:t>Field</a:t>
            </a:r>
            <a:endParaRPr lang="en-US" sz="1800" dirty="0"/>
          </a:p>
        </p:txBody>
      </p:sp>
      <p:sp>
        <p:nvSpPr>
          <p:cNvPr id="15" name="Oval 14"/>
          <p:cNvSpPr/>
          <p:nvPr/>
        </p:nvSpPr>
        <p:spPr>
          <a:xfrm>
            <a:off x="1295400" y="2863334"/>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295400" y="3073568"/>
            <a:ext cx="1066800" cy="646331"/>
          </a:xfrm>
          <a:prstGeom prst="rect">
            <a:avLst/>
          </a:prstGeom>
          <a:noFill/>
        </p:spPr>
        <p:txBody>
          <a:bodyPr wrap="square" rtlCol="0">
            <a:spAutoFit/>
          </a:bodyPr>
          <a:lstStyle/>
          <a:p>
            <a:r>
              <a:rPr lang="en-US" sz="1800" dirty="0" smtClean="0"/>
              <a:t>Manufacturing</a:t>
            </a:r>
            <a:endParaRPr lang="en-US" sz="1800" dirty="0"/>
          </a:p>
        </p:txBody>
      </p:sp>
      <p:sp>
        <p:nvSpPr>
          <p:cNvPr id="17" name="Oval 16"/>
          <p:cNvSpPr/>
          <p:nvPr/>
        </p:nvSpPr>
        <p:spPr>
          <a:xfrm>
            <a:off x="1524001" y="4191000"/>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524001" y="4401234"/>
            <a:ext cx="1066800" cy="646331"/>
          </a:xfrm>
          <a:prstGeom prst="rect">
            <a:avLst/>
          </a:prstGeom>
          <a:noFill/>
        </p:spPr>
        <p:txBody>
          <a:bodyPr wrap="square" rtlCol="0">
            <a:spAutoFit/>
          </a:bodyPr>
          <a:lstStyle/>
          <a:p>
            <a:r>
              <a:rPr lang="en-US" sz="1800" dirty="0" smtClean="0"/>
              <a:t>Program </a:t>
            </a:r>
            <a:r>
              <a:rPr lang="en-US" sz="1800" dirty="0" err="1" smtClean="0"/>
              <a:t>Mgmt</a:t>
            </a:r>
            <a:endParaRPr lang="en-US" sz="1800" dirty="0"/>
          </a:p>
        </p:txBody>
      </p:sp>
      <p:sp>
        <p:nvSpPr>
          <p:cNvPr id="19" name="Oval 18"/>
          <p:cNvSpPr/>
          <p:nvPr/>
        </p:nvSpPr>
        <p:spPr>
          <a:xfrm>
            <a:off x="2751198" y="4867870"/>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829048" y="5011340"/>
            <a:ext cx="1066800" cy="923330"/>
          </a:xfrm>
          <a:prstGeom prst="rect">
            <a:avLst/>
          </a:prstGeom>
          <a:noFill/>
        </p:spPr>
        <p:txBody>
          <a:bodyPr wrap="square" rtlCol="0">
            <a:spAutoFit/>
          </a:bodyPr>
          <a:lstStyle/>
          <a:p>
            <a:r>
              <a:rPr lang="en-US" sz="1800" dirty="0" smtClean="0"/>
              <a:t>Product development</a:t>
            </a:r>
            <a:endParaRPr lang="en-US" sz="1800" dirty="0"/>
          </a:p>
        </p:txBody>
      </p:sp>
      <p:sp>
        <p:nvSpPr>
          <p:cNvPr id="21" name="Oval 20"/>
          <p:cNvSpPr/>
          <p:nvPr/>
        </p:nvSpPr>
        <p:spPr>
          <a:xfrm>
            <a:off x="4327072" y="4867870"/>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381500" y="4939605"/>
            <a:ext cx="1410112" cy="923330"/>
          </a:xfrm>
          <a:prstGeom prst="rect">
            <a:avLst/>
          </a:prstGeom>
          <a:noFill/>
        </p:spPr>
        <p:txBody>
          <a:bodyPr wrap="square" rtlCol="0">
            <a:spAutoFit/>
          </a:bodyPr>
          <a:lstStyle/>
          <a:p>
            <a:r>
              <a:rPr lang="en-US" sz="1800" dirty="0" smtClean="0"/>
              <a:t>Technology Assessment/ IP</a:t>
            </a:r>
            <a:endParaRPr lang="en-US" sz="1800" dirty="0"/>
          </a:p>
        </p:txBody>
      </p:sp>
      <p:sp>
        <p:nvSpPr>
          <p:cNvPr id="24" name="TextBox 23"/>
          <p:cNvSpPr txBox="1"/>
          <p:nvPr/>
        </p:nvSpPr>
        <p:spPr>
          <a:xfrm>
            <a:off x="3472956" y="1249280"/>
            <a:ext cx="1066800" cy="646331"/>
          </a:xfrm>
          <a:prstGeom prst="rect">
            <a:avLst/>
          </a:prstGeom>
          <a:noFill/>
        </p:spPr>
        <p:txBody>
          <a:bodyPr wrap="square" rtlCol="0">
            <a:spAutoFit/>
          </a:bodyPr>
          <a:lstStyle/>
          <a:p>
            <a:r>
              <a:rPr lang="en-US" sz="1800" dirty="0" smtClean="0"/>
              <a:t>Proposal writing</a:t>
            </a:r>
            <a:endParaRPr lang="en-US" sz="1800" dirty="0"/>
          </a:p>
        </p:txBody>
      </p:sp>
      <p:sp>
        <p:nvSpPr>
          <p:cNvPr id="25" name="Oval 24"/>
          <p:cNvSpPr/>
          <p:nvPr/>
        </p:nvSpPr>
        <p:spPr>
          <a:xfrm>
            <a:off x="3449205" y="1066132"/>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4884223" y="1315572"/>
            <a:ext cx="1066800" cy="646331"/>
          </a:xfrm>
          <a:prstGeom prst="rect">
            <a:avLst/>
          </a:prstGeom>
          <a:noFill/>
        </p:spPr>
        <p:txBody>
          <a:bodyPr wrap="square" rtlCol="0">
            <a:spAutoFit/>
          </a:bodyPr>
          <a:lstStyle/>
          <a:p>
            <a:r>
              <a:rPr lang="en-US" sz="1800" dirty="0" smtClean="0"/>
              <a:t>Plans/ Reports</a:t>
            </a:r>
            <a:endParaRPr lang="en-US" sz="1800" dirty="0"/>
          </a:p>
        </p:txBody>
      </p:sp>
      <p:sp>
        <p:nvSpPr>
          <p:cNvPr id="27" name="Oval 26"/>
          <p:cNvSpPr/>
          <p:nvPr/>
        </p:nvSpPr>
        <p:spPr>
          <a:xfrm>
            <a:off x="4860472" y="1132424"/>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5951023" y="2447078"/>
            <a:ext cx="1261421" cy="369332"/>
          </a:xfrm>
          <a:prstGeom prst="rect">
            <a:avLst/>
          </a:prstGeom>
          <a:noFill/>
        </p:spPr>
        <p:txBody>
          <a:bodyPr wrap="square" rtlCol="0">
            <a:spAutoFit/>
          </a:bodyPr>
          <a:lstStyle/>
          <a:p>
            <a:r>
              <a:rPr lang="en-US" sz="1800" dirty="0" smtClean="0"/>
              <a:t>Modeling</a:t>
            </a:r>
            <a:endParaRPr lang="en-US" sz="1800" dirty="0"/>
          </a:p>
        </p:txBody>
      </p:sp>
      <p:sp>
        <p:nvSpPr>
          <p:cNvPr id="29" name="Oval 28"/>
          <p:cNvSpPr/>
          <p:nvPr/>
        </p:nvSpPr>
        <p:spPr>
          <a:xfrm>
            <a:off x="5951023" y="2235162"/>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6183004" y="3606555"/>
            <a:ext cx="1208395" cy="646331"/>
          </a:xfrm>
          <a:prstGeom prst="rect">
            <a:avLst/>
          </a:prstGeom>
          <a:noFill/>
        </p:spPr>
        <p:txBody>
          <a:bodyPr wrap="square" rtlCol="0">
            <a:spAutoFit/>
          </a:bodyPr>
          <a:lstStyle/>
          <a:p>
            <a:r>
              <a:rPr lang="en-US" sz="1800" dirty="0" smtClean="0"/>
              <a:t>Documentation</a:t>
            </a:r>
            <a:endParaRPr lang="en-US" sz="1800" dirty="0"/>
          </a:p>
        </p:txBody>
      </p:sp>
      <p:sp>
        <p:nvSpPr>
          <p:cNvPr id="31" name="Oval 30"/>
          <p:cNvSpPr/>
          <p:nvPr/>
        </p:nvSpPr>
        <p:spPr>
          <a:xfrm>
            <a:off x="6159254" y="3423407"/>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491802" y="4862899"/>
            <a:ext cx="1505652" cy="369332"/>
          </a:xfrm>
          <a:prstGeom prst="rect">
            <a:avLst/>
          </a:prstGeom>
          <a:noFill/>
        </p:spPr>
        <p:txBody>
          <a:bodyPr wrap="square" rtlCol="0">
            <a:spAutoFit/>
          </a:bodyPr>
          <a:lstStyle/>
          <a:p>
            <a:r>
              <a:rPr lang="en-US" sz="1800" dirty="0" smtClean="0"/>
              <a:t>Presentations</a:t>
            </a:r>
            <a:endParaRPr lang="en-US" sz="1800" dirty="0"/>
          </a:p>
        </p:txBody>
      </p:sp>
      <p:sp>
        <p:nvSpPr>
          <p:cNvPr id="33" name="Oval 32"/>
          <p:cNvSpPr/>
          <p:nvPr/>
        </p:nvSpPr>
        <p:spPr>
          <a:xfrm>
            <a:off x="5625854" y="4514165"/>
            <a:ext cx="1066800" cy="1066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124201" y="2458573"/>
            <a:ext cx="325004" cy="2740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5" idx="2"/>
          </p:cNvCxnSpPr>
          <p:nvPr/>
        </p:nvCxnSpPr>
        <p:spPr>
          <a:xfrm>
            <a:off x="2362200" y="3396733"/>
            <a:ext cx="838200" cy="59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2549979" y="4163854"/>
            <a:ext cx="899226" cy="32041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3528538" y="4514165"/>
            <a:ext cx="205262" cy="40313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flipV="1">
            <a:off x="4648200" y="4637625"/>
            <a:ext cx="133392" cy="25571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endCxn id="5" idx="5"/>
          </p:cNvCxnSpPr>
          <p:nvPr/>
        </p:nvCxnSpPr>
        <p:spPr>
          <a:xfrm flipH="1" flipV="1">
            <a:off x="5216664" y="4291689"/>
            <a:ext cx="565756" cy="35140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5551991" y="3691637"/>
            <a:ext cx="607263" cy="1757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5478789" y="2846925"/>
            <a:ext cx="448483" cy="1963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5086557" y="2199224"/>
            <a:ext cx="130107" cy="2725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4047659" y="2098877"/>
            <a:ext cx="29041" cy="2366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0875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and Technical Knowledge Used</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32</a:t>
            </a:fld>
            <a:endParaRPr lang="en-US" dirty="0"/>
          </a:p>
        </p:txBody>
      </p:sp>
      <p:sp>
        <p:nvSpPr>
          <p:cNvPr id="3" name="TextBox 2"/>
          <p:cNvSpPr txBox="1"/>
          <p:nvPr/>
        </p:nvSpPr>
        <p:spPr>
          <a:xfrm>
            <a:off x="6781800" y="989412"/>
            <a:ext cx="2096984" cy="1785104"/>
          </a:xfrm>
          <a:prstGeom prst="rect">
            <a:avLst/>
          </a:prstGeom>
          <a:noFill/>
        </p:spPr>
        <p:txBody>
          <a:bodyPr wrap="square" rtlCol="0">
            <a:spAutoFit/>
          </a:bodyPr>
          <a:lstStyle/>
          <a:p>
            <a:r>
              <a:rPr lang="en-US" sz="1100" dirty="0"/>
              <a:t>Recent Physics Doctorates: </a:t>
            </a:r>
            <a:r>
              <a:rPr lang="en-US" sz="1100" dirty="0" smtClean="0"/>
              <a:t> Skills </a:t>
            </a:r>
            <a:r>
              <a:rPr lang="en-US" sz="1100" dirty="0"/>
              <a:t>Used </a:t>
            </a:r>
            <a:r>
              <a:rPr lang="en-US" sz="1100" dirty="0" smtClean="0"/>
              <a:t>  </a:t>
            </a:r>
            <a:r>
              <a:rPr lang="en-US" sz="1100" dirty="0"/>
              <a:t>Satisfaction with Employment </a:t>
            </a:r>
          </a:p>
          <a:p>
            <a:r>
              <a:rPr lang="en-US" sz="1100" dirty="0"/>
              <a:t>Data from the degree recipient follow-up survey for the classes of 2009 and 2010 </a:t>
            </a:r>
          </a:p>
          <a:p>
            <a:r>
              <a:rPr lang="en-US" sz="1100" dirty="0"/>
              <a:t>Garrett Anderson and Patrick </a:t>
            </a:r>
            <a:r>
              <a:rPr lang="en-US" sz="1100" dirty="0" smtClean="0"/>
              <a:t>Mulvey</a:t>
            </a:r>
          </a:p>
          <a:p>
            <a:r>
              <a:rPr lang="en-US" sz="1100" dirty="0">
                <a:hlinkClick r:id="rId2"/>
              </a:rPr>
              <a:t>http://www.aip.org/statistics/trends/reports/physdoctorates0910.pdf</a:t>
            </a:r>
            <a:endParaRPr lang="en-US" sz="1100" dirty="0"/>
          </a:p>
        </p:txBody>
      </p:sp>
      <p:pic>
        <p:nvPicPr>
          <p:cNvPr id="1026" name="Picture 2" descr="Scientific and Technical Knowledge Regularly Used by New Physics PhDs, Classes of 2009 &amp; 2010 Combin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293" y="762000"/>
            <a:ext cx="6373092" cy="6096000"/>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6057900" y="2971800"/>
            <a:ext cx="381000" cy="381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Oval 6"/>
          <p:cNvSpPr/>
          <p:nvPr/>
        </p:nvSpPr>
        <p:spPr>
          <a:xfrm>
            <a:off x="5867400" y="2393516"/>
            <a:ext cx="381000" cy="381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Oval 7"/>
          <p:cNvSpPr/>
          <p:nvPr/>
        </p:nvSpPr>
        <p:spPr>
          <a:xfrm>
            <a:off x="5867400" y="4038600"/>
            <a:ext cx="381000" cy="381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Oval 8"/>
          <p:cNvSpPr/>
          <p:nvPr/>
        </p:nvSpPr>
        <p:spPr>
          <a:xfrm>
            <a:off x="5659087" y="4343400"/>
            <a:ext cx="381000" cy="381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0384454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Interpersonal and Management Skills</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33</a:t>
            </a:fld>
            <a:endParaRPr lang="en-US" dirty="0"/>
          </a:p>
        </p:txBody>
      </p:sp>
      <p:sp>
        <p:nvSpPr>
          <p:cNvPr id="8" name="TextBox 7"/>
          <p:cNvSpPr txBox="1"/>
          <p:nvPr/>
        </p:nvSpPr>
        <p:spPr>
          <a:xfrm>
            <a:off x="7315200" y="4031664"/>
            <a:ext cx="1524000" cy="2292935"/>
          </a:xfrm>
          <a:prstGeom prst="rect">
            <a:avLst/>
          </a:prstGeom>
          <a:noFill/>
        </p:spPr>
        <p:txBody>
          <a:bodyPr wrap="square" rtlCol="0">
            <a:spAutoFit/>
          </a:bodyPr>
          <a:lstStyle/>
          <a:p>
            <a:r>
              <a:rPr lang="en-US" sz="1100" dirty="0"/>
              <a:t>Recent Physics Doctorates: </a:t>
            </a:r>
            <a:r>
              <a:rPr lang="en-US" sz="1100" dirty="0" smtClean="0"/>
              <a:t> Skills </a:t>
            </a:r>
            <a:r>
              <a:rPr lang="en-US" sz="1100" dirty="0"/>
              <a:t>Used </a:t>
            </a:r>
            <a:r>
              <a:rPr lang="en-US" sz="1100" dirty="0" smtClean="0"/>
              <a:t>  </a:t>
            </a:r>
            <a:r>
              <a:rPr lang="en-US" sz="1100" dirty="0"/>
              <a:t>Satisfaction with Employment </a:t>
            </a:r>
          </a:p>
          <a:p>
            <a:r>
              <a:rPr lang="en-US" sz="1100" dirty="0"/>
              <a:t>Data from the degree recipient follow-up survey for the classes of 2009 and 2010 </a:t>
            </a:r>
          </a:p>
          <a:p>
            <a:r>
              <a:rPr lang="en-US" sz="1100" dirty="0"/>
              <a:t>Garrett Anderson and Patrick </a:t>
            </a:r>
            <a:r>
              <a:rPr lang="en-US" sz="1100" dirty="0" smtClean="0"/>
              <a:t>Mulvey</a:t>
            </a:r>
          </a:p>
          <a:p>
            <a:r>
              <a:rPr lang="en-US" sz="1100" dirty="0">
                <a:hlinkClick r:id="rId2"/>
              </a:rPr>
              <a:t>http://www.aip.org/statistics/trends/reports/physdoctorates0910.pdf</a:t>
            </a:r>
            <a:endParaRPr lang="en-US" sz="1100" dirty="0"/>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76201" y="990601"/>
            <a:ext cx="7239000" cy="5333998"/>
          </a:xfrm>
          <a:prstGeom prst="rect">
            <a:avLst/>
          </a:prstGeom>
          <a:noFill/>
          <a:ln>
            <a:noFill/>
          </a:ln>
        </p:spPr>
      </p:pic>
      <p:sp>
        <p:nvSpPr>
          <p:cNvPr id="7" name="Oval 6"/>
          <p:cNvSpPr/>
          <p:nvPr/>
        </p:nvSpPr>
        <p:spPr>
          <a:xfrm>
            <a:off x="6705600" y="2362200"/>
            <a:ext cx="381000" cy="381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Oval 8"/>
          <p:cNvSpPr/>
          <p:nvPr/>
        </p:nvSpPr>
        <p:spPr>
          <a:xfrm>
            <a:off x="6392388" y="2552700"/>
            <a:ext cx="381000" cy="381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 name="Oval 9"/>
          <p:cNvSpPr/>
          <p:nvPr/>
        </p:nvSpPr>
        <p:spPr>
          <a:xfrm>
            <a:off x="6201888" y="2909455"/>
            <a:ext cx="381000" cy="381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048669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 in </a:t>
            </a:r>
            <a:r>
              <a:rPr lang="en-US" dirty="0" err="1" smtClean="0"/>
              <a:t>ScienceWorks</a:t>
            </a:r>
            <a:r>
              <a:rPr lang="en-US" dirty="0" smtClean="0"/>
              <a:t> at Carthage College</a:t>
            </a:r>
            <a:endParaRPr lang="en-US" dirty="0"/>
          </a:p>
        </p:txBody>
      </p:sp>
      <p:pic>
        <p:nvPicPr>
          <p:cNvPr id="4" name="Picture 2"/>
          <p:cNvPicPr>
            <a:picLocks noGrp="1" noChangeAspect="1" noChangeArrowheads="1"/>
          </p:cNvPicPr>
          <p:nvPr>
            <p:ph idx="1"/>
          </p:nvPr>
        </p:nvPicPr>
        <p:blipFill rotWithShape="1">
          <a:blip r:embed="rId2">
            <a:lum bright="-13000" contrast="14000"/>
            <a:extLst>
              <a:ext uri="{28A0092B-C50C-407E-A947-70E740481C1C}">
                <a14:useLocalDpi xmlns:a14="http://schemas.microsoft.com/office/drawing/2010/main" val="0"/>
              </a:ext>
            </a:extLst>
          </a:blip>
          <a:srcRect l="7043" t="5428" r="16615" b="60242"/>
          <a:stretch/>
        </p:blipFill>
        <p:spPr bwMode="auto">
          <a:xfrm>
            <a:off x="609600" y="1066800"/>
            <a:ext cx="7375187"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940749" y="3276600"/>
            <a:ext cx="8382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Content Placeholder 2"/>
          <p:cNvSpPr txBox="1">
            <a:spLocks/>
          </p:cNvSpPr>
          <p:nvPr/>
        </p:nvSpPr>
        <p:spPr bwMode="auto">
          <a:xfrm>
            <a:off x="457200" y="5562600"/>
            <a:ext cx="83058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0C2D84"/>
              </a:buClr>
              <a:buFont typeface="Wingdings" pitchFamily="2" charset="2"/>
              <a:buChar char="v"/>
              <a:defRPr sz="2600" b="1">
                <a:solidFill>
                  <a:schemeClr val="tx1"/>
                </a:solidFill>
                <a:latin typeface="+mn-lt"/>
                <a:ea typeface="+mn-ea"/>
                <a:cs typeface="+mn-cs"/>
              </a:defRPr>
            </a:lvl1pPr>
            <a:lvl2pPr marL="742950" indent="-285750" algn="l" rtl="0" fontAlgn="base">
              <a:spcBef>
                <a:spcPct val="20000"/>
              </a:spcBef>
              <a:spcAft>
                <a:spcPct val="0"/>
              </a:spcAft>
              <a:buClr>
                <a:srgbClr val="0C2D84"/>
              </a:buClr>
              <a:buChar char="•"/>
              <a:defRPr sz="2400">
                <a:solidFill>
                  <a:schemeClr val="tx1"/>
                </a:solidFill>
                <a:latin typeface="+mn-lt"/>
              </a:defRPr>
            </a:lvl2pPr>
            <a:lvl3pPr marL="1143000" indent="-228600" algn="l" rtl="0" fontAlgn="base">
              <a:spcBef>
                <a:spcPct val="20000"/>
              </a:spcBef>
              <a:spcAft>
                <a:spcPct val="0"/>
              </a:spcAft>
              <a:buClr>
                <a:srgbClr val="0C2D84"/>
              </a:buClr>
              <a:buFont typeface="Century Gothic" pitchFamily="34" charset="0"/>
              <a:buChar char="―"/>
              <a:defRPr sz="2000">
                <a:solidFill>
                  <a:schemeClr val="tx1"/>
                </a:solidFill>
                <a:latin typeface="+mn-lt"/>
              </a:defRPr>
            </a:lvl3pPr>
            <a:lvl4pPr marL="1600200" indent="-228600" algn="l" rtl="0" fontAlgn="base">
              <a:spcBef>
                <a:spcPct val="20000"/>
              </a:spcBef>
              <a:spcAft>
                <a:spcPct val="0"/>
              </a:spcAft>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b="0" kern="0" dirty="0" smtClean="0"/>
              <a:t>Douglas N. </a:t>
            </a:r>
            <a:r>
              <a:rPr lang="en-US" sz="1800" b="0" kern="0" dirty="0" err="1" smtClean="0"/>
              <a:t>Arion</a:t>
            </a:r>
            <a:r>
              <a:rPr lang="en-US" sz="1800" b="0" kern="0" dirty="0" smtClean="0"/>
              <a:t>, “Things your adviser never told you: Entrepreneurship’s role in physics education,” Physics Today, August 13, 2013, p. 42-47</a:t>
            </a:r>
            <a:endParaRPr lang="en-US" sz="1800" b="0" kern="0" dirty="0"/>
          </a:p>
        </p:txBody>
      </p:sp>
      <p:sp>
        <p:nvSpPr>
          <p:cNvPr id="3" name="Rectangle 2"/>
          <p:cNvSpPr/>
          <p:nvPr/>
        </p:nvSpPr>
        <p:spPr>
          <a:xfrm>
            <a:off x="6902301" y="2971800"/>
            <a:ext cx="1457547" cy="2362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25068875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Session W23: Interactive Panel – Industrial Innovation: An intersection between industry, academia, and the government</a:t>
            </a:r>
            <a:endParaRPr lang="en-US" sz="2000" dirty="0"/>
          </a:p>
        </p:txBody>
      </p:sp>
      <p:sp>
        <p:nvSpPr>
          <p:cNvPr id="3" name="Content Placeholder 2"/>
          <p:cNvSpPr>
            <a:spLocks noGrp="1"/>
          </p:cNvSpPr>
          <p:nvPr>
            <p:ph idx="1"/>
          </p:nvPr>
        </p:nvSpPr>
        <p:spPr>
          <a:xfrm>
            <a:off x="533400" y="1295400"/>
            <a:ext cx="7848600" cy="4495800"/>
          </a:xfrm>
          <a:noFill/>
        </p:spPr>
        <p:txBody>
          <a:bodyPr/>
          <a:lstStyle/>
          <a:p>
            <a:r>
              <a:rPr lang="en-US" sz="2000" dirty="0" smtClean="0"/>
              <a:t>James </a:t>
            </a:r>
            <a:r>
              <a:rPr lang="en-US" sz="2000" dirty="0" err="1" smtClean="0"/>
              <a:t>Hollenhorst</a:t>
            </a:r>
            <a:r>
              <a:rPr lang="en-US" sz="2000" dirty="0" smtClean="0"/>
              <a:t>: Agilent Technologies</a:t>
            </a:r>
          </a:p>
          <a:p>
            <a:pPr lvl="1"/>
            <a:r>
              <a:rPr lang="en-US" sz="2000" dirty="0" smtClean="0"/>
              <a:t>“Physicists bring a unique set of skills to the corporate environment, including a desire to understand the fundamentals, a solid foundation in physical principles, expertise in applied mathematics, and most importantly, an attitude: namely, that </a:t>
            </a:r>
            <a:r>
              <a:rPr lang="en-US" sz="2000" b="1" dirty="0" smtClean="0"/>
              <a:t>hard problems can be solved by breaking them into manageable pieces.  </a:t>
            </a:r>
            <a:r>
              <a:rPr lang="en-US" sz="2000" dirty="0" smtClean="0"/>
              <a:t>In my experience, hiring managers in industry seldom explicitly search for physicists, but they want people with these skills.”</a:t>
            </a:r>
          </a:p>
        </p:txBody>
      </p:sp>
      <p:sp>
        <p:nvSpPr>
          <p:cNvPr id="4" name="Slide Number Placeholder 3"/>
          <p:cNvSpPr>
            <a:spLocks noGrp="1"/>
          </p:cNvSpPr>
          <p:nvPr>
            <p:ph type="sldNum" sz="quarter" idx="11"/>
          </p:nvPr>
        </p:nvSpPr>
        <p:spPr/>
        <p:txBody>
          <a:bodyPr/>
          <a:lstStyle/>
          <a:p>
            <a:fld id="{24F7F4F4-E79B-43A2-9379-07F4DFBFFA36}" type="slidenum">
              <a:rPr lang="en-US" smtClean="0"/>
              <a:pPr/>
              <a:t>35</a:t>
            </a:fld>
            <a:endParaRPr lang="en-US" dirty="0"/>
          </a:p>
        </p:txBody>
      </p:sp>
    </p:spTree>
    <p:extLst>
      <p:ext uri="{BB962C8B-B14F-4D97-AF65-F5344CB8AC3E}">
        <p14:creationId xmlns:p14="http://schemas.microsoft.com/office/powerpoint/2010/main" val="22935523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hired and having a long career</a:t>
            </a:r>
            <a:endParaRPr lang="en-US" dirty="0"/>
          </a:p>
        </p:txBody>
      </p:sp>
      <p:sp>
        <p:nvSpPr>
          <p:cNvPr id="3" name="Content Placeholder 2"/>
          <p:cNvSpPr>
            <a:spLocks noGrp="1"/>
          </p:cNvSpPr>
          <p:nvPr>
            <p:ph idx="1"/>
          </p:nvPr>
        </p:nvSpPr>
        <p:spPr>
          <a:xfrm>
            <a:off x="381000" y="1219200"/>
            <a:ext cx="7848600" cy="4495800"/>
          </a:xfrm>
        </p:spPr>
        <p:txBody>
          <a:bodyPr/>
          <a:lstStyle/>
          <a:p>
            <a:r>
              <a:rPr lang="en-US" sz="2000" dirty="0" smtClean="0"/>
              <a:t>“… you need to be very good at whatever you are hired to do.  One aspect of communication is to let your colleagues know that you are being productive.”</a:t>
            </a:r>
          </a:p>
          <a:p>
            <a:r>
              <a:rPr lang="en-US" sz="2000" dirty="0" smtClean="0"/>
              <a:t> “Being good at what you are hired to do will help you keep your job today.  Constantly learning and growing in your abilities will help you remain competent tomorrow.  Taking on project management responsibilities will broaden your experience and build your reputation and network of contacts.  What you learn in the process will keep you employable, not to mention being more valuable to your company.”</a:t>
            </a:r>
          </a:p>
          <a:p>
            <a:endParaRPr lang="en-US" sz="2000" dirty="0" smtClean="0"/>
          </a:p>
          <a:p>
            <a:pPr algn="ctr">
              <a:buNone/>
            </a:pPr>
            <a:r>
              <a:rPr lang="en-US" sz="2000" b="0" dirty="0" smtClean="0"/>
              <a:t>Milton Chang in the Business Forum feature of Laser Focus World magazine, October 2009, p.33.</a:t>
            </a:r>
          </a:p>
        </p:txBody>
      </p:sp>
      <p:sp>
        <p:nvSpPr>
          <p:cNvPr id="4" name="Slide Number Placeholder 3"/>
          <p:cNvSpPr>
            <a:spLocks noGrp="1"/>
          </p:cNvSpPr>
          <p:nvPr>
            <p:ph type="sldNum" sz="quarter" idx="11"/>
          </p:nvPr>
        </p:nvSpPr>
        <p:spPr/>
        <p:txBody>
          <a:bodyPr/>
          <a:lstStyle/>
          <a:p>
            <a:fld id="{24F7F4F4-E79B-43A2-9379-07F4DFBFFA36}" type="slidenum">
              <a:rPr lang="en-US" smtClean="0"/>
              <a:pPr/>
              <a:t>36</a:t>
            </a:fld>
            <a:endParaRPr lang="en-US" dirty="0"/>
          </a:p>
        </p:txBody>
      </p:sp>
    </p:spTree>
    <p:extLst>
      <p:ext uri="{BB962C8B-B14F-4D97-AF65-F5344CB8AC3E}">
        <p14:creationId xmlns:p14="http://schemas.microsoft.com/office/powerpoint/2010/main" val="30475922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609600" y="1447800"/>
            <a:ext cx="7848600" cy="4495800"/>
          </a:xfrm>
        </p:spPr>
        <p:txBody>
          <a:bodyPr/>
          <a:lstStyle/>
          <a:p>
            <a:r>
              <a:rPr lang="en-US" dirty="0"/>
              <a:t>M</a:t>
            </a:r>
            <a:r>
              <a:rPr lang="en-US" dirty="0" smtClean="0"/>
              <a:t>ajority of physics PhDs will have non-academic careers: </a:t>
            </a:r>
          </a:p>
          <a:p>
            <a:pPr lvl="1">
              <a:buFont typeface="Wingdings" panose="05000000000000000000" pitchFamily="2" charset="2"/>
              <a:buChar char="Ø"/>
            </a:pPr>
            <a:r>
              <a:rPr lang="en-US" dirty="0" smtClean="0"/>
              <a:t>Graduate programs should consider this fact</a:t>
            </a:r>
          </a:p>
          <a:p>
            <a:r>
              <a:rPr lang="en-US" dirty="0" smtClean="0"/>
              <a:t>Students need professional skills</a:t>
            </a:r>
          </a:p>
          <a:p>
            <a:r>
              <a:rPr lang="en-US" dirty="0" smtClean="0"/>
              <a:t>Courses should include connections and modern applications</a:t>
            </a:r>
          </a:p>
          <a:p>
            <a:r>
              <a:rPr lang="en-US" dirty="0" smtClean="0"/>
              <a:t>Need to engage non-academic physicists</a:t>
            </a:r>
          </a:p>
        </p:txBody>
      </p:sp>
      <p:sp>
        <p:nvSpPr>
          <p:cNvPr id="4" name="Slide Number Placeholder 3"/>
          <p:cNvSpPr>
            <a:spLocks noGrp="1"/>
          </p:cNvSpPr>
          <p:nvPr>
            <p:ph type="sldNum" sz="quarter" idx="11"/>
          </p:nvPr>
        </p:nvSpPr>
        <p:spPr/>
        <p:txBody>
          <a:bodyPr/>
          <a:lstStyle/>
          <a:p>
            <a:fld id="{24F7F4F4-E79B-43A2-9379-07F4DFBFFA36}" type="slidenum">
              <a:rPr lang="en-US" smtClean="0"/>
              <a:pPr/>
              <a:t>37</a:t>
            </a:fld>
            <a:endParaRPr lang="en-US" dirty="0"/>
          </a:p>
        </p:txBody>
      </p:sp>
    </p:spTree>
    <p:extLst>
      <p:ext uri="{BB962C8B-B14F-4D97-AF65-F5344CB8AC3E}">
        <p14:creationId xmlns:p14="http://schemas.microsoft.com/office/powerpoint/2010/main" val="2702367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4294967295"/>
          </p:nvPr>
        </p:nvSpPr>
        <p:spPr>
          <a:xfrm>
            <a:off x="3581400" y="6400800"/>
            <a:ext cx="1905000" cy="457200"/>
          </a:xfrm>
          <a:prstGeom prst="rect">
            <a:avLst/>
          </a:prstGeom>
        </p:spPr>
        <p:txBody>
          <a:bodyPr/>
          <a:lstStyle/>
          <a:p>
            <a:fld id="{CE065307-5B0A-467F-9F13-AA0D603D684D}" type="slidenum">
              <a:rPr lang="en-US"/>
              <a:pPr/>
              <a:t>4</a:t>
            </a:fld>
            <a:endParaRPr lang="en-US" dirty="0"/>
          </a:p>
        </p:txBody>
      </p:sp>
      <p:sp>
        <p:nvSpPr>
          <p:cNvPr id="16386" name="Rectangle 2"/>
          <p:cNvSpPr>
            <a:spLocks noGrp="1" noChangeArrowheads="1"/>
          </p:cNvSpPr>
          <p:nvPr>
            <p:ph type="title"/>
          </p:nvPr>
        </p:nvSpPr>
        <p:spPr/>
        <p:txBody>
          <a:bodyPr/>
          <a:lstStyle/>
          <a:p>
            <a:r>
              <a:rPr lang="en-US" dirty="0" smtClean="0"/>
              <a:t>Panel Session 1: Preparation for Non-Academic Careers</a:t>
            </a:r>
            <a:endParaRPr lang="en-US" dirty="0"/>
          </a:p>
        </p:txBody>
      </p:sp>
      <p:sp>
        <p:nvSpPr>
          <p:cNvPr id="2" name="Rectangle 1"/>
          <p:cNvSpPr/>
          <p:nvPr/>
        </p:nvSpPr>
        <p:spPr>
          <a:xfrm>
            <a:off x="457200" y="1219200"/>
            <a:ext cx="8229600" cy="2308324"/>
          </a:xfrm>
          <a:prstGeom prst="rect">
            <a:avLst/>
          </a:prstGeom>
        </p:spPr>
        <p:txBody>
          <a:bodyPr wrap="square">
            <a:spAutoFit/>
          </a:bodyPr>
          <a:lstStyle/>
          <a:p>
            <a:pPr marL="342900" indent="-342900">
              <a:buClr>
                <a:schemeClr val="accent2"/>
              </a:buClr>
              <a:buFont typeface="Wingdings" panose="05000000000000000000" pitchFamily="2" charset="2"/>
              <a:buChar char="v"/>
            </a:pPr>
            <a:r>
              <a:rPr lang="en-US" b="1" dirty="0" smtClean="0">
                <a:latin typeface="+mn-lt"/>
              </a:rPr>
              <a:t>Zelda </a:t>
            </a:r>
            <a:r>
              <a:rPr lang="en-US" b="1" dirty="0">
                <a:latin typeface="+mn-lt"/>
              </a:rPr>
              <a:t>Gills (Lockheed </a:t>
            </a:r>
            <a:r>
              <a:rPr lang="en-US" b="1" dirty="0" smtClean="0">
                <a:latin typeface="+mn-lt"/>
              </a:rPr>
              <a:t>Martin Corp.)</a:t>
            </a:r>
            <a:r>
              <a:rPr lang="en-US" b="1" dirty="0">
                <a:latin typeface="+mn-lt"/>
              </a:rPr>
              <a:t> </a:t>
            </a:r>
            <a:endParaRPr lang="en-US" b="1" dirty="0" smtClean="0">
              <a:latin typeface="+mn-lt"/>
            </a:endParaRPr>
          </a:p>
          <a:p>
            <a:pPr marL="342900" indent="-342900">
              <a:buClr>
                <a:schemeClr val="accent2"/>
              </a:buClr>
              <a:buFont typeface="Wingdings" panose="05000000000000000000" pitchFamily="2" charset="2"/>
              <a:buChar char="v"/>
            </a:pPr>
            <a:r>
              <a:rPr lang="en-US" b="1" dirty="0" smtClean="0">
                <a:latin typeface="+mn-lt"/>
              </a:rPr>
              <a:t>Alex </a:t>
            </a:r>
            <a:r>
              <a:rPr lang="en-US" b="1" dirty="0" err="1">
                <a:latin typeface="+mn-lt"/>
              </a:rPr>
              <a:t>Panchula</a:t>
            </a:r>
            <a:r>
              <a:rPr lang="en-US" b="1" dirty="0">
                <a:latin typeface="+mn-lt"/>
              </a:rPr>
              <a:t> (First </a:t>
            </a:r>
            <a:r>
              <a:rPr lang="en-US" b="1" dirty="0" smtClean="0">
                <a:latin typeface="+mn-lt"/>
              </a:rPr>
              <a:t>Solar, Inc.) </a:t>
            </a:r>
          </a:p>
          <a:p>
            <a:pPr marL="342900" indent="-342900">
              <a:buClr>
                <a:schemeClr val="accent2"/>
              </a:buClr>
              <a:buFont typeface="Wingdings" panose="05000000000000000000" pitchFamily="2" charset="2"/>
              <a:buChar char="v"/>
            </a:pPr>
            <a:r>
              <a:rPr lang="en-US" b="1" dirty="0" smtClean="0">
                <a:latin typeface="+mn-lt"/>
              </a:rPr>
              <a:t>Kathy </a:t>
            </a:r>
            <a:r>
              <a:rPr lang="en-US" b="1" dirty="0" err="1">
                <a:latin typeface="+mn-lt"/>
              </a:rPr>
              <a:t>Prestridge</a:t>
            </a:r>
            <a:r>
              <a:rPr lang="en-US" b="1" dirty="0">
                <a:latin typeface="+mn-lt"/>
              </a:rPr>
              <a:t> (Los </a:t>
            </a:r>
            <a:r>
              <a:rPr lang="en-US" b="1" dirty="0" smtClean="0">
                <a:latin typeface="+mn-lt"/>
              </a:rPr>
              <a:t>Alamos National Lab) </a:t>
            </a:r>
          </a:p>
          <a:p>
            <a:pPr>
              <a:buClr>
                <a:schemeClr val="accent2"/>
              </a:buClr>
            </a:pPr>
            <a:endParaRPr lang="en-US" b="1" dirty="0" smtClean="0">
              <a:latin typeface="+mn-lt"/>
            </a:endParaRPr>
          </a:p>
          <a:p>
            <a:pPr marL="342900" indent="-342900">
              <a:buClr>
                <a:schemeClr val="accent2"/>
              </a:buClr>
              <a:buFont typeface="Wingdings" panose="05000000000000000000" pitchFamily="2" charset="2"/>
              <a:buChar char="v"/>
            </a:pPr>
            <a:r>
              <a:rPr lang="en-US" b="1" dirty="0" smtClean="0">
                <a:latin typeface="+mn-lt"/>
              </a:rPr>
              <a:t>Moderator</a:t>
            </a:r>
            <a:r>
              <a:rPr lang="en-US" b="1" dirty="0">
                <a:latin typeface="+mn-lt"/>
              </a:rPr>
              <a:t>: Larry Woolf (General </a:t>
            </a:r>
            <a:r>
              <a:rPr lang="en-US" b="1" dirty="0" smtClean="0">
                <a:latin typeface="+mn-lt"/>
              </a:rPr>
              <a:t>Atomics Aeronautical Systems, Inc.)</a:t>
            </a:r>
            <a:endParaRPr lang="en-US" b="1" dirty="0">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Prestridge</a:t>
            </a:r>
            <a:r>
              <a:rPr lang="en-US" dirty="0" smtClean="0"/>
              <a:t> (LANL) take-</a:t>
            </a:r>
            <a:r>
              <a:rPr lang="en-US" dirty="0" err="1" smtClean="0"/>
              <a:t>aways</a:t>
            </a:r>
            <a:endParaRPr lang="en-US" dirty="0"/>
          </a:p>
        </p:txBody>
      </p:sp>
      <p:sp>
        <p:nvSpPr>
          <p:cNvPr id="3" name="Content Placeholder 2"/>
          <p:cNvSpPr>
            <a:spLocks noGrp="1"/>
          </p:cNvSpPr>
          <p:nvPr>
            <p:ph idx="1"/>
          </p:nvPr>
        </p:nvSpPr>
        <p:spPr>
          <a:xfrm>
            <a:off x="304800" y="1066800"/>
            <a:ext cx="8382000" cy="4876800"/>
          </a:xfrm>
        </p:spPr>
        <p:txBody>
          <a:bodyPr/>
          <a:lstStyle/>
          <a:p>
            <a:r>
              <a:rPr lang="en-US" sz="2400" dirty="0" smtClean="0"/>
              <a:t>Technical research skills</a:t>
            </a:r>
            <a:r>
              <a:rPr lang="en-US" sz="2400" b="0" dirty="0" smtClean="0"/>
              <a:t> </a:t>
            </a:r>
          </a:p>
          <a:p>
            <a:pPr lvl="1"/>
            <a:r>
              <a:rPr lang="en-US" b="0" dirty="0" smtClean="0"/>
              <a:t>Collaborations across experiment, theory, modeling, simulation </a:t>
            </a:r>
          </a:p>
          <a:p>
            <a:pPr lvl="1"/>
            <a:r>
              <a:rPr lang="en-US" dirty="0"/>
              <a:t>I</a:t>
            </a:r>
            <a:r>
              <a:rPr lang="en-US" b="0" dirty="0" smtClean="0"/>
              <a:t>ntellectual agility: applying existing knowledge to new situations</a:t>
            </a:r>
          </a:p>
          <a:p>
            <a:r>
              <a:rPr lang="en-US" sz="2400" dirty="0" smtClean="0"/>
              <a:t>Communication skills</a:t>
            </a:r>
          </a:p>
          <a:p>
            <a:pPr lvl="1"/>
            <a:r>
              <a:rPr lang="en-US" dirty="0"/>
              <a:t>T</a:t>
            </a:r>
            <a:r>
              <a:rPr lang="en-US" b="0" dirty="0" smtClean="0"/>
              <a:t>echnical results to other technical experts and program managers </a:t>
            </a:r>
          </a:p>
          <a:p>
            <a:r>
              <a:rPr lang="en-US" sz="2400" dirty="0"/>
              <a:t>People skills </a:t>
            </a:r>
          </a:p>
          <a:p>
            <a:pPr lvl="1"/>
            <a:r>
              <a:rPr lang="en-US" dirty="0"/>
              <a:t>Listen to/respect/value: technicians to senior </a:t>
            </a:r>
            <a:r>
              <a:rPr lang="en-US" dirty="0" smtClean="0"/>
              <a:t>management</a:t>
            </a:r>
            <a:endParaRPr lang="en-US"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Prestridge</a:t>
            </a:r>
            <a:r>
              <a:rPr lang="en-US" dirty="0" smtClean="0"/>
              <a:t> summary</a:t>
            </a:r>
            <a:endParaRPr lang="en-US" dirty="0"/>
          </a:p>
        </p:txBody>
      </p:sp>
      <p:sp>
        <p:nvSpPr>
          <p:cNvPr id="3" name="Content Placeholder 2"/>
          <p:cNvSpPr>
            <a:spLocks noGrp="1"/>
          </p:cNvSpPr>
          <p:nvPr>
            <p:ph idx="1"/>
          </p:nvPr>
        </p:nvSpPr>
        <p:spPr>
          <a:xfrm>
            <a:off x="381000" y="1066800"/>
            <a:ext cx="8458200" cy="5257800"/>
          </a:xfrm>
        </p:spPr>
        <p:txBody>
          <a:bodyPr/>
          <a:lstStyle/>
          <a:p>
            <a:r>
              <a:rPr lang="en-US" sz="2400" dirty="0"/>
              <a:t>Project </a:t>
            </a:r>
            <a:r>
              <a:rPr lang="en-US" sz="2400" dirty="0" smtClean="0"/>
              <a:t>management skills</a:t>
            </a:r>
          </a:p>
          <a:p>
            <a:pPr lvl="1"/>
            <a:r>
              <a:rPr lang="en-US" b="0" dirty="0" smtClean="0"/>
              <a:t>Define project scope</a:t>
            </a:r>
            <a:r>
              <a:rPr lang="en-US" b="0" dirty="0"/>
              <a:t>, set </a:t>
            </a:r>
            <a:r>
              <a:rPr lang="en-US" b="0" dirty="0" smtClean="0"/>
              <a:t>schedules and budgets </a:t>
            </a:r>
          </a:p>
          <a:p>
            <a:pPr lvl="1"/>
            <a:r>
              <a:rPr lang="en-US" dirty="0" smtClean="0"/>
              <a:t>R</a:t>
            </a:r>
            <a:r>
              <a:rPr lang="en-US" b="0" dirty="0" smtClean="0"/>
              <a:t>eport </a:t>
            </a:r>
            <a:r>
              <a:rPr lang="en-US" b="0" dirty="0"/>
              <a:t>incremental/monthly progress to management</a:t>
            </a:r>
          </a:p>
          <a:p>
            <a:r>
              <a:rPr lang="en-US" sz="2400" dirty="0" smtClean="0"/>
              <a:t>Evolution </a:t>
            </a:r>
            <a:r>
              <a:rPr lang="en-US" sz="2400" dirty="0"/>
              <a:t>of skills</a:t>
            </a:r>
          </a:p>
          <a:p>
            <a:pPr lvl="1"/>
            <a:r>
              <a:rPr lang="en-US" dirty="0"/>
              <a:t>Should begin in graduate school and not be a step </a:t>
            </a:r>
            <a:r>
              <a:rPr lang="en-US" dirty="0" smtClean="0"/>
              <a:t>function</a:t>
            </a:r>
            <a:endParaRPr lang="en-US" dirty="0"/>
          </a:p>
          <a:p>
            <a:pPr marL="0" indent="0">
              <a:buNone/>
            </a:pPr>
            <a:endParaRPr lang="en-US" sz="2400" dirty="0" smtClean="0"/>
          </a:p>
          <a:p>
            <a:pPr marL="0" indent="0">
              <a:buNone/>
            </a:pPr>
            <a:r>
              <a:rPr lang="en-US" sz="2400" dirty="0" smtClean="0"/>
              <a:t>“Agile</a:t>
            </a:r>
            <a:r>
              <a:rPr lang="en-US" sz="2400" dirty="0"/>
              <a:t>, out-of the box </a:t>
            </a:r>
            <a:r>
              <a:rPr lang="en-US" sz="2400" dirty="0" smtClean="0"/>
              <a:t>thinking, communication</a:t>
            </a:r>
            <a:r>
              <a:rPr lang="en-US" sz="2400" dirty="0"/>
              <a:t>, </a:t>
            </a:r>
            <a:r>
              <a:rPr lang="en-US" sz="2400" dirty="0" smtClean="0"/>
              <a:t>management, </a:t>
            </a:r>
            <a:r>
              <a:rPr lang="en-US" sz="2400" dirty="0"/>
              <a:t>and </a:t>
            </a:r>
            <a:r>
              <a:rPr lang="en-US" sz="2400" dirty="0" smtClean="0"/>
              <a:t>people </a:t>
            </a:r>
            <a:r>
              <a:rPr lang="en-US" sz="2400" dirty="0"/>
              <a:t>skills are hard requirements for future </a:t>
            </a:r>
            <a:r>
              <a:rPr lang="en-US" sz="2400" dirty="0" smtClean="0"/>
              <a:t>researchers”</a:t>
            </a:r>
            <a:endParaRPr lang="en-US" sz="2400"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4294967295"/>
          </p:nvPr>
        </p:nvSpPr>
        <p:spPr>
          <a:xfrm>
            <a:off x="3505200" y="6400800"/>
            <a:ext cx="1905000" cy="457200"/>
          </a:xfrm>
          <a:prstGeom prst="rect">
            <a:avLst/>
          </a:prstGeom>
        </p:spPr>
        <p:txBody>
          <a:bodyPr/>
          <a:lstStyle/>
          <a:p>
            <a:fld id="{30283DBF-8D2A-4460-B65F-E275D4959789}" type="slidenum">
              <a:rPr lang="en-US"/>
              <a:pPr/>
              <a:t>7</a:t>
            </a:fld>
            <a:endParaRPr lang="en-US" dirty="0"/>
          </a:p>
        </p:txBody>
      </p:sp>
      <p:sp>
        <p:nvSpPr>
          <p:cNvPr id="43012" name="Rectangle 1028"/>
          <p:cNvSpPr>
            <a:spLocks noGrp="1" noChangeArrowheads="1"/>
          </p:cNvSpPr>
          <p:nvPr>
            <p:ph type="title"/>
          </p:nvPr>
        </p:nvSpPr>
        <p:spPr>
          <a:xfrm>
            <a:off x="457200" y="0"/>
            <a:ext cx="8229600" cy="990600"/>
          </a:xfrm>
          <a:noFill/>
          <a:ln/>
        </p:spPr>
        <p:txBody>
          <a:bodyPr/>
          <a:lstStyle/>
          <a:p>
            <a:r>
              <a:rPr lang="en-US" sz="2800" dirty="0" err="1" smtClean="0"/>
              <a:t>Panchula</a:t>
            </a:r>
            <a:r>
              <a:rPr lang="en-US" sz="2800" dirty="0" smtClean="0"/>
              <a:t> (First Solar) Take-</a:t>
            </a:r>
            <a:r>
              <a:rPr lang="en-US" sz="2800" dirty="0" err="1" smtClean="0"/>
              <a:t>Aways</a:t>
            </a:r>
            <a:endParaRPr lang="en-US" sz="2800" dirty="0"/>
          </a:p>
        </p:txBody>
      </p:sp>
      <p:sp>
        <p:nvSpPr>
          <p:cNvPr id="43016" name="Rectangle 1032"/>
          <p:cNvSpPr>
            <a:spLocks noChangeArrowheads="1"/>
          </p:cNvSpPr>
          <p:nvPr/>
        </p:nvSpPr>
        <p:spPr bwMode="auto">
          <a:xfrm>
            <a:off x="476250" y="811213"/>
            <a:ext cx="9144000" cy="0"/>
          </a:xfrm>
          <a:prstGeom prst="rect">
            <a:avLst/>
          </a:prstGeom>
          <a:noFill/>
          <a:ln w="9525">
            <a:noFill/>
            <a:miter lim="800000"/>
            <a:headEnd/>
            <a:tailEnd/>
          </a:ln>
          <a:effectLst/>
        </p:spPr>
        <p:txBody>
          <a:bodyPr>
            <a:spAutoFit/>
          </a:bodyPr>
          <a:lstStyle/>
          <a:p>
            <a:endParaRPr lang="en-US"/>
          </a:p>
        </p:txBody>
      </p:sp>
      <p:sp>
        <p:nvSpPr>
          <p:cNvPr id="3" name="TextBox 2"/>
          <p:cNvSpPr txBox="1"/>
          <p:nvPr/>
        </p:nvSpPr>
        <p:spPr>
          <a:xfrm>
            <a:off x="476250" y="1066800"/>
            <a:ext cx="8286750" cy="4524315"/>
          </a:xfrm>
          <a:prstGeom prst="rect">
            <a:avLst/>
          </a:prstGeom>
          <a:noFill/>
        </p:spPr>
        <p:txBody>
          <a:bodyPr wrap="square" rtlCol="0">
            <a:spAutoFit/>
          </a:bodyPr>
          <a:lstStyle/>
          <a:p>
            <a:pPr marL="342900" indent="-342900">
              <a:buClr>
                <a:schemeClr val="accent2"/>
              </a:buClr>
              <a:buFont typeface="Wingdings" panose="05000000000000000000" pitchFamily="2" charset="2"/>
              <a:buChar char="v"/>
            </a:pPr>
            <a:r>
              <a:rPr lang="en-US" b="1" dirty="0">
                <a:latin typeface="+mn-lt"/>
              </a:rPr>
              <a:t>Gaps in physics education</a:t>
            </a:r>
          </a:p>
          <a:p>
            <a:pPr marL="800100" lvl="1" indent="-342900">
              <a:buClr>
                <a:schemeClr val="accent2"/>
              </a:buClr>
              <a:buFont typeface="Arial" panose="020B0604020202020204" pitchFamily="34" charset="0"/>
              <a:buChar char="•"/>
            </a:pPr>
            <a:r>
              <a:rPr lang="en-US" dirty="0">
                <a:latin typeface="+mn-lt"/>
              </a:rPr>
              <a:t>Exposure to toolsets used in industry: software, programming, statistics</a:t>
            </a:r>
          </a:p>
          <a:p>
            <a:pPr marL="800100" lvl="1" indent="-342900">
              <a:buClr>
                <a:schemeClr val="accent2"/>
              </a:buClr>
              <a:buFont typeface="Arial" panose="020B0604020202020204" pitchFamily="34" charset="0"/>
              <a:buChar char="•"/>
            </a:pPr>
            <a:r>
              <a:rPr lang="en-US" dirty="0">
                <a:latin typeface="+mn-lt"/>
              </a:rPr>
              <a:t>Business </a:t>
            </a:r>
            <a:r>
              <a:rPr lang="en-US" dirty="0" smtClean="0">
                <a:latin typeface="+mn-lt"/>
              </a:rPr>
              <a:t>methods</a:t>
            </a:r>
          </a:p>
          <a:p>
            <a:pPr marL="342900" indent="-342900">
              <a:buClr>
                <a:schemeClr val="accent2"/>
              </a:buClr>
              <a:buFont typeface="Wingdings" panose="05000000000000000000" pitchFamily="2" charset="2"/>
              <a:buChar char="v"/>
            </a:pPr>
            <a:r>
              <a:rPr lang="en-US" b="1" dirty="0" smtClean="0">
                <a:latin typeface="+mn-lt"/>
              </a:rPr>
              <a:t>Need to train physicists to write “the how” not “the what” in resumes</a:t>
            </a:r>
          </a:p>
          <a:p>
            <a:pPr marL="800100" lvl="1" indent="-342900">
              <a:buClr>
                <a:schemeClr val="accent2"/>
              </a:buClr>
              <a:buFont typeface="Arial" panose="020B0604020202020204" pitchFamily="34" charset="0"/>
              <a:buChar char="•"/>
            </a:pPr>
            <a:r>
              <a:rPr lang="en-US" dirty="0" smtClean="0">
                <a:latin typeface="+mn-lt"/>
              </a:rPr>
              <a:t>Instead of “</a:t>
            </a:r>
            <a:r>
              <a:rPr lang="en-US" dirty="0" err="1">
                <a:latin typeface="+mn-lt"/>
              </a:rPr>
              <a:t>Magnetotransport</a:t>
            </a:r>
            <a:r>
              <a:rPr lang="en-US" dirty="0">
                <a:latin typeface="+mn-lt"/>
              </a:rPr>
              <a:t> in Magnetic Nanostructures</a:t>
            </a:r>
            <a:r>
              <a:rPr lang="en-US" dirty="0" smtClean="0">
                <a:latin typeface="+mn-lt"/>
              </a:rPr>
              <a:t>”</a:t>
            </a:r>
          </a:p>
          <a:p>
            <a:pPr marL="800100" lvl="1" indent="-342900">
              <a:buClr>
                <a:schemeClr val="accent2"/>
              </a:buClr>
              <a:buFont typeface="Arial" panose="020B0604020202020204" pitchFamily="34" charset="0"/>
              <a:buChar char="•"/>
            </a:pPr>
            <a:r>
              <a:rPr lang="en-US" dirty="0" smtClean="0">
                <a:latin typeface="+mn-lt"/>
              </a:rPr>
              <a:t>Use</a:t>
            </a:r>
            <a:r>
              <a:rPr lang="en-US" dirty="0">
                <a:latin typeface="+mn-lt"/>
              </a:rPr>
              <a:t>: </a:t>
            </a:r>
            <a:r>
              <a:rPr lang="en-US" dirty="0" smtClean="0">
                <a:latin typeface="+mn-lt"/>
              </a:rPr>
              <a:t>“</a:t>
            </a:r>
            <a:r>
              <a:rPr lang="en-US" dirty="0">
                <a:latin typeface="+mn-lt"/>
              </a:rPr>
              <a:t>Experimental </a:t>
            </a:r>
            <a:r>
              <a:rPr lang="en-US" dirty="0" smtClean="0">
                <a:latin typeface="+mn-lt"/>
              </a:rPr>
              <a:t>design</a:t>
            </a:r>
            <a:r>
              <a:rPr lang="en-US" dirty="0">
                <a:latin typeface="+mn-lt"/>
              </a:rPr>
              <a:t>, execution, data analysis and mathematical models </a:t>
            </a:r>
            <a:r>
              <a:rPr lang="en-US" dirty="0" smtClean="0">
                <a:latin typeface="+mn-lt"/>
              </a:rPr>
              <a:t>of complex </a:t>
            </a:r>
            <a:r>
              <a:rPr lang="en-US" dirty="0">
                <a:latin typeface="+mn-lt"/>
              </a:rPr>
              <a:t>systems</a:t>
            </a:r>
            <a:r>
              <a:rPr lang="en-US" dirty="0" smtClean="0">
                <a:latin typeface="+mn-lt"/>
              </a:rPr>
              <a:t>”</a:t>
            </a:r>
          </a:p>
          <a:p>
            <a:pPr marL="342900" indent="-342900">
              <a:buClr>
                <a:schemeClr val="accent2"/>
              </a:buClr>
              <a:buFont typeface="Wingdings" panose="05000000000000000000" pitchFamily="2" charset="2"/>
              <a:buChar char="v"/>
            </a:pPr>
            <a:r>
              <a:rPr lang="en-US" b="1" dirty="0" smtClean="0">
                <a:latin typeface="+mn-lt"/>
              </a:rPr>
              <a:t>Invite alumni in industry to speak to students</a:t>
            </a:r>
            <a:endParaRPr lang="en-US" b="1" dirty="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 Comments – Panel Session 1 </a:t>
            </a:r>
            <a:endParaRPr lang="en-US" dirty="0"/>
          </a:p>
        </p:txBody>
      </p:sp>
      <p:sp>
        <p:nvSpPr>
          <p:cNvPr id="3" name="Content Placeholder 2"/>
          <p:cNvSpPr>
            <a:spLocks noGrp="1"/>
          </p:cNvSpPr>
          <p:nvPr>
            <p:ph idx="1"/>
          </p:nvPr>
        </p:nvSpPr>
        <p:spPr/>
        <p:txBody>
          <a:bodyPr/>
          <a:lstStyle/>
          <a:p>
            <a:r>
              <a:rPr lang="en-US" sz="2400" dirty="0"/>
              <a:t>Nobody makes an effort to teach stat </a:t>
            </a:r>
            <a:r>
              <a:rPr lang="en-US" sz="2400" dirty="0" err="1"/>
              <a:t>mech</a:t>
            </a:r>
            <a:r>
              <a:rPr lang="en-US" sz="2400" dirty="0"/>
              <a:t> </a:t>
            </a:r>
            <a:r>
              <a:rPr lang="en-US" sz="2400" dirty="0" smtClean="0"/>
              <a:t>for physicists </a:t>
            </a:r>
            <a:r>
              <a:rPr lang="en-US" sz="2400" dirty="0"/>
              <a:t>and chemists </a:t>
            </a:r>
            <a:r>
              <a:rPr lang="en-US" sz="2400" dirty="0" smtClean="0"/>
              <a:t>and engineers </a:t>
            </a:r>
          </a:p>
          <a:p>
            <a:r>
              <a:rPr lang="en-US" sz="2400" dirty="0" smtClean="0"/>
              <a:t>Courses should provide connections to multiple scientific and applied topics – interdisciplinary</a:t>
            </a:r>
          </a:p>
          <a:p>
            <a:r>
              <a:rPr lang="en-US" sz="2400" dirty="0" smtClean="0"/>
              <a:t>Need to change culture that students who go into industry are failures</a:t>
            </a:r>
          </a:p>
          <a:p>
            <a:pPr marL="0" indent="0">
              <a:buNone/>
            </a:pPr>
            <a:endParaRPr lang="en-US" sz="2400"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8</a:t>
            </a:fld>
            <a:endParaRPr lang="en-US" dirty="0"/>
          </a:p>
        </p:txBody>
      </p:sp>
    </p:spTree>
    <p:extLst>
      <p:ext uri="{BB962C8B-B14F-4D97-AF65-F5344CB8AC3E}">
        <p14:creationId xmlns:p14="http://schemas.microsoft.com/office/powerpoint/2010/main" val="1015862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Breakout Session 1: Non-academic careers Take-</a:t>
            </a:r>
            <a:r>
              <a:rPr lang="en-US" dirty="0" err="1" smtClean="0"/>
              <a:t>Aways</a:t>
            </a:r>
            <a:r>
              <a:rPr lang="en-US" dirty="0" smtClean="0"/>
              <a:t> (</a:t>
            </a:r>
            <a:r>
              <a:rPr lang="en-US" dirty="0" err="1" smtClean="0"/>
              <a:t>Zollner</a:t>
            </a:r>
            <a:r>
              <a:rPr lang="en-US" dirty="0" smtClean="0"/>
              <a:t>)</a:t>
            </a:r>
            <a:endParaRPr lang="en-US" dirty="0"/>
          </a:p>
        </p:txBody>
      </p:sp>
      <p:sp>
        <p:nvSpPr>
          <p:cNvPr id="3" name="Content Placeholder 2"/>
          <p:cNvSpPr>
            <a:spLocks noGrp="1"/>
          </p:cNvSpPr>
          <p:nvPr>
            <p:ph idx="1"/>
          </p:nvPr>
        </p:nvSpPr>
        <p:spPr>
          <a:xfrm>
            <a:off x="609600" y="1371600"/>
            <a:ext cx="7848600" cy="4495800"/>
          </a:xfrm>
        </p:spPr>
        <p:txBody>
          <a:bodyPr/>
          <a:lstStyle/>
          <a:p>
            <a:r>
              <a:rPr lang="en-US" sz="2400" dirty="0" smtClean="0"/>
              <a:t>Most graduate students will not have academic careers – students should be informed about employment statistics</a:t>
            </a:r>
          </a:p>
          <a:p>
            <a:r>
              <a:rPr lang="en-US" sz="2400" dirty="0" smtClean="0"/>
              <a:t>Lack of tracking of career paths of PhDs</a:t>
            </a:r>
          </a:p>
          <a:p>
            <a:r>
              <a:rPr lang="en-US" sz="2400" dirty="0" smtClean="0"/>
              <a:t>Lack of knowledge of skills that PhDs find valuable in their jobs</a:t>
            </a:r>
          </a:p>
          <a:p>
            <a:r>
              <a:rPr lang="en-US" sz="2400" dirty="0" smtClean="0"/>
              <a:t>Need to set realistic educational objectives and then survey alumni to demonstrate they have been met</a:t>
            </a:r>
          </a:p>
          <a:p>
            <a:endParaRPr lang="en-US" sz="2400" dirty="0"/>
          </a:p>
        </p:txBody>
      </p:sp>
      <p:sp>
        <p:nvSpPr>
          <p:cNvPr id="4" name="Slide Number Placeholder 3"/>
          <p:cNvSpPr>
            <a:spLocks noGrp="1"/>
          </p:cNvSpPr>
          <p:nvPr>
            <p:ph type="sldNum" sz="quarter" idx="11"/>
          </p:nvPr>
        </p:nvSpPr>
        <p:spPr/>
        <p:txBody>
          <a:bodyPr/>
          <a:lstStyle/>
          <a:p>
            <a:fld id="{24F7F4F4-E79B-43A2-9379-07F4DFBFFA36}"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23409</TotalTime>
  <Words>1706</Words>
  <Application>Microsoft Office PowerPoint</Application>
  <PresentationFormat>On-screen Show (4:3)</PresentationFormat>
  <Paragraphs>284</Paragraphs>
  <Slides>37</Slides>
  <Notes>3</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Blank Presentation</vt:lpstr>
      <vt:lpstr>PowerPoint Presentation</vt:lpstr>
      <vt:lpstr>Goals for this talk</vt:lpstr>
      <vt:lpstr>Conference program for Preparation for Non-Academic Careers</vt:lpstr>
      <vt:lpstr>Panel Session 1: Preparation for Non-Academic Careers</vt:lpstr>
      <vt:lpstr>Prestridge (LANL) take-aways</vt:lpstr>
      <vt:lpstr>Prestridge summary</vt:lpstr>
      <vt:lpstr>Panchula (First Solar) Take-Aways</vt:lpstr>
      <vt:lpstr>Interesting Comments – Panel Session 1 </vt:lpstr>
      <vt:lpstr>Breakout Session 1: Non-academic careers Take-Aways (Zollner)</vt:lpstr>
      <vt:lpstr>Interesting Comments – Improving the Graduate Curriculum: Multi/Inter Disciplinary Courses</vt:lpstr>
      <vt:lpstr>Interesting Comments – Professional Skills</vt:lpstr>
      <vt:lpstr>Conference Findings</vt:lpstr>
      <vt:lpstr>Majority of Physics PhDs are in Industry</vt:lpstr>
      <vt:lpstr>2006 NSF Survey of Employed Doctoral Scientists and Engineers</vt:lpstr>
      <vt:lpstr>2008 NSF Survey of Doctorate Recipients (SDR)</vt:lpstr>
      <vt:lpstr>Physics Doctorates Initial Employment</vt:lpstr>
      <vt:lpstr>Largest employers as of 1998 – most recent AIP survey</vt:lpstr>
      <vt:lpstr>Conference Findings</vt:lpstr>
      <vt:lpstr>Conference Findings</vt:lpstr>
      <vt:lpstr>Conference Findings</vt:lpstr>
      <vt:lpstr>Conference Findings</vt:lpstr>
      <vt:lpstr>Conference Findings</vt:lpstr>
      <vt:lpstr>Conference Findings</vt:lpstr>
      <vt:lpstr>Conference Findings</vt:lpstr>
      <vt:lpstr>Conference Findings</vt:lpstr>
      <vt:lpstr>Conference Findings</vt:lpstr>
      <vt:lpstr>Primary Conference Resources</vt:lpstr>
      <vt:lpstr>Non-academic career resources</vt:lpstr>
      <vt:lpstr>Non-academic career resources</vt:lpstr>
      <vt:lpstr>PhD Physicist: View from Graduate School</vt:lpstr>
      <vt:lpstr>PhD Physicist: View from Industry</vt:lpstr>
      <vt:lpstr>Scientific and Technical Knowledge Used</vt:lpstr>
      <vt:lpstr>Interpersonal and Management Skills</vt:lpstr>
      <vt:lpstr>Topics covered in ScienceWorks at Carthage College</vt:lpstr>
      <vt:lpstr>Session W23: Interactive Panel – Industrial Innovation: An intersection between industry, academia, and the government</vt:lpstr>
      <vt:lpstr>Getting hired and having a long career</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scientists really do science?</dc:title>
  <dc:creator>woolf larry</dc:creator>
  <cp:lastModifiedBy>Lawrence Woolf</cp:lastModifiedBy>
  <cp:revision>829</cp:revision>
  <dcterms:created xsi:type="dcterms:W3CDTF">2004-06-24T00:18:55Z</dcterms:created>
  <dcterms:modified xsi:type="dcterms:W3CDTF">2014-03-05T23:18:40Z</dcterms:modified>
</cp:coreProperties>
</file>