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1"/>
  </p:notesMasterIdLst>
  <p:handoutMasterIdLst>
    <p:handoutMasterId r:id="rId72"/>
  </p:handoutMasterIdLst>
  <p:sldIdLst>
    <p:sldId id="628" r:id="rId2"/>
    <p:sldId id="687" r:id="rId3"/>
    <p:sldId id="688" r:id="rId4"/>
    <p:sldId id="689" r:id="rId5"/>
    <p:sldId id="630" r:id="rId6"/>
    <p:sldId id="665" r:id="rId7"/>
    <p:sldId id="666" r:id="rId8"/>
    <p:sldId id="731" r:id="rId9"/>
    <p:sldId id="732" r:id="rId10"/>
    <p:sldId id="733" r:id="rId11"/>
    <p:sldId id="734" r:id="rId12"/>
    <p:sldId id="672" r:id="rId13"/>
    <p:sldId id="668" r:id="rId14"/>
    <p:sldId id="669" r:id="rId15"/>
    <p:sldId id="727" r:id="rId16"/>
    <p:sldId id="677" r:id="rId17"/>
    <p:sldId id="738" r:id="rId18"/>
    <p:sldId id="739" r:id="rId19"/>
    <p:sldId id="745" r:id="rId20"/>
    <p:sldId id="749" r:id="rId21"/>
    <p:sldId id="671" r:id="rId22"/>
    <p:sldId id="735" r:id="rId23"/>
    <p:sldId id="746" r:id="rId24"/>
    <p:sldId id="747" r:id="rId25"/>
    <p:sldId id="755" r:id="rId26"/>
    <p:sldId id="670" r:id="rId27"/>
    <p:sldId id="753" r:id="rId28"/>
    <p:sldId id="682" r:id="rId29"/>
    <p:sldId id="736" r:id="rId30"/>
    <p:sldId id="686" r:id="rId31"/>
    <p:sldId id="740" r:id="rId32"/>
    <p:sldId id="673" r:id="rId33"/>
    <p:sldId id="674" r:id="rId34"/>
    <p:sldId id="675" r:id="rId35"/>
    <p:sldId id="723" r:id="rId36"/>
    <p:sldId id="742" r:id="rId37"/>
    <p:sldId id="743" r:id="rId38"/>
    <p:sldId id="752" r:id="rId39"/>
    <p:sldId id="748" r:id="rId40"/>
    <p:sldId id="744" r:id="rId41"/>
    <p:sldId id="750" r:id="rId42"/>
    <p:sldId id="751" r:id="rId43"/>
    <p:sldId id="690" r:id="rId44"/>
    <p:sldId id="754" r:id="rId45"/>
    <p:sldId id="718" r:id="rId46"/>
    <p:sldId id="719" r:id="rId47"/>
    <p:sldId id="720" r:id="rId48"/>
    <p:sldId id="721" r:id="rId49"/>
    <p:sldId id="722" r:id="rId50"/>
    <p:sldId id="691" r:id="rId51"/>
    <p:sldId id="692" r:id="rId52"/>
    <p:sldId id="693" r:id="rId53"/>
    <p:sldId id="694" r:id="rId54"/>
    <p:sldId id="695" r:id="rId55"/>
    <p:sldId id="696" r:id="rId56"/>
    <p:sldId id="697" r:id="rId57"/>
    <p:sldId id="698" r:id="rId58"/>
    <p:sldId id="699" r:id="rId59"/>
    <p:sldId id="700" r:id="rId60"/>
    <p:sldId id="701" r:id="rId61"/>
    <p:sldId id="702" r:id="rId62"/>
    <p:sldId id="703" r:id="rId63"/>
    <p:sldId id="704" r:id="rId64"/>
    <p:sldId id="705" r:id="rId65"/>
    <p:sldId id="706" r:id="rId66"/>
    <p:sldId id="707" r:id="rId67"/>
    <p:sldId id="708" r:id="rId68"/>
    <p:sldId id="709" r:id="rId69"/>
    <p:sldId id="710" r:id="rId70"/>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C400"/>
    <a:srgbClr val="C80000"/>
    <a:srgbClr val="00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p:scale>
          <a:sx n="70" d="100"/>
          <a:sy n="70" d="100"/>
        </p:scale>
        <p:origin x="-786" y="-1008"/>
      </p:cViewPr>
      <p:guideLst>
        <p:guide orient="horz"/>
        <p:guide pos="57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03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endParaRPr lang="en-US" dirty="0"/>
          </a:p>
        </p:txBody>
      </p:sp>
      <p:sp>
        <p:nvSpPr>
          <p:cNvPr id="32771" name="Rectangle 3"/>
          <p:cNvSpPr>
            <a:spLocks noGrp="1" noChangeArrowheads="1"/>
          </p:cNvSpPr>
          <p:nvPr>
            <p:ph type="dt" sz="quarter" idx="1"/>
          </p:nvPr>
        </p:nvSpPr>
        <p:spPr bwMode="auto">
          <a:xfrm>
            <a:off x="397256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endParaRPr lang="en-US" dirty="0"/>
          </a:p>
        </p:txBody>
      </p:sp>
      <p:sp>
        <p:nvSpPr>
          <p:cNvPr id="32772" name="Rectangle 4"/>
          <p:cNvSpPr>
            <a:spLocks noGrp="1" noChangeArrowheads="1"/>
          </p:cNvSpPr>
          <p:nvPr>
            <p:ph type="ftr" sz="quarter" idx="2"/>
          </p:nvPr>
        </p:nvSpPr>
        <p:spPr bwMode="auto">
          <a:xfrm>
            <a:off x="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endParaRPr lang="en-US" dirty="0"/>
          </a:p>
        </p:txBody>
      </p:sp>
      <p:sp>
        <p:nvSpPr>
          <p:cNvPr id="32773" name="Rectangle 5"/>
          <p:cNvSpPr>
            <a:spLocks noGrp="1" noChangeArrowheads="1"/>
          </p:cNvSpPr>
          <p:nvPr>
            <p:ph type="sldNum" sz="quarter" idx="3"/>
          </p:nvPr>
        </p:nvSpPr>
        <p:spPr bwMode="auto">
          <a:xfrm>
            <a:off x="397256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fld id="{9E542CB4-BC77-42E8-B5C5-9F4F7EDEC3A3}" type="slidenum">
              <a:rPr lang="en-US"/>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endParaRPr lang="en-US" dirty="0"/>
          </a:p>
        </p:txBody>
      </p:sp>
      <p:sp>
        <p:nvSpPr>
          <p:cNvPr id="33795" name="Rectangle 3"/>
          <p:cNvSpPr>
            <a:spLocks noGrp="1" noChangeArrowheads="1"/>
          </p:cNvSpPr>
          <p:nvPr>
            <p:ph type="dt" idx="1"/>
          </p:nvPr>
        </p:nvSpPr>
        <p:spPr bwMode="auto">
          <a:xfrm>
            <a:off x="397256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endParaRPr lang="en-US" dirty="0"/>
          </a:p>
        </p:txBody>
      </p:sp>
      <p:sp>
        <p:nvSpPr>
          <p:cNvPr id="3379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33797"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798"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endParaRPr lang="en-US" dirty="0"/>
          </a:p>
        </p:txBody>
      </p:sp>
      <p:sp>
        <p:nvSpPr>
          <p:cNvPr id="33799"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fld id="{CC824AD3-58CD-4F8B-9611-0E5EE0296311}" type="slidenum">
              <a:rPr lang="en-US"/>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B469969-D575-40D4-878F-66AFB1677B37}" type="slidenum">
              <a:rPr lang="en-US"/>
              <a:pPr/>
              <a:t>43</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a:t>Is the statement in italics true? Isn’t he often biased by how things have been done?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51575D9-4C6C-4830-B960-3299FEE259A4}" type="slidenum">
              <a:rPr lang="en-US"/>
              <a:pPr/>
              <a:t>50</a:t>
            </a:fld>
            <a:endParaRPr lang="en-US"/>
          </a:p>
        </p:txBody>
      </p:sp>
      <p:sp>
        <p:nvSpPr>
          <p:cNvPr id="36866" name="Rectangle 1026"/>
          <p:cNvSpPr>
            <a:spLocks noGrp="1" noRot="1" noChangeAspect="1" noChangeArrowheads="1" noTextEdit="1"/>
          </p:cNvSpPr>
          <p:nvPr>
            <p:ph type="sldImg"/>
          </p:nvPr>
        </p:nvSpPr>
        <p:spPr>
          <a:ln/>
        </p:spPr>
      </p:sp>
      <p:sp>
        <p:nvSpPr>
          <p:cNvPr id="36867" name="Rectangle 1027"/>
          <p:cNvSpPr>
            <a:spLocks noGrp="1" noChangeArrowheads="1"/>
          </p:cNvSpPr>
          <p:nvPr>
            <p:ph type="body" idx="1"/>
          </p:nvPr>
        </p:nvSpPr>
        <p:spPr/>
        <p:txBody>
          <a:bodyPr/>
          <a:lstStyle/>
          <a:p>
            <a:r>
              <a:rPr lang="en-US"/>
              <a:t>Current modes of thinking, which greatly hindered Galileo, more recently Continental Drift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99F932F-7D04-4E75-AE2B-F0ED448738D7}" type="slidenum">
              <a:rPr lang="en-US"/>
              <a:pPr/>
              <a:t>51</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r>
              <a:rPr lang="en-US"/>
              <a:t>This diagram is true on many scales of fields, subfields, sub-sub fields, etc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A97206C-66B5-4EBD-A705-09ED2DC4A24C}" type="slidenum">
              <a:rPr lang="en-US"/>
              <a:pPr/>
              <a:t>54</a:t>
            </a:fld>
            <a:endParaRPr lang="en-US"/>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r>
              <a:rPr lang="en-US"/>
              <a:t>Scientists have a vital role to play at each level – all are important to the growth of scientific knowledge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Slide Number Placeholder 4"/>
          <p:cNvSpPr>
            <a:spLocks noGrp="1"/>
          </p:cNvSpPr>
          <p:nvPr>
            <p:ph type="sldNum" sz="quarter" idx="11"/>
          </p:nvPr>
        </p:nvSpPr>
        <p:spPr/>
        <p:txBody>
          <a:bodyPr/>
          <a:lstStyle>
            <a:lvl1pPr>
              <a:defRPr/>
            </a:lvl1pPr>
          </a:lstStyle>
          <a:p>
            <a:fld id="{8110F5B3-1669-4C09-B00E-3B6704412BA8}"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Slide Number Placeholder 4"/>
          <p:cNvSpPr>
            <a:spLocks noGrp="1"/>
          </p:cNvSpPr>
          <p:nvPr>
            <p:ph type="sldNum" sz="quarter" idx="11"/>
          </p:nvPr>
        </p:nvSpPr>
        <p:spPr/>
        <p:txBody>
          <a:bodyPr/>
          <a:lstStyle>
            <a:lvl1pPr>
              <a:defRPr/>
            </a:lvl1pPr>
          </a:lstStyle>
          <a:p>
            <a:fld id="{6903E299-3178-421F-BB0F-0E48397D72E2}"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9850" y="152400"/>
            <a:ext cx="203835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52400"/>
            <a:ext cx="596265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Slide Number Placeholder 4"/>
          <p:cNvSpPr>
            <a:spLocks noGrp="1"/>
          </p:cNvSpPr>
          <p:nvPr>
            <p:ph type="sldNum" sz="quarter" idx="11"/>
          </p:nvPr>
        </p:nvSpPr>
        <p:spPr/>
        <p:txBody>
          <a:bodyPr/>
          <a:lstStyle>
            <a:lvl1pPr>
              <a:defRPr/>
            </a:lvl1pPr>
          </a:lstStyle>
          <a:p>
            <a:fld id="{9E76750B-5EA1-4B7B-82C7-2AE0970C31EA}"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76962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7848600" cy="4495800"/>
          </a:xfrm>
        </p:spPr>
        <p:txBody>
          <a:bodyPr/>
          <a:lstStyle/>
          <a:p>
            <a:endParaRPr lang="en-US" dirty="0"/>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dirty="0"/>
          </a:p>
        </p:txBody>
      </p:sp>
      <p:sp>
        <p:nvSpPr>
          <p:cNvPr id="5" name="Slide Number Placeholder 4"/>
          <p:cNvSpPr>
            <a:spLocks noGrp="1"/>
          </p:cNvSpPr>
          <p:nvPr>
            <p:ph type="sldNum" sz="quarter" idx="11"/>
          </p:nvPr>
        </p:nvSpPr>
        <p:spPr>
          <a:xfrm>
            <a:off x="0" y="6477000"/>
            <a:ext cx="9144000" cy="381000"/>
          </a:xfrm>
        </p:spPr>
        <p:txBody>
          <a:bodyPr/>
          <a:lstStyle>
            <a:lvl1pPr>
              <a:defRPr/>
            </a:lvl1pPr>
          </a:lstStyle>
          <a:p>
            <a:fld id="{AE51BCE9-908F-4B55-BA12-C59A4D84EE0D}"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1"/>
          </p:nvPr>
        </p:nvSpPr>
        <p:spPr/>
        <p:txBody>
          <a:bodyPr/>
          <a:lstStyle>
            <a:lvl1pPr>
              <a:defRPr/>
            </a:lvl1pPr>
          </a:lstStyle>
          <a:p>
            <a:fld id="{24F7F4F4-E79B-43A2-9379-07F4DFBFFA36}"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Slide Number Placeholder 4"/>
          <p:cNvSpPr>
            <a:spLocks noGrp="1"/>
          </p:cNvSpPr>
          <p:nvPr>
            <p:ph type="sldNum" sz="quarter" idx="11"/>
          </p:nvPr>
        </p:nvSpPr>
        <p:spPr/>
        <p:txBody>
          <a:bodyPr/>
          <a:lstStyle>
            <a:lvl1pPr>
              <a:defRPr/>
            </a:lvl1pPr>
          </a:lstStyle>
          <a:p>
            <a:fld id="{38484061-B654-457A-8526-17AFF6CE45B7}"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38481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600200"/>
            <a:ext cx="38481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Slide Number Placeholder 5"/>
          <p:cNvSpPr>
            <a:spLocks noGrp="1"/>
          </p:cNvSpPr>
          <p:nvPr>
            <p:ph type="sldNum" sz="quarter" idx="11"/>
          </p:nvPr>
        </p:nvSpPr>
        <p:spPr/>
        <p:txBody>
          <a:bodyPr/>
          <a:lstStyle>
            <a:lvl1pPr>
              <a:defRPr/>
            </a:lvl1pPr>
          </a:lstStyle>
          <a:p>
            <a:fld id="{4882869E-F2CE-471F-A1DC-E29A78228224}"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Slide Number Placeholder 7"/>
          <p:cNvSpPr>
            <a:spLocks noGrp="1"/>
          </p:cNvSpPr>
          <p:nvPr>
            <p:ph type="sldNum" sz="quarter" idx="11"/>
          </p:nvPr>
        </p:nvSpPr>
        <p:spPr/>
        <p:txBody>
          <a:bodyPr/>
          <a:lstStyle>
            <a:lvl1pPr>
              <a:defRPr/>
            </a:lvl1pPr>
          </a:lstStyle>
          <a:p>
            <a:fld id="{2319C86E-7AF9-4332-B516-B6C40CAF048D}"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Slide Number Placeholder 3"/>
          <p:cNvSpPr>
            <a:spLocks noGrp="1"/>
          </p:cNvSpPr>
          <p:nvPr>
            <p:ph type="sldNum" sz="quarter" idx="11"/>
          </p:nvPr>
        </p:nvSpPr>
        <p:spPr/>
        <p:txBody>
          <a:bodyPr/>
          <a:lstStyle>
            <a:lvl1pPr>
              <a:defRPr/>
            </a:lvl1pPr>
          </a:lstStyle>
          <a:p>
            <a:fld id="{B985F9AF-0C5C-4CDE-9DCA-A9DF5CC471AD}"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Slide Number Placeholder 2"/>
          <p:cNvSpPr>
            <a:spLocks noGrp="1"/>
          </p:cNvSpPr>
          <p:nvPr>
            <p:ph type="sldNum" sz="quarter" idx="11"/>
          </p:nvPr>
        </p:nvSpPr>
        <p:spPr/>
        <p:txBody>
          <a:bodyPr/>
          <a:lstStyle>
            <a:lvl1pPr>
              <a:defRPr/>
            </a:lvl1pPr>
          </a:lstStyle>
          <a:p>
            <a:fld id="{7253C088-3E26-42EF-89A4-48DD36725DEA}"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Slide Number Placeholder 5"/>
          <p:cNvSpPr>
            <a:spLocks noGrp="1"/>
          </p:cNvSpPr>
          <p:nvPr>
            <p:ph type="sldNum" sz="quarter" idx="11"/>
          </p:nvPr>
        </p:nvSpPr>
        <p:spPr/>
        <p:txBody>
          <a:bodyPr/>
          <a:lstStyle>
            <a:lvl1pPr>
              <a:defRPr/>
            </a:lvl1pPr>
          </a:lstStyle>
          <a:p>
            <a:fld id="{21786F06-8790-406E-93FA-7995D4B7E8CC}"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Slide Number Placeholder 5"/>
          <p:cNvSpPr>
            <a:spLocks noGrp="1"/>
          </p:cNvSpPr>
          <p:nvPr>
            <p:ph type="sldNum" sz="quarter" idx="11"/>
          </p:nvPr>
        </p:nvSpPr>
        <p:spPr/>
        <p:txBody>
          <a:bodyPr/>
          <a:lstStyle>
            <a:lvl1pPr>
              <a:defRPr/>
            </a:lvl1pPr>
          </a:lstStyle>
          <a:p>
            <a:fld id="{51AE9672-0C0B-4242-B3F8-5ED842BF1988}"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5586" name="Rectangle 2"/>
          <p:cNvSpPr>
            <a:spLocks noChangeArrowheads="1"/>
          </p:cNvSpPr>
          <p:nvPr userDrawn="1"/>
        </p:nvSpPr>
        <p:spPr bwMode="auto">
          <a:xfrm>
            <a:off x="0" y="6375400"/>
            <a:ext cx="8991600" cy="482600"/>
          </a:xfrm>
          <a:prstGeom prst="rect">
            <a:avLst/>
          </a:prstGeom>
          <a:solidFill>
            <a:srgbClr val="004182"/>
          </a:solidFill>
          <a:ln w="9525">
            <a:noFill/>
            <a:miter lim="800000"/>
            <a:headEnd/>
            <a:tailEnd/>
          </a:ln>
          <a:effectLst/>
        </p:spPr>
        <p:txBody>
          <a:bodyPr wrap="none" anchor="ctr"/>
          <a:lstStyle/>
          <a:p>
            <a:pPr algn="ctr" eaLnBrk="0" hangingPunct="0"/>
            <a:endParaRPr lang="en-US" sz="1800" dirty="0">
              <a:latin typeface="Arial" charset="0"/>
            </a:endParaRPr>
          </a:p>
        </p:txBody>
      </p:sp>
      <p:pic>
        <p:nvPicPr>
          <p:cNvPr id="195587" name="Picture 3"/>
          <p:cNvPicPr>
            <a:picLocks noChangeAspect="1" noChangeArrowheads="1"/>
          </p:cNvPicPr>
          <p:nvPr userDrawn="1"/>
        </p:nvPicPr>
        <p:blipFill>
          <a:blip r:embed="rId14" cstate="print"/>
          <a:srcRect/>
          <a:stretch>
            <a:fillRect/>
          </a:stretch>
        </p:blipFill>
        <p:spPr bwMode="auto">
          <a:xfrm>
            <a:off x="0" y="0"/>
            <a:ext cx="9144000" cy="955675"/>
          </a:xfrm>
          <a:prstGeom prst="rect">
            <a:avLst/>
          </a:prstGeom>
          <a:noFill/>
        </p:spPr>
      </p:pic>
      <p:sp>
        <p:nvSpPr>
          <p:cNvPr id="195588" name="Rectangle 4"/>
          <p:cNvSpPr>
            <a:spLocks noGrp="1" noChangeArrowheads="1"/>
          </p:cNvSpPr>
          <p:nvPr>
            <p:ph type="title"/>
          </p:nvPr>
        </p:nvSpPr>
        <p:spPr bwMode="auto">
          <a:xfrm>
            <a:off x="304800" y="152400"/>
            <a:ext cx="76962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5589" name="Rectangle 5"/>
          <p:cNvSpPr>
            <a:spLocks noGrp="1" noChangeArrowheads="1"/>
          </p:cNvSpPr>
          <p:nvPr>
            <p:ph type="body" idx="1"/>
          </p:nvPr>
        </p:nvSpPr>
        <p:spPr bwMode="auto">
          <a:xfrm>
            <a:off x="609600" y="1600200"/>
            <a:ext cx="7848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559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8" charset="0"/>
              </a:defRPr>
            </a:lvl1pPr>
          </a:lstStyle>
          <a:p>
            <a:endParaRPr lang="en-US" dirty="0"/>
          </a:p>
        </p:txBody>
      </p:sp>
      <p:sp>
        <p:nvSpPr>
          <p:cNvPr id="195591" name="Rectangle 7"/>
          <p:cNvSpPr>
            <a:spLocks noChangeArrowheads="1"/>
          </p:cNvSpPr>
          <p:nvPr userDrawn="1"/>
        </p:nvSpPr>
        <p:spPr bwMode="auto">
          <a:xfrm>
            <a:off x="0" y="6375400"/>
            <a:ext cx="9144000" cy="482600"/>
          </a:xfrm>
          <a:prstGeom prst="rect">
            <a:avLst/>
          </a:prstGeom>
          <a:solidFill>
            <a:srgbClr val="004182"/>
          </a:solidFill>
          <a:ln w="9525">
            <a:noFill/>
            <a:miter lim="800000"/>
            <a:headEnd/>
            <a:tailEnd/>
          </a:ln>
          <a:effectLst/>
        </p:spPr>
        <p:txBody>
          <a:bodyPr wrap="none" anchor="ctr"/>
          <a:lstStyle/>
          <a:p>
            <a:pPr algn="ctr"/>
            <a:endParaRPr lang="en-US" sz="1800" dirty="0">
              <a:latin typeface="Arial" charset="0"/>
            </a:endParaRPr>
          </a:p>
        </p:txBody>
      </p:sp>
      <p:sp>
        <p:nvSpPr>
          <p:cNvPr id="195593" name="Rectangle 9"/>
          <p:cNvSpPr>
            <a:spLocks noGrp="1" noChangeArrowheads="1"/>
          </p:cNvSpPr>
          <p:nvPr>
            <p:ph type="sldNum" sz="quarter" idx="4"/>
          </p:nvPr>
        </p:nvSpPr>
        <p:spPr bwMode="auto">
          <a:xfrm>
            <a:off x="0" y="6477000"/>
            <a:ext cx="9144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a:solidFill>
                  <a:schemeClr val="bg1"/>
                </a:solidFill>
                <a:latin typeface="+mn-lt"/>
              </a:defRPr>
            </a:lvl1pPr>
          </a:lstStyle>
          <a:p>
            <a:fld id="{7588B188-7DBE-4070-9A14-5B304A660666}" type="slidenum">
              <a:rPr lang="en-US"/>
              <a:pPr/>
              <a:t>‹#›</a:t>
            </a:fld>
            <a:endParaRPr lang="en-US" dirty="0"/>
          </a:p>
        </p:txBody>
      </p:sp>
      <p:pic>
        <p:nvPicPr>
          <p:cNvPr id="1026" name="Picture 2" descr="Sci"/>
          <p:cNvPicPr>
            <a:picLocks noChangeAspect="1" noChangeArrowheads="1"/>
          </p:cNvPicPr>
          <p:nvPr userDrawn="1"/>
        </p:nvPicPr>
        <p:blipFill>
          <a:blip r:embed="rId15" cstate="print"/>
          <a:srcRect/>
          <a:stretch>
            <a:fillRect/>
          </a:stretch>
        </p:blipFill>
        <p:spPr bwMode="auto">
          <a:xfrm>
            <a:off x="6065837" y="6599237"/>
            <a:ext cx="3078163" cy="2587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dt="0"/>
  <p:txStyles>
    <p:titleStyle>
      <a:lvl1pPr algn="l" rtl="0" fontAlgn="base">
        <a:spcBef>
          <a:spcPct val="0"/>
        </a:spcBef>
        <a:spcAft>
          <a:spcPct val="0"/>
        </a:spcAft>
        <a:defRPr sz="2600" b="1">
          <a:solidFill>
            <a:schemeClr val="bg1"/>
          </a:solidFill>
          <a:latin typeface="+mj-lt"/>
          <a:ea typeface="+mj-ea"/>
          <a:cs typeface="+mj-cs"/>
        </a:defRPr>
      </a:lvl1pPr>
      <a:lvl2pPr algn="l" rtl="0" fontAlgn="base">
        <a:spcBef>
          <a:spcPct val="0"/>
        </a:spcBef>
        <a:spcAft>
          <a:spcPct val="0"/>
        </a:spcAft>
        <a:defRPr sz="2600" b="1">
          <a:solidFill>
            <a:schemeClr val="bg1"/>
          </a:solidFill>
          <a:latin typeface="Century Gothic" pitchFamily="34" charset="0"/>
        </a:defRPr>
      </a:lvl2pPr>
      <a:lvl3pPr algn="l" rtl="0" fontAlgn="base">
        <a:spcBef>
          <a:spcPct val="0"/>
        </a:spcBef>
        <a:spcAft>
          <a:spcPct val="0"/>
        </a:spcAft>
        <a:defRPr sz="2600" b="1">
          <a:solidFill>
            <a:schemeClr val="bg1"/>
          </a:solidFill>
          <a:latin typeface="Century Gothic" pitchFamily="34" charset="0"/>
        </a:defRPr>
      </a:lvl3pPr>
      <a:lvl4pPr algn="l" rtl="0" fontAlgn="base">
        <a:spcBef>
          <a:spcPct val="0"/>
        </a:spcBef>
        <a:spcAft>
          <a:spcPct val="0"/>
        </a:spcAft>
        <a:defRPr sz="2600" b="1">
          <a:solidFill>
            <a:schemeClr val="bg1"/>
          </a:solidFill>
          <a:latin typeface="Century Gothic" pitchFamily="34" charset="0"/>
        </a:defRPr>
      </a:lvl4pPr>
      <a:lvl5pPr algn="l" rtl="0" fontAlgn="base">
        <a:spcBef>
          <a:spcPct val="0"/>
        </a:spcBef>
        <a:spcAft>
          <a:spcPct val="0"/>
        </a:spcAft>
        <a:defRPr sz="2600" b="1">
          <a:solidFill>
            <a:schemeClr val="bg1"/>
          </a:solidFill>
          <a:latin typeface="Century Gothic" pitchFamily="34" charset="0"/>
        </a:defRPr>
      </a:lvl5pPr>
      <a:lvl6pPr marL="457200" algn="l" rtl="0" fontAlgn="base">
        <a:spcBef>
          <a:spcPct val="0"/>
        </a:spcBef>
        <a:spcAft>
          <a:spcPct val="0"/>
        </a:spcAft>
        <a:defRPr sz="2600" b="1">
          <a:solidFill>
            <a:schemeClr val="bg1"/>
          </a:solidFill>
          <a:latin typeface="Century Gothic" pitchFamily="34" charset="0"/>
        </a:defRPr>
      </a:lvl6pPr>
      <a:lvl7pPr marL="914400" algn="l" rtl="0" fontAlgn="base">
        <a:spcBef>
          <a:spcPct val="0"/>
        </a:spcBef>
        <a:spcAft>
          <a:spcPct val="0"/>
        </a:spcAft>
        <a:defRPr sz="2600" b="1">
          <a:solidFill>
            <a:schemeClr val="bg1"/>
          </a:solidFill>
          <a:latin typeface="Century Gothic" pitchFamily="34" charset="0"/>
        </a:defRPr>
      </a:lvl7pPr>
      <a:lvl8pPr marL="1371600" algn="l" rtl="0" fontAlgn="base">
        <a:spcBef>
          <a:spcPct val="0"/>
        </a:spcBef>
        <a:spcAft>
          <a:spcPct val="0"/>
        </a:spcAft>
        <a:defRPr sz="2600" b="1">
          <a:solidFill>
            <a:schemeClr val="bg1"/>
          </a:solidFill>
          <a:latin typeface="Century Gothic" pitchFamily="34" charset="0"/>
        </a:defRPr>
      </a:lvl8pPr>
      <a:lvl9pPr marL="1828800" algn="l" rtl="0" fontAlgn="base">
        <a:spcBef>
          <a:spcPct val="0"/>
        </a:spcBef>
        <a:spcAft>
          <a:spcPct val="0"/>
        </a:spcAft>
        <a:defRPr sz="2600" b="1">
          <a:solidFill>
            <a:schemeClr val="bg1"/>
          </a:solidFill>
          <a:latin typeface="Century Gothic" pitchFamily="34" charset="0"/>
        </a:defRPr>
      </a:lvl9pPr>
    </p:titleStyle>
    <p:bodyStyle>
      <a:lvl1pPr marL="342900" indent="-342900" algn="l" rtl="0" fontAlgn="base">
        <a:spcBef>
          <a:spcPct val="20000"/>
        </a:spcBef>
        <a:spcAft>
          <a:spcPct val="0"/>
        </a:spcAft>
        <a:buClr>
          <a:srgbClr val="0C2D84"/>
        </a:buClr>
        <a:buFont typeface="Wingdings" pitchFamily="2" charset="2"/>
        <a:buChar char="v"/>
        <a:defRPr sz="2600" b="1">
          <a:solidFill>
            <a:schemeClr val="tx1"/>
          </a:solidFill>
          <a:latin typeface="+mn-lt"/>
          <a:ea typeface="+mn-ea"/>
          <a:cs typeface="+mn-cs"/>
        </a:defRPr>
      </a:lvl1pPr>
      <a:lvl2pPr marL="742950" indent="-285750" algn="l" rtl="0" fontAlgn="base">
        <a:spcBef>
          <a:spcPct val="20000"/>
        </a:spcBef>
        <a:spcAft>
          <a:spcPct val="0"/>
        </a:spcAft>
        <a:buClr>
          <a:srgbClr val="0C2D84"/>
        </a:buClr>
        <a:buChar char="•"/>
        <a:defRPr sz="2400">
          <a:solidFill>
            <a:schemeClr val="tx1"/>
          </a:solidFill>
          <a:latin typeface="+mn-lt"/>
        </a:defRPr>
      </a:lvl2pPr>
      <a:lvl3pPr marL="1143000" indent="-228600" algn="l" rtl="0" fontAlgn="base">
        <a:spcBef>
          <a:spcPct val="20000"/>
        </a:spcBef>
        <a:spcAft>
          <a:spcPct val="0"/>
        </a:spcAft>
        <a:buClr>
          <a:srgbClr val="0C2D84"/>
        </a:buClr>
        <a:buFont typeface="Century Gothic" pitchFamily="34" charset="0"/>
        <a:buChar char="―"/>
        <a:defRPr sz="2000">
          <a:solidFill>
            <a:schemeClr val="tx1"/>
          </a:solidFill>
          <a:latin typeface="+mn-lt"/>
        </a:defRPr>
      </a:lvl3pPr>
      <a:lvl4pPr marL="1600200" indent="-228600" algn="l" rtl="0" fontAlgn="base">
        <a:spcBef>
          <a:spcPct val="20000"/>
        </a:spcBef>
        <a:spcAft>
          <a:spcPct val="0"/>
        </a:spcAft>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Lawrence.Woolf@ga-asi.co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newscientist.com/blogs/shortsharpscience/2009/03/california-to-ban-sale-of-blac.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undsci.berkeley.edu/teaching/teachingtools.php" TargetMode="External"/><Relationship Id="rId2" Type="http://schemas.openxmlformats.org/officeDocument/2006/relationships/hyperlink" Target="http://undsci.berkeley.edu/index.php" TargetMode="External"/><Relationship Id="rId1" Type="http://schemas.openxmlformats.org/officeDocument/2006/relationships/slideLayout" Target="../slideLayouts/slideLayout2.xml"/><Relationship Id="rId4" Type="http://schemas.openxmlformats.org/officeDocument/2006/relationships/hyperlink" Target="http://www.av8n.com/physics/scientific-methods.ht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vacationhousing.com/images/sd_frwy_map.gif"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vacationhousing.com/images/sd_frwy_map.gif" TargetMode="External"/><Relationship Id="rId2" Type="http://schemas.openxmlformats.org/officeDocument/2006/relationships/image" Target="../media/image39.w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images.google.com/imgres?imgurl=http://www.onmission.com/webzine/sept_oct02/images/house_of_cards.jpg&amp;imgrefurl=http://www.onmission.com/webzine/sept_oct02/blackaby.htm&amp;h=294&amp;w=221&amp;sz=10&amp;tbnid=xlTZX13qUZsJ:&amp;tbnh=110&amp;tbnw=83&amp;start=7&amp;prev=/images?q=house+of+cards&amp;hl=en&amp;lr=&amp;ie=UTF-8&amp;sa=G"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4294967295"/>
          </p:nvPr>
        </p:nvSpPr>
        <p:spPr>
          <a:xfrm>
            <a:off x="3581400" y="6400800"/>
            <a:ext cx="1905000" cy="457200"/>
          </a:xfrm>
          <a:prstGeom prst="rect">
            <a:avLst/>
          </a:prstGeom>
        </p:spPr>
        <p:txBody>
          <a:bodyPr/>
          <a:lstStyle/>
          <a:p>
            <a:fld id="{2A2384E0-0F59-471F-93D9-33AB6D14029B}" type="slidenum">
              <a:rPr lang="en-US"/>
              <a:pPr/>
              <a:t>1</a:t>
            </a:fld>
            <a:endParaRPr lang="en-US" dirty="0"/>
          </a:p>
        </p:txBody>
      </p:sp>
      <p:sp>
        <p:nvSpPr>
          <p:cNvPr id="44036" name="Rectangle 4"/>
          <p:cNvSpPr>
            <a:spLocks noChangeArrowheads="1"/>
          </p:cNvSpPr>
          <p:nvPr/>
        </p:nvSpPr>
        <p:spPr bwMode="auto">
          <a:xfrm>
            <a:off x="990600" y="228600"/>
            <a:ext cx="7086600" cy="685800"/>
          </a:xfrm>
          <a:prstGeom prst="rect">
            <a:avLst/>
          </a:prstGeom>
          <a:noFill/>
          <a:ln w="9525">
            <a:noFill/>
            <a:miter lim="800000"/>
            <a:headEnd/>
            <a:tailEnd/>
          </a:ln>
          <a:effectLst/>
        </p:spPr>
        <p:txBody>
          <a:bodyPr anchor="ctr"/>
          <a:lstStyle/>
          <a:p>
            <a:pPr algn="ctr"/>
            <a:r>
              <a:rPr lang="en-US" sz="2800" b="1" dirty="0" smtClean="0">
                <a:solidFill>
                  <a:schemeClr val="bg1"/>
                </a:solidFill>
                <a:latin typeface="+mn-lt"/>
              </a:rPr>
              <a:t> An Unexpected (and Colorful)  Journey</a:t>
            </a:r>
            <a:endParaRPr lang="en-US" sz="2800" b="1" dirty="0">
              <a:solidFill>
                <a:schemeClr val="bg1"/>
              </a:solidFill>
              <a:latin typeface="+mn-lt"/>
            </a:endParaRPr>
          </a:p>
        </p:txBody>
      </p:sp>
      <p:sp>
        <p:nvSpPr>
          <p:cNvPr id="44037" name="Rectangle 5"/>
          <p:cNvSpPr>
            <a:spLocks noChangeArrowheads="1"/>
          </p:cNvSpPr>
          <p:nvPr/>
        </p:nvSpPr>
        <p:spPr bwMode="auto">
          <a:xfrm>
            <a:off x="533400" y="3810000"/>
            <a:ext cx="4267200" cy="2286000"/>
          </a:xfrm>
          <a:prstGeom prst="rect">
            <a:avLst/>
          </a:prstGeom>
          <a:noFill/>
          <a:ln w="9525">
            <a:noFill/>
            <a:miter lim="800000"/>
            <a:headEnd/>
            <a:tailEnd/>
          </a:ln>
          <a:effectLst/>
        </p:spPr>
        <p:txBody>
          <a:bodyPr/>
          <a:lstStyle/>
          <a:p>
            <a:pPr marL="342900" indent="-342900">
              <a:spcBef>
                <a:spcPct val="20000"/>
              </a:spcBef>
            </a:pPr>
            <a:r>
              <a:rPr lang="en-US" sz="1800" dirty="0">
                <a:latin typeface="+mn-lt"/>
              </a:rPr>
              <a:t>Dr. Larry Woolf</a:t>
            </a:r>
          </a:p>
          <a:p>
            <a:pPr marL="342900" indent="-342900">
              <a:spcBef>
                <a:spcPct val="20000"/>
              </a:spcBef>
            </a:pPr>
            <a:r>
              <a:rPr lang="en-US" sz="1800" dirty="0">
                <a:latin typeface="+mn-lt"/>
              </a:rPr>
              <a:t>General </a:t>
            </a:r>
            <a:r>
              <a:rPr lang="en-US" sz="1800" dirty="0" smtClean="0">
                <a:latin typeface="+mn-lt"/>
              </a:rPr>
              <a:t>Atomics Aeronautical Systems, Inc.</a:t>
            </a:r>
            <a:endParaRPr lang="en-US" sz="1800" dirty="0">
              <a:latin typeface="+mn-lt"/>
            </a:endParaRPr>
          </a:p>
          <a:p>
            <a:pPr marL="342900" indent="-342900">
              <a:spcBef>
                <a:spcPct val="20000"/>
              </a:spcBef>
            </a:pPr>
            <a:r>
              <a:rPr lang="en-US" sz="1800" dirty="0" smtClean="0">
                <a:latin typeface="+mn-lt"/>
                <a:hlinkClick r:id="rId2"/>
              </a:rPr>
              <a:t>Lawrence.Woolf@ga-asi.com</a:t>
            </a:r>
            <a:endParaRPr lang="en-US" sz="1800" dirty="0" smtClean="0">
              <a:latin typeface="+mn-lt"/>
            </a:endParaRPr>
          </a:p>
          <a:p>
            <a:pPr marL="342900" indent="-342900">
              <a:spcBef>
                <a:spcPct val="20000"/>
              </a:spcBef>
            </a:pPr>
            <a:r>
              <a:rPr lang="en-US" sz="1800" dirty="0" smtClean="0">
                <a:latin typeface="+mn-lt"/>
              </a:rPr>
              <a:t>This presentation will be posted at:</a:t>
            </a:r>
            <a:endParaRPr lang="en-US" sz="1800" dirty="0">
              <a:latin typeface="+mn-lt"/>
            </a:endParaRPr>
          </a:p>
          <a:p>
            <a:pPr marL="342900" indent="-342900">
              <a:spcBef>
                <a:spcPct val="20000"/>
              </a:spcBef>
            </a:pPr>
            <a:r>
              <a:rPr lang="en-US" sz="1800" dirty="0" smtClean="0">
                <a:solidFill>
                  <a:schemeClr val="accent2"/>
                </a:solidFill>
                <a:latin typeface="+mn-lt"/>
              </a:rPr>
              <a:t>www.sci-ed-ga.org</a:t>
            </a:r>
            <a:r>
              <a:rPr lang="en-US" sz="1800" dirty="0" smtClean="0">
                <a:latin typeface="+mn-lt"/>
              </a:rPr>
              <a:t>   </a:t>
            </a:r>
            <a:endParaRPr lang="en-US" sz="1800" dirty="0">
              <a:latin typeface="+mn-lt"/>
            </a:endParaRPr>
          </a:p>
          <a:p>
            <a:pPr marL="342900" indent="-342900">
              <a:spcBef>
                <a:spcPct val="20000"/>
              </a:spcBef>
            </a:pPr>
            <a:r>
              <a:rPr lang="en-US" sz="1800" dirty="0">
                <a:latin typeface="+mn-lt"/>
              </a:rPr>
              <a:t>                </a:t>
            </a:r>
            <a:r>
              <a:rPr lang="en-US" sz="1800" dirty="0">
                <a:solidFill>
                  <a:schemeClr val="accent2"/>
                </a:solidFill>
                <a:latin typeface="+mn-lt"/>
              </a:rPr>
              <a:t>then click on </a:t>
            </a:r>
            <a:r>
              <a:rPr lang="en-US" sz="1800" dirty="0" smtClean="0">
                <a:solidFill>
                  <a:schemeClr val="accent2"/>
                </a:solidFill>
                <a:latin typeface="+mn-lt"/>
              </a:rPr>
              <a:t>Presentations</a:t>
            </a:r>
            <a:endParaRPr lang="en-US" sz="1800" dirty="0">
              <a:solidFill>
                <a:schemeClr val="accent2"/>
              </a:solidFill>
              <a:latin typeface="+mn-lt"/>
            </a:endParaRPr>
          </a:p>
        </p:txBody>
      </p:sp>
      <p:sp>
        <p:nvSpPr>
          <p:cNvPr id="44038" name="Text Box 6"/>
          <p:cNvSpPr txBox="1">
            <a:spLocks noChangeArrowheads="1"/>
          </p:cNvSpPr>
          <p:nvPr/>
        </p:nvSpPr>
        <p:spPr bwMode="auto">
          <a:xfrm>
            <a:off x="533400" y="1143000"/>
            <a:ext cx="7848600" cy="2308324"/>
          </a:xfrm>
          <a:prstGeom prst="rect">
            <a:avLst/>
          </a:prstGeom>
          <a:noFill/>
          <a:ln w="9525">
            <a:noFill/>
            <a:miter lim="800000"/>
            <a:headEnd/>
            <a:tailEnd/>
          </a:ln>
          <a:effectLst/>
        </p:spPr>
        <p:txBody>
          <a:bodyPr wrap="square">
            <a:spAutoFit/>
          </a:bodyPr>
          <a:lstStyle/>
          <a:p>
            <a:pPr algn="ctr">
              <a:spcBef>
                <a:spcPct val="50000"/>
              </a:spcBef>
            </a:pPr>
            <a:r>
              <a:rPr lang="en-US" b="1" dirty="0">
                <a:latin typeface="+mn-lt"/>
              </a:rPr>
              <a:t>Presentation to the </a:t>
            </a:r>
            <a:r>
              <a:rPr lang="en-US" b="1" dirty="0" smtClean="0">
                <a:latin typeface="+mn-lt"/>
              </a:rPr>
              <a:t>Teacher Enrichment Program/Center for Excellence in Education/Bite of Science</a:t>
            </a:r>
          </a:p>
          <a:p>
            <a:pPr algn="ctr">
              <a:spcBef>
                <a:spcPct val="50000"/>
              </a:spcBef>
            </a:pPr>
            <a:r>
              <a:rPr lang="en-US" b="1" dirty="0" smtClean="0">
                <a:latin typeface="+mn-lt"/>
              </a:rPr>
              <a:t>San Diego County Office of Education; </a:t>
            </a:r>
          </a:p>
          <a:p>
            <a:pPr algn="ctr">
              <a:spcBef>
                <a:spcPct val="50000"/>
              </a:spcBef>
            </a:pPr>
            <a:r>
              <a:rPr lang="en-US" b="1" dirty="0" smtClean="0">
                <a:latin typeface="+mn-lt"/>
              </a:rPr>
              <a:t>February 28, 2013 </a:t>
            </a:r>
            <a:endParaRPr lang="en-US" b="1"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839200" cy="762000"/>
          </a:xfrm>
        </p:spPr>
        <p:txBody>
          <a:bodyPr/>
          <a:lstStyle/>
          <a:p>
            <a:r>
              <a:rPr lang="en-US" dirty="0" smtClean="0"/>
              <a:t>Aside 2: Let’s do a scientific experiment: color mixing</a:t>
            </a:r>
            <a:endParaRPr lang="en-US" dirty="0"/>
          </a:p>
        </p:txBody>
      </p:sp>
      <p:sp>
        <p:nvSpPr>
          <p:cNvPr id="3" name="Content Placeholder 2"/>
          <p:cNvSpPr>
            <a:spLocks noGrp="1"/>
          </p:cNvSpPr>
          <p:nvPr>
            <p:ph idx="1"/>
          </p:nvPr>
        </p:nvSpPr>
        <p:spPr>
          <a:xfrm>
            <a:off x="381000" y="990600"/>
            <a:ext cx="8305800" cy="5029200"/>
          </a:xfrm>
        </p:spPr>
        <p:txBody>
          <a:bodyPr/>
          <a:lstStyle/>
          <a:p>
            <a:r>
              <a:rPr lang="en-US" sz="2000" dirty="0" smtClean="0"/>
              <a:t>Take “solid paint” samples</a:t>
            </a:r>
          </a:p>
          <a:p>
            <a:r>
              <a:rPr lang="en-US" sz="2000" dirty="0" smtClean="0"/>
              <a:t>Mix “classic” primary colors</a:t>
            </a:r>
          </a:p>
          <a:p>
            <a:pPr lvl="1"/>
            <a:r>
              <a:rPr lang="en-US" sz="2000" b="1" dirty="0" smtClean="0"/>
              <a:t>R/Y</a:t>
            </a:r>
          </a:p>
          <a:p>
            <a:pPr lvl="1"/>
            <a:r>
              <a:rPr lang="en-US" sz="2000" b="1" dirty="0" smtClean="0"/>
              <a:t>B/R</a:t>
            </a:r>
          </a:p>
          <a:p>
            <a:pPr lvl="1"/>
            <a:r>
              <a:rPr lang="en-US" sz="2000" b="1" dirty="0" smtClean="0"/>
              <a:t>Y/B</a:t>
            </a:r>
          </a:p>
          <a:p>
            <a:pPr lvl="1"/>
            <a:r>
              <a:rPr lang="en-US" sz="2000" b="1" dirty="0" smtClean="0"/>
              <a:t>What colors did you obtain?</a:t>
            </a:r>
          </a:p>
          <a:p>
            <a:r>
              <a:rPr lang="en-US" sz="2000" dirty="0" smtClean="0"/>
              <a:t>Mix “correct” primary colors</a:t>
            </a:r>
          </a:p>
          <a:p>
            <a:pPr lvl="1"/>
            <a:r>
              <a:rPr lang="en-US" sz="2000" b="1" dirty="0" smtClean="0"/>
              <a:t>C/M</a:t>
            </a:r>
          </a:p>
          <a:p>
            <a:pPr lvl="1"/>
            <a:r>
              <a:rPr lang="en-US" sz="2000" b="1" dirty="0" smtClean="0"/>
              <a:t>M/Y</a:t>
            </a:r>
          </a:p>
          <a:p>
            <a:pPr lvl="1"/>
            <a:r>
              <a:rPr lang="en-US" sz="2000" b="1" dirty="0" smtClean="0"/>
              <a:t>Y/C</a:t>
            </a:r>
          </a:p>
          <a:p>
            <a:pPr lvl="1"/>
            <a:r>
              <a:rPr lang="en-US" sz="2000" b="1" dirty="0" smtClean="0"/>
              <a:t>What colors did you obtain</a:t>
            </a:r>
          </a:p>
          <a:p>
            <a:r>
              <a:rPr lang="en-US" sz="2000" dirty="0" smtClean="0"/>
              <a:t>Which provided a wider range of colors?</a:t>
            </a:r>
          </a:p>
          <a:p>
            <a:r>
              <a:rPr lang="en-US" sz="2000" dirty="0" smtClean="0"/>
              <a:t>What model describes these results?</a:t>
            </a:r>
            <a:endParaRPr lang="en-US" sz="2000" dirty="0"/>
          </a:p>
        </p:txBody>
      </p:sp>
      <p:sp>
        <p:nvSpPr>
          <p:cNvPr id="4" name="Slide Number Placeholder 3"/>
          <p:cNvSpPr>
            <a:spLocks noGrp="1"/>
          </p:cNvSpPr>
          <p:nvPr>
            <p:ph type="sldNum" sz="quarter" idx="11"/>
          </p:nvPr>
        </p:nvSpPr>
        <p:spPr/>
        <p:txBody>
          <a:bodyPr/>
          <a:lstStyle/>
          <a:p>
            <a:fld id="{24F7F4F4-E79B-43A2-9379-07F4DFBFFA36}" type="slidenum">
              <a:rPr lang="en-US" smtClean="0"/>
              <a:pPr/>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248400" cy="533400"/>
          </a:xfrm>
        </p:spPr>
        <p:txBody>
          <a:bodyPr/>
          <a:lstStyle/>
          <a:p>
            <a:r>
              <a:rPr lang="en-US" dirty="0" smtClean="0"/>
              <a:t>The color wheel …</a:t>
            </a:r>
            <a:endParaRPr lang="en-US" dirty="0"/>
          </a:p>
        </p:txBody>
      </p:sp>
      <p:sp>
        <p:nvSpPr>
          <p:cNvPr id="4" name="Slide Number Placeholder 3"/>
          <p:cNvSpPr>
            <a:spLocks noGrp="1"/>
          </p:cNvSpPr>
          <p:nvPr>
            <p:ph type="sldNum" sz="quarter" idx="11"/>
          </p:nvPr>
        </p:nvSpPr>
        <p:spPr/>
        <p:txBody>
          <a:bodyPr/>
          <a:lstStyle/>
          <a:p>
            <a:fld id="{24F7F4F4-E79B-43A2-9379-07F4DFBFFA36}" type="slidenum">
              <a:rPr lang="en-US" smtClean="0"/>
              <a:pPr/>
              <a:t>11</a:t>
            </a:fld>
            <a:endParaRPr lang="en-US" dirty="0"/>
          </a:p>
        </p:txBody>
      </p:sp>
      <p:pic>
        <p:nvPicPr>
          <p:cNvPr id="3" name="Content Placeholder 2"/>
          <p:cNvPicPr>
            <a:picLocks noGrp="1" noChangeAspect="1" noChangeArrowheads="1"/>
          </p:cNvPicPr>
          <p:nvPr>
            <p:ph idx="1"/>
          </p:nvPr>
        </p:nvPicPr>
        <p:blipFill>
          <a:blip r:embed="rId2" cstate="print"/>
          <a:srcRect/>
          <a:stretch>
            <a:fillRect/>
          </a:stretch>
        </p:blipFill>
        <p:spPr bwMode="auto">
          <a:xfrm>
            <a:off x="3810000" y="762000"/>
            <a:ext cx="4876800" cy="5634317"/>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led to a </a:t>
            </a:r>
            <a:r>
              <a:rPr lang="en-US" dirty="0" smtClean="0"/>
              <a:t>poster</a:t>
            </a:r>
            <a:endParaRPr lang="en-US" dirty="0"/>
          </a:p>
        </p:txBody>
      </p:sp>
      <p:sp>
        <p:nvSpPr>
          <p:cNvPr id="4" name="Slide Number Placeholder 3"/>
          <p:cNvSpPr>
            <a:spLocks noGrp="1"/>
          </p:cNvSpPr>
          <p:nvPr>
            <p:ph type="sldNum" sz="quarter" idx="11"/>
          </p:nvPr>
        </p:nvSpPr>
        <p:spPr/>
        <p:txBody>
          <a:bodyPr/>
          <a:lstStyle/>
          <a:p>
            <a:fld id="{24F7F4F4-E79B-43A2-9379-07F4DFBFFA36}" type="slidenum">
              <a:rPr lang="en-US" smtClean="0"/>
              <a:pPr/>
              <a:t>12</a:t>
            </a:fld>
            <a:endParaRPr lang="en-US" dirty="0"/>
          </a:p>
        </p:txBody>
      </p:sp>
      <p:pic>
        <p:nvPicPr>
          <p:cNvPr id="59394" name="Picture 2"/>
          <p:cNvPicPr>
            <a:picLocks noChangeAspect="1" noChangeArrowheads="1"/>
          </p:cNvPicPr>
          <p:nvPr/>
        </p:nvPicPr>
        <p:blipFill>
          <a:blip r:embed="rId2" cstate="print"/>
          <a:srcRect/>
          <a:stretch>
            <a:fillRect/>
          </a:stretch>
        </p:blipFill>
        <p:spPr bwMode="auto">
          <a:xfrm>
            <a:off x="5943600" y="0"/>
            <a:ext cx="3048000" cy="6476998"/>
          </a:xfrm>
          <a:prstGeom prst="rect">
            <a:avLst/>
          </a:prstGeom>
          <a:noFill/>
          <a:ln w="9525">
            <a:noFill/>
            <a:miter lim="800000"/>
            <a:headEnd/>
            <a:tailEnd/>
          </a:ln>
        </p:spPr>
      </p:pic>
      <p:sp>
        <p:nvSpPr>
          <p:cNvPr id="5" name="TextBox 4"/>
          <p:cNvSpPr txBox="1"/>
          <p:nvPr/>
        </p:nvSpPr>
        <p:spPr>
          <a:xfrm>
            <a:off x="304800" y="1219200"/>
            <a:ext cx="5105400" cy="2308324"/>
          </a:xfrm>
          <a:prstGeom prst="rect">
            <a:avLst/>
          </a:prstGeom>
          <a:noFill/>
        </p:spPr>
        <p:txBody>
          <a:bodyPr wrap="square" rtlCol="0">
            <a:spAutoFit/>
          </a:bodyPr>
          <a:lstStyle/>
          <a:p>
            <a:pPr>
              <a:buFont typeface="Wingdings" pitchFamily="2" charset="2"/>
              <a:buChar char="v"/>
            </a:pPr>
            <a:r>
              <a:rPr lang="en-US" b="1" dirty="0" smtClean="0">
                <a:latin typeface="+mn-lt"/>
              </a:rPr>
              <a:t> Why: confusion about primary colors and correct color wheel</a:t>
            </a:r>
          </a:p>
          <a:p>
            <a:pPr>
              <a:buFont typeface="Wingdings" pitchFamily="2" charset="2"/>
              <a:buChar char="v"/>
            </a:pPr>
            <a:r>
              <a:rPr lang="en-US" b="1" dirty="0" smtClean="0">
                <a:latin typeface="+mn-lt"/>
              </a:rPr>
              <a:t> Correct color wheel model</a:t>
            </a:r>
          </a:p>
          <a:p>
            <a:pPr>
              <a:buFont typeface="Wingdings" pitchFamily="2" charset="2"/>
              <a:buChar char="v"/>
            </a:pPr>
            <a:r>
              <a:rPr lang="en-US" b="1" dirty="0" smtClean="0">
                <a:latin typeface="+mn-lt"/>
              </a:rPr>
              <a:t> Examples of model</a:t>
            </a:r>
          </a:p>
          <a:p>
            <a:pPr>
              <a:buFont typeface="Wingdings" pitchFamily="2" charset="2"/>
              <a:buChar char="v"/>
            </a:pPr>
            <a:r>
              <a:rPr lang="en-US" b="1" dirty="0" smtClean="0">
                <a:latin typeface="+mn-lt"/>
              </a:rPr>
              <a:t> Side by Side Comparisons</a:t>
            </a:r>
          </a:p>
          <a:p>
            <a:pPr>
              <a:buFont typeface="Wingdings" pitchFamily="2" charset="2"/>
              <a:buChar char="v"/>
            </a:pPr>
            <a:r>
              <a:rPr lang="en-US" b="1" dirty="0" smtClean="0">
                <a:latin typeface="+mn-lt"/>
              </a:rPr>
              <a:t> Multiple representations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color models: Color Cube</a:t>
            </a:r>
            <a:endParaRPr lang="en-US" dirty="0"/>
          </a:p>
        </p:txBody>
      </p:sp>
      <p:sp>
        <p:nvSpPr>
          <p:cNvPr id="4" name="Slide Number Placeholder 3"/>
          <p:cNvSpPr>
            <a:spLocks noGrp="1"/>
          </p:cNvSpPr>
          <p:nvPr>
            <p:ph type="sldNum" sz="quarter" idx="11"/>
          </p:nvPr>
        </p:nvSpPr>
        <p:spPr/>
        <p:txBody>
          <a:bodyPr/>
          <a:lstStyle/>
          <a:p>
            <a:fld id="{24F7F4F4-E79B-43A2-9379-07F4DFBFFA36}" type="slidenum">
              <a:rPr lang="en-US" smtClean="0"/>
              <a:pPr/>
              <a:t>13</a:t>
            </a:fld>
            <a:endParaRPr lang="en-US" dirty="0"/>
          </a:p>
        </p:txBody>
      </p:sp>
      <p:pic>
        <p:nvPicPr>
          <p:cNvPr id="2050" name="Picture 2" descr="http://www.colorcube.com/puzzle/cube.jpg"/>
          <p:cNvPicPr>
            <a:picLocks noChangeAspect="1" noChangeArrowheads="1"/>
          </p:cNvPicPr>
          <p:nvPr/>
        </p:nvPicPr>
        <p:blipFill>
          <a:blip r:embed="rId2" cstate="print"/>
          <a:srcRect/>
          <a:stretch>
            <a:fillRect/>
          </a:stretch>
        </p:blipFill>
        <p:spPr bwMode="auto">
          <a:xfrm>
            <a:off x="5257800" y="1447800"/>
            <a:ext cx="3581400" cy="3628525"/>
          </a:xfrm>
          <a:prstGeom prst="rect">
            <a:avLst/>
          </a:prstGeom>
          <a:noFill/>
        </p:spPr>
      </p:pic>
      <p:sp>
        <p:nvSpPr>
          <p:cNvPr id="5" name="TextBox 4"/>
          <p:cNvSpPr txBox="1"/>
          <p:nvPr/>
        </p:nvSpPr>
        <p:spPr>
          <a:xfrm>
            <a:off x="228600" y="4114800"/>
            <a:ext cx="6096000" cy="1569660"/>
          </a:xfrm>
          <a:prstGeom prst="rect">
            <a:avLst/>
          </a:prstGeom>
          <a:noFill/>
        </p:spPr>
        <p:txBody>
          <a:bodyPr wrap="square" rtlCol="0">
            <a:spAutoFit/>
          </a:bodyPr>
          <a:lstStyle/>
          <a:p>
            <a:r>
              <a:rPr lang="en-US" b="1" dirty="0" smtClean="0">
                <a:latin typeface="+mn-lt"/>
              </a:rPr>
              <a:t>Distance between points in 3-D</a:t>
            </a:r>
          </a:p>
          <a:p>
            <a:r>
              <a:rPr lang="en-US" b="1" dirty="0" smtClean="0">
                <a:latin typeface="+mn-lt"/>
              </a:rPr>
              <a:t>Color difference (</a:t>
            </a:r>
            <a:r>
              <a:rPr lang="el-GR" b="1" dirty="0" smtClean="0">
                <a:latin typeface="+mn-lt"/>
              </a:rPr>
              <a:t>Δ</a:t>
            </a:r>
            <a:r>
              <a:rPr lang="en-US" b="1" dirty="0" smtClean="0">
                <a:latin typeface="+mn-lt"/>
              </a:rPr>
              <a:t>E):</a:t>
            </a:r>
          </a:p>
          <a:p>
            <a:endParaRPr lang="en-US" b="1" dirty="0" smtClean="0">
              <a:latin typeface="+mn-lt"/>
            </a:endParaRPr>
          </a:p>
          <a:p>
            <a:r>
              <a:rPr lang="en-US" b="1" dirty="0" smtClean="0"/>
              <a:t>(</a:t>
            </a:r>
            <a:r>
              <a:rPr lang="el-GR" b="1" dirty="0" smtClean="0"/>
              <a:t>Δ</a:t>
            </a:r>
            <a:r>
              <a:rPr lang="en-US" b="1" dirty="0" smtClean="0"/>
              <a:t>E) =</a:t>
            </a:r>
            <a:r>
              <a:rPr lang="en-US" b="1" dirty="0" smtClean="0">
                <a:latin typeface="+mn-lt"/>
              </a:rPr>
              <a:t>√ (X</a:t>
            </a:r>
            <a:r>
              <a:rPr lang="en-US" b="1" baseline="-25000" dirty="0" smtClean="0">
                <a:latin typeface="+mn-lt"/>
              </a:rPr>
              <a:t>2</a:t>
            </a:r>
            <a:r>
              <a:rPr lang="en-US" b="1" dirty="0" smtClean="0">
                <a:latin typeface="+mn-lt"/>
              </a:rPr>
              <a:t>-X</a:t>
            </a:r>
            <a:r>
              <a:rPr lang="en-US" b="1" baseline="-25000" dirty="0" smtClean="0">
                <a:latin typeface="+mn-lt"/>
              </a:rPr>
              <a:t>1</a:t>
            </a:r>
            <a:r>
              <a:rPr lang="en-US" b="1" dirty="0" smtClean="0">
                <a:latin typeface="+mn-lt"/>
              </a:rPr>
              <a:t>)</a:t>
            </a:r>
            <a:r>
              <a:rPr lang="en-US" b="1" baseline="30000" dirty="0" smtClean="0">
                <a:latin typeface="+mn-lt"/>
              </a:rPr>
              <a:t>2</a:t>
            </a:r>
            <a:r>
              <a:rPr lang="en-US" b="1" dirty="0" smtClean="0">
                <a:latin typeface="+mn-lt"/>
              </a:rPr>
              <a:t> + (Y</a:t>
            </a:r>
            <a:r>
              <a:rPr lang="en-US" b="1" baseline="-25000" dirty="0" smtClean="0">
                <a:latin typeface="+mn-lt"/>
              </a:rPr>
              <a:t>2</a:t>
            </a:r>
            <a:r>
              <a:rPr lang="en-US" b="1" dirty="0" smtClean="0">
                <a:latin typeface="+mn-lt"/>
              </a:rPr>
              <a:t>-Y</a:t>
            </a:r>
            <a:r>
              <a:rPr lang="en-US" b="1" baseline="-25000" dirty="0" smtClean="0">
                <a:latin typeface="+mn-lt"/>
              </a:rPr>
              <a:t>1</a:t>
            </a:r>
            <a:r>
              <a:rPr lang="en-US" b="1" dirty="0" smtClean="0">
                <a:latin typeface="+mn-lt"/>
              </a:rPr>
              <a:t>)</a:t>
            </a:r>
            <a:r>
              <a:rPr lang="en-US" b="1" baseline="30000" dirty="0" smtClean="0">
                <a:latin typeface="+mn-lt"/>
              </a:rPr>
              <a:t> 2</a:t>
            </a:r>
            <a:r>
              <a:rPr lang="en-US" b="1" dirty="0" smtClean="0">
                <a:latin typeface="+mn-lt"/>
              </a:rPr>
              <a:t> + (Z</a:t>
            </a:r>
            <a:r>
              <a:rPr lang="en-US" b="1" baseline="-25000" dirty="0" smtClean="0">
                <a:latin typeface="+mn-lt"/>
              </a:rPr>
              <a:t>2</a:t>
            </a:r>
            <a:r>
              <a:rPr lang="en-US" b="1" dirty="0" smtClean="0">
                <a:latin typeface="+mn-lt"/>
              </a:rPr>
              <a:t>-Z</a:t>
            </a:r>
            <a:r>
              <a:rPr lang="en-US" b="1" baseline="-25000" dirty="0" smtClean="0">
                <a:latin typeface="+mn-lt"/>
              </a:rPr>
              <a:t>1</a:t>
            </a:r>
            <a:r>
              <a:rPr lang="en-US" b="1" dirty="0" smtClean="0">
                <a:latin typeface="+mn-lt"/>
              </a:rPr>
              <a:t>)</a:t>
            </a:r>
            <a:r>
              <a:rPr lang="en-US" b="1" baseline="30000" dirty="0" smtClean="0">
                <a:latin typeface="+mn-lt"/>
              </a:rPr>
              <a:t> 2</a:t>
            </a:r>
            <a:endParaRPr lang="en-US" b="1" dirty="0">
              <a:latin typeface="+mn-lt"/>
            </a:endParaRPr>
          </a:p>
        </p:txBody>
      </p:sp>
      <p:cxnSp>
        <p:nvCxnSpPr>
          <p:cNvPr id="7" name="Straight Connector 6"/>
          <p:cNvCxnSpPr/>
          <p:nvPr/>
        </p:nvCxnSpPr>
        <p:spPr>
          <a:xfrm>
            <a:off x="1295400" y="5257800"/>
            <a:ext cx="4419600" cy="0"/>
          </a:xfrm>
          <a:prstGeom prst="line">
            <a:avLst/>
          </a:prstGeom>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152400" y="1143000"/>
            <a:ext cx="5181600" cy="1569660"/>
          </a:xfrm>
          <a:prstGeom prst="rect">
            <a:avLst/>
          </a:prstGeom>
          <a:noFill/>
        </p:spPr>
        <p:txBody>
          <a:bodyPr wrap="square" rtlCol="0">
            <a:spAutoFit/>
          </a:bodyPr>
          <a:lstStyle/>
          <a:p>
            <a:r>
              <a:rPr lang="en-US" b="1" dirty="0" smtClean="0">
                <a:latin typeface="+mn-lt"/>
              </a:rPr>
              <a:t>Pythagorean Theorem =</a:t>
            </a:r>
          </a:p>
          <a:p>
            <a:r>
              <a:rPr lang="en-US" b="1" dirty="0" smtClean="0">
                <a:latin typeface="+mn-lt"/>
              </a:rPr>
              <a:t>Distance between 2 points in 2-D</a:t>
            </a:r>
          </a:p>
          <a:p>
            <a:endParaRPr lang="en-US" b="1" dirty="0" smtClean="0">
              <a:latin typeface="+mn-lt"/>
            </a:endParaRPr>
          </a:p>
          <a:p>
            <a:r>
              <a:rPr lang="en-US" b="1" dirty="0" smtClean="0">
                <a:latin typeface="+mn-lt"/>
              </a:rPr>
              <a:t>Length =  √ (X</a:t>
            </a:r>
            <a:r>
              <a:rPr lang="en-US" b="1" baseline="-25000" dirty="0" smtClean="0">
                <a:latin typeface="+mn-lt"/>
              </a:rPr>
              <a:t>2</a:t>
            </a:r>
            <a:r>
              <a:rPr lang="en-US" b="1" dirty="0" smtClean="0">
                <a:latin typeface="+mn-lt"/>
              </a:rPr>
              <a:t>-X</a:t>
            </a:r>
            <a:r>
              <a:rPr lang="en-US" b="1" baseline="-25000" dirty="0" smtClean="0">
                <a:latin typeface="+mn-lt"/>
              </a:rPr>
              <a:t>1</a:t>
            </a:r>
            <a:r>
              <a:rPr lang="en-US" b="1" dirty="0" smtClean="0">
                <a:latin typeface="+mn-lt"/>
              </a:rPr>
              <a:t>)</a:t>
            </a:r>
            <a:r>
              <a:rPr lang="en-US" b="1" baseline="30000" dirty="0" smtClean="0">
                <a:latin typeface="+mn-lt"/>
              </a:rPr>
              <a:t>2</a:t>
            </a:r>
            <a:r>
              <a:rPr lang="en-US" b="1" dirty="0" smtClean="0">
                <a:latin typeface="+mn-lt"/>
              </a:rPr>
              <a:t> + (Y</a:t>
            </a:r>
            <a:r>
              <a:rPr lang="en-US" b="1" baseline="-25000" dirty="0" smtClean="0">
                <a:latin typeface="+mn-lt"/>
              </a:rPr>
              <a:t>2</a:t>
            </a:r>
            <a:r>
              <a:rPr lang="en-US" b="1" dirty="0" smtClean="0">
                <a:latin typeface="+mn-lt"/>
              </a:rPr>
              <a:t>-Y</a:t>
            </a:r>
            <a:r>
              <a:rPr lang="en-US" b="1" baseline="-25000" dirty="0" smtClean="0">
                <a:latin typeface="+mn-lt"/>
              </a:rPr>
              <a:t>1</a:t>
            </a:r>
            <a:r>
              <a:rPr lang="en-US" b="1" dirty="0" smtClean="0">
                <a:latin typeface="+mn-lt"/>
              </a:rPr>
              <a:t>)</a:t>
            </a:r>
            <a:r>
              <a:rPr lang="en-US" b="1" baseline="30000" dirty="0" smtClean="0">
                <a:latin typeface="+mn-lt"/>
              </a:rPr>
              <a:t> 2</a:t>
            </a:r>
            <a:endParaRPr lang="en-US" b="1" dirty="0">
              <a:latin typeface="+mn-lt"/>
            </a:endParaRPr>
          </a:p>
        </p:txBody>
      </p:sp>
      <p:cxnSp>
        <p:nvCxnSpPr>
          <p:cNvPr id="11" name="Straight Connector 10"/>
          <p:cNvCxnSpPr/>
          <p:nvPr/>
        </p:nvCxnSpPr>
        <p:spPr>
          <a:xfrm>
            <a:off x="1828800" y="2286000"/>
            <a:ext cx="2819400" cy="0"/>
          </a:xfrm>
          <a:prstGeom prst="line">
            <a:avLst/>
          </a:prstGeom>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5867400" y="4419600"/>
            <a:ext cx="457200" cy="461665"/>
          </a:xfrm>
          <a:prstGeom prst="rect">
            <a:avLst/>
          </a:prstGeom>
          <a:noFill/>
        </p:spPr>
        <p:txBody>
          <a:bodyPr wrap="square" rtlCol="0">
            <a:spAutoFit/>
          </a:bodyPr>
          <a:lstStyle/>
          <a:p>
            <a:r>
              <a:rPr lang="en-US" b="1" dirty="0" smtClean="0">
                <a:latin typeface="+mn-lt"/>
              </a:rPr>
              <a:t>X</a:t>
            </a:r>
            <a:endParaRPr lang="en-US" b="1" dirty="0">
              <a:latin typeface="+mn-lt"/>
            </a:endParaRPr>
          </a:p>
        </p:txBody>
      </p:sp>
      <p:sp>
        <p:nvSpPr>
          <p:cNvPr id="14" name="TextBox 13"/>
          <p:cNvSpPr txBox="1"/>
          <p:nvPr/>
        </p:nvSpPr>
        <p:spPr>
          <a:xfrm>
            <a:off x="7924800" y="4572000"/>
            <a:ext cx="457200" cy="461665"/>
          </a:xfrm>
          <a:prstGeom prst="rect">
            <a:avLst/>
          </a:prstGeom>
          <a:noFill/>
        </p:spPr>
        <p:txBody>
          <a:bodyPr wrap="square" rtlCol="0">
            <a:spAutoFit/>
          </a:bodyPr>
          <a:lstStyle/>
          <a:p>
            <a:r>
              <a:rPr lang="en-US" b="1" dirty="0" smtClean="0">
                <a:latin typeface="+mn-lt"/>
              </a:rPr>
              <a:t>Y</a:t>
            </a:r>
            <a:endParaRPr lang="en-US" b="1" dirty="0">
              <a:latin typeface="+mn-lt"/>
            </a:endParaRPr>
          </a:p>
        </p:txBody>
      </p:sp>
      <p:sp>
        <p:nvSpPr>
          <p:cNvPr id="15" name="TextBox 14"/>
          <p:cNvSpPr txBox="1"/>
          <p:nvPr/>
        </p:nvSpPr>
        <p:spPr>
          <a:xfrm>
            <a:off x="8686800" y="3124200"/>
            <a:ext cx="457200" cy="461665"/>
          </a:xfrm>
          <a:prstGeom prst="rect">
            <a:avLst/>
          </a:prstGeom>
          <a:noFill/>
        </p:spPr>
        <p:txBody>
          <a:bodyPr wrap="square" rtlCol="0">
            <a:spAutoFit/>
          </a:bodyPr>
          <a:lstStyle/>
          <a:p>
            <a:r>
              <a:rPr lang="en-US" b="1" dirty="0" smtClean="0">
                <a:latin typeface="+mn-lt"/>
              </a:rPr>
              <a:t>Z</a:t>
            </a:r>
            <a:endParaRPr lang="en-US" b="1" dirty="0">
              <a:latin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Industrial L* a* b* color model</a:t>
            </a:r>
            <a:endParaRPr lang="en-US" dirty="0"/>
          </a:p>
        </p:txBody>
      </p:sp>
      <p:sp>
        <p:nvSpPr>
          <p:cNvPr id="4" name="Slide Number Placeholder 3"/>
          <p:cNvSpPr>
            <a:spLocks noGrp="1"/>
          </p:cNvSpPr>
          <p:nvPr>
            <p:ph type="sldNum" sz="quarter" idx="11"/>
          </p:nvPr>
        </p:nvSpPr>
        <p:spPr/>
        <p:txBody>
          <a:bodyPr/>
          <a:lstStyle/>
          <a:p>
            <a:fld id="{24F7F4F4-E79B-43A2-9379-07F4DFBFFA36}" type="slidenum">
              <a:rPr lang="en-US" smtClean="0"/>
              <a:pPr/>
              <a:t>14</a:t>
            </a:fld>
            <a:endParaRPr lang="en-US" dirty="0"/>
          </a:p>
        </p:txBody>
      </p:sp>
      <p:pic>
        <p:nvPicPr>
          <p:cNvPr id="5" name="Picture 5"/>
          <p:cNvPicPr>
            <a:picLocks noChangeAspect="1" noChangeArrowheads="1"/>
          </p:cNvPicPr>
          <p:nvPr/>
        </p:nvPicPr>
        <p:blipFill>
          <a:blip r:embed="rId2" cstate="print"/>
          <a:srcRect/>
          <a:stretch>
            <a:fillRect/>
          </a:stretch>
        </p:blipFill>
        <p:spPr bwMode="auto">
          <a:xfrm>
            <a:off x="3733800" y="1143000"/>
            <a:ext cx="5251519" cy="5110084"/>
          </a:xfrm>
          <a:prstGeom prst="rect">
            <a:avLst/>
          </a:prstGeom>
          <a:noFill/>
        </p:spPr>
      </p:pic>
      <p:sp>
        <p:nvSpPr>
          <p:cNvPr id="6" name="TextBox 5"/>
          <p:cNvSpPr txBox="1"/>
          <p:nvPr/>
        </p:nvSpPr>
        <p:spPr>
          <a:xfrm>
            <a:off x="6096000" y="1600200"/>
            <a:ext cx="609600" cy="461665"/>
          </a:xfrm>
          <a:prstGeom prst="rect">
            <a:avLst/>
          </a:prstGeom>
          <a:solidFill>
            <a:schemeClr val="bg1"/>
          </a:solidFill>
          <a:ln>
            <a:solidFill>
              <a:schemeClr val="tx1"/>
            </a:solidFill>
          </a:ln>
        </p:spPr>
        <p:txBody>
          <a:bodyPr wrap="square" rtlCol="0">
            <a:spAutoFit/>
          </a:bodyPr>
          <a:lstStyle/>
          <a:p>
            <a:r>
              <a:rPr lang="en-US" dirty="0" smtClean="0"/>
              <a:t>L*</a:t>
            </a:r>
            <a:endParaRPr lang="en-US" dirty="0"/>
          </a:p>
        </p:txBody>
      </p:sp>
      <p:sp>
        <p:nvSpPr>
          <p:cNvPr id="7" name="TextBox 6"/>
          <p:cNvSpPr txBox="1"/>
          <p:nvPr/>
        </p:nvSpPr>
        <p:spPr>
          <a:xfrm>
            <a:off x="7924800" y="3581400"/>
            <a:ext cx="609600" cy="461665"/>
          </a:xfrm>
          <a:prstGeom prst="rect">
            <a:avLst/>
          </a:prstGeom>
          <a:solidFill>
            <a:schemeClr val="bg1"/>
          </a:solidFill>
          <a:ln>
            <a:solidFill>
              <a:schemeClr val="tx1"/>
            </a:solidFill>
          </a:ln>
        </p:spPr>
        <p:txBody>
          <a:bodyPr wrap="square" rtlCol="0">
            <a:spAutoFit/>
          </a:bodyPr>
          <a:lstStyle/>
          <a:p>
            <a:r>
              <a:rPr lang="en-US" dirty="0" smtClean="0"/>
              <a:t>a*</a:t>
            </a:r>
            <a:endParaRPr lang="en-US" dirty="0"/>
          </a:p>
        </p:txBody>
      </p:sp>
      <p:sp>
        <p:nvSpPr>
          <p:cNvPr id="8" name="TextBox 7"/>
          <p:cNvSpPr txBox="1"/>
          <p:nvPr/>
        </p:nvSpPr>
        <p:spPr>
          <a:xfrm>
            <a:off x="6629400" y="3124200"/>
            <a:ext cx="609600" cy="461665"/>
          </a:xfrm>
          <a:prstGeom prst="rect">
            <a:avLst/>
          </a:prstGeom>
          <a:solidFill>
            <a:schemeClr val="bg1"/>
          </a:solidFill>
          <a:ln>
            <a:solidFill>
              <a:schemeClr val="tx1"/>
            </a:solidFill>
          </a:ln>
        </p:spPr>
        <p:txBody>
          <a:bodyPr wrap="square" rtlCol="0">
            <a:spAutoFit/>
          </a:bodyPr>
          <a:lstStyle/>
          <a:p>
            <a:r>
              <a:rPr lang="en-US" dirty="0" smtClean="0"/>
              <a:t>b*</a:t>
            </a:r>
            <a:endParaRPr lang="en-US" dirty="0"/>
          </a:p>
        </p:txBody>
      </p:sp>
      <p:sp>
        <p:nvSpPr>
          <p:cNvPr id="9" name="TextBox 8"/>
          <p:cNvSpPr txBox="1"/>
          <p:nvPr/>
        </p:nvSpPr>
        <p:spPr>
          <a:xfrm>
            <a:off x="0" y="5410200"/>
            <a:ext cx="6172200" cy="461665"/>
          </a:xfrm>
          <a:prstGeom prst="rect">
            <a:avLst/>
          </a:prstGeom>
          <a:solidFill>
            <a:schemeClr val="bg1"/>
          </a:solidFill>
          <a:ln>
            <a:solidFill>
              <a:schemeClr val="bg1"/>
            </a:solidFill>
          </a:ln>
        </p:spPr>
        <p:txBody>
          <a:bodyPr wrap="square" rtlCol="0">
            <a:spAutoFit/>
          </a:bodyPr>
          <a:lstStyle/>
          <a:p>
            <a:r>
              <a:rPr lang="el-GR" b="1" dirty="0" smtClean="0">
                <a:latin typeface="+mn-lt"/>
              </a:rPr>
              <a:t>Δ</a:t>
            </a:r>
            <a:r>
              <a:rPr lang="en-US" b="1" dirty="0" smtClean="0">
                <a:latin typeface="+mn-lt"/>
              </a:rPr>
              <a:t>E = √ (L</a:t>
            </a:r>
            <a:r>
              <a:rPr lang="en-US" b="1" baseline="-25000" dirty="0" smtClean="0">
                <a:latin typeface="+mn-lt"/>
              </a:rPr>
              <a:t>2</a:t>
            </a:r>
            <a:r>
              <a:rPr lang="en-US" b="1" dirty="0" smtClean="0">
                <a:latin typeface="+mn-lt"/>
              </a:rPr>
              <a:t>*-L</a:t>
            </a:r>
            <a:r>
              <a:rPr lang="en-US" b="1" baseline="-25000" dirty="0" smtClean="0">
                <a:latin typeface="+mn-lt"/>
              </a:rPr>
              <a:t>1</a:t>
            </a:r>
            <a:r>
              <a:rPr lang="en-US" b="1" dirty="0" smtClean="0">
                <a:latin typeface="+mn-lt"/>
              </a:rPr>
              <a:t>*)</a:t>
            </a:r>
            <a:r>
              <a:rPr lang="en-US" b="1" baseline="30000" dirty="0" smtClean="0">
                <a:latin typeface="+mn-lt"/>
              </a:rPr>
              <a:t>2</a:t>
            </a:r>
            <a:r>
              <a:rPr lang="en-US" b="1" dirty="0" smtClean="0">
                <a:latin typeface="+mn-lt"/>
              </a:rPr>
              <a:t> + (a</a:t>
            </a:r>
            <a:r>
              <a:rPr lang="en-US" b="1" baseline="-25000" dirty="0" smtClean="0">
                <a:latin typeface="+mn-lt"/>
              </a:rPr>
              <a:t>2</a:t>
            </a:r>
            <a:r>
              <a:rPr lang="en-US" b="1" dirty="0" smtClean="0">
                <a:latin typeface="+mn-lt"/>
              </a:rPr>
              <a:t>*-a</a:t>
            </a:r>
            <a:r>
              <a:rPr lang="en-US" b="1" baseline="-25000" dirty="0" smtClean="0">
                <a:latin typeface="+mn-lt"/>
              </a:rPr>
              <a:t>1</a:t>
            </a:r>
            <a:r>
              <a:rPr lang="en-US" b="1" dirty="0" smtClean="0">
                <a:latin typeface="+mn-lt"/>
              </a:rPr>
              <a:t>*)</a:t>
            </a:r>
            <a:r>
              <a:rPr lang="en-US" b="1" baseline="30000" dirty="0" smtClean="0">
                <a:latin typeface="+mn-lt"/>
              </a:rPr>
              <a:t> 2</a:t>
            </a:r>
            <a:r>
              <a:rPr lang="en-US" b="1" dirty="0" smtClean="0">
                <a:latin typeface="+mn-lt"/>
              </a:rPr>
              <a:t> + (b</a:t>
            </a:r>
            <a:r>
              <a:rPr lang="en-US" b="1" baseline="-25000" dirty="0" smtClean="0">
                <a:latin typeface="+mn-lt"/>
              </a:rPr>
              <a:t>2</a:t>
            </a:r>
            <a:r>
              <a:rPr lang="en-US" b="1" dirty="0" smtClean="0">
                <a:latin typeface="+mn-lt"/>
              </a:rPr>
              <a:t>*-b</a:t>
            </a:r>
            <a:r>
              <a:rPr lang="en-US" b="1" baseline="-25000" dirty="0" smtClean="0">
                <a:latin typeface="+mn-lt"/>
              </a:rPr>
              <a:t>1</a:t>
            </a:r>
            <a:r>
              <a:rPr lang="en-US" b="1" dirty="0" smtClean="0">
                <a:latin typeface="+mn-lt"/>
              </a:rPr>
              <a:t>*)</a:t>
            </a:r>
            <a:r>
              <a:rPr lang="en-US" b="1" baseline="30000" dirty="0" smtClean="0">
                <a:latin typeface="+mn-lt"/>
              </a:rPr>
              <a:t> 2</a:t>
            </a:r>
            <a:endParaRPr lang="en-US" b="1" dirty="0">
              <a:latin typeface="+mn-lt"/>
            </a:endParaRPr>
          </a:p>
        </p:txBody>
      </p:sp>
      <p:cxnSp>
        <p:nvCxnSpPr>
          <p:cNvPr id="11" name="Straight Connector 10"/>
          <p:cNvCxnSpPr/>
          <p:nvPr/>
        </p:nvCxnSpPr>
        <p:spPr>
          <a:xfrm>
            <a:off x="990600" y="5486400"/>
            <a:ext cx="4953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Publicity for the correct color wheels …</a:t>
            </a:r>
            <a:endParaRPr lang="en-US" dirty="0"/>
          </a:p>
        </p:txBody>
      </p:sp>
      <p:sp>
        <p:nvSpPr>
          <p:cNvPr id="4" name="Slide Number Placeholder 3"/>
          <p:cNvSpPr>
            <a:spLocks noGrp="1"/>
          </p:cNvSpPr>
          <p:nvPr>
            <p:ph type="sldNum" sz="quarter" idx="11"/>
          </p:nvPr>
        </p:nvSpPr>
        <p:spPr/>
        <p:txBody>
          <a:bodyPr/>
          <a:lstStyle/>
          <a:p>
            <a:fld id="{24F7F4F4-E79B-43A2-9379-07F4DFBFFA36}" type="slidenum">
              <a:rPr lang="en-US" smtClean="0"/>
              <a:pPr/>
              <a:t>15</a:t>
            </a:fld>
            <a:endParaRPr lang="en-US" dirty="0"/>
          </a:p>
        </p:txBody>
      </p:sp>
      <p:pic>
        <p:nvPicPr>
          <p:cNvPr id="3075" name="Picture 3"/>
          <p:cNvPicPr>
            <a:picLocks noChangeAspect="1" noChangeArrowheads="1"/>
          </p:cNvPicPr>
          <p:nvPr/>
        </p:nvPicPr>
        <p:blipFill>
          <a:blip r:embed="rId2" cstate="print"/>
          <a:srcRect/>
          <a:stretch>
            <a:fillRect/>
          </a:stretch>
        </p:blipFill>
        <p:spPr bwMode="auto">
          <a:xfrm>
            <a:off x="2514600" y="975534"/>
            <a:ext cx="3886200" cy="5319552"/>
          </a:xfrm>
          <a:prstGeom prst="rect">
            <a:avLst/>
          </a:prstGeom>
          <a:noFill/>
          <a:ln w="9525">
            <a:solidFill>
              <a:schemeClr val="tx1"/>
            </a:solid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a Physics Teacher paper</a:t>
            </a:r>
            <a:endParaRPr lang="en-US" dirty="0"/>
          </a:p>
        </p:txBody>
      </p:sp>
      <p:sp>
        <p:nvSpPr>
          <p:cNvPr id="4" name="Slide Number Placeholder 3"/>
          <p:cNvSpPr>
            <a:spLocks noGrp="1"/>
          </p:cNvSpPr>
          <p:nvPr>
            <p:ph type="sldNum" sz="quarter" idx="11"/>
          </p:nvPr>
        </p:nvSpPr>
        <p:spPr/>
        <p:txBody>
          <a:bodyPr/>
          <a:lstStyle/>
          <a:p>
            <a:fld id="{24F7F4F4-E79B-43A2-9379-07F4DFBFFA36}" type="slidenum">
              <a:rPr lang="en-US" smtClean="0"/>
              <a:pPr/>
              <a:t>16</a:t>
            </a:fld>
            <a:endParaRPr lang="en-US" dirty="0"/>
          </a:p>
        </p:txBody>
      </p:sp>
      <p:pic>
        <p:nvPicPr>
          <p:cNvPr id="64514" name="Picture 2"/>
          <p:cNvPicPr>
            <a:picLocks noGrp="1" noChangeAspect="1" noChangeArrowheads="1"/>
          </p:cNvPicPr>
          <p:nvPr>
            <p:ph idx="1"/>
          </p:nvPr>
        </p:nvPicPr>
        <p:blipFill>
          <a:blip r:embed="rId2" cstate="print">
            <a:lum contrast="-5000"/>
          </a:blip>
          <a:srcRect/>
          <a:stretch>
            <a:fillRect/>
          </a:stretch>
        </p:blipFill>
        <p:spPr bwMode="auto">
          <a:xfrm>
            <a:off x="2133600" y="838200"/>
            <a:ext cx="4305153" cy="5576402"/>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about color helped with an engineering problem …</a:t>
            </a:r>
            <a:endParaRPr lang="en-US" dirty="0"/>
          </a:p>
        </p:txBody>
      </p:sp>
      <p:sp>
        <p:nvSpPr>
          <p:cNvPr id="4" name="Slide Number Placeholder 3"/>
          <p:cNvSpPr>
            <a:spLocks noGrp="1"/>
          </p:cNvSpPr>
          <p:nvPr>
            <p:ph type="sldNum" sz="quarter" idx="11"/>
          </p:nvPr>
        </p:nvSpPr>
        <p:spPr/>
        <p:txBody>
          <a:bodyPr/>
          <a:lstStyle/>
          <a:p>
            <a:fld id="{24F7F4F4-E79B-43A2-9379-07F4DFBFFA36}" type="slidenum">
              <a:rPr lang="en-US" smtClean="0"/>
              <a:pPr/>
              <a:t>17</a:t>
            </a:fld>
            <a:endParaRPr lang="en-US" dirty="0"/>
          </a:p>
        </p:txBody>
      </p:sp>
      <p:sp>
        <p:nvSpPr>
          <p:cNvPr id="5" name="TextBox 4"/>
          <p:cNvSpPr txBox="1"/>
          <p:nvPr/>
        </p:nvSpPr>
        <p:spPr>
          <a:xfrm>
            <a:off x="228600" y="5562600"/>
            <a:ext cx="8763000" cy="461665"/>
          </a:xfrm>
          <a:prstGeom prst="rect">
            <a:avLst/>
          </a:prstGeom>
          <a:noFill/>
        </p:spPr>
        <p:txBody>
          <a:bodyPr wrap="square" rtlCol="0">
            <a:spAutoFit/>
          </a:bodyPr>
          <a:lstStyle/>
          <a:p>
            <a:r>
              <a:rPr lang="en-US" b="1" dirty="0" smtClean="0">
                <a:latin typeface="+mn-lt"/>
              </a:rPr>
              <a:t>… the design of one-way imaging materials for windows</a:t>
            </a:r>
            <a:endParaRPr lang="en-US" b="1" dirty="0">
              <a:latin typeface="+mn-lt"/>
            </a:endParaRPr>
          </a:p>
        </p:txBody>
      </p:sp>
      <p:pic>
        <p:nvPicPr>
          <p:cNvPr id="3" name="Content Placeholder 2"/>
          <p:cNvPicPr>
            <a:picLocks noGrp="1" noChangeAspect="1" noChangeArrowheads="1"/>
          </p:cNvPicPr>
          <p:nvPr>
            <p:ph idx="1"/>
          </p:nvPr>
        </p:nvPicPr>
        <p:blipFill>
          <a:blip r:embed="rId2" cstate="print"/>
          <a:srcRect/>
          <a:stretch>
            <a:fillRect/>
          </a:stretch>
        </p:blipFill>
        <p:spPr bwMode="auto">
          <a:xfrm>
            <a:off x="533400" y="1524000"/>
            <a:ext cx="4038600" cy="2025793"/>
          </a:xfrm>
          <a:prstGeom prst="rect">
            <a:avLst/>
          </a:prstGeom>
          <a:noFill/>
          <a:ln w="9525">
            <a:solidFill>
              <a:schemeClr val="tx1"/>
            </a:solidFill>
            <a:miter lim="800000"/>
            <a:headEnd/>
            <a:tailEnd/>
          </a:ln>
        </p:spPr>
      </p:pic>
      <p:pic>
        <p:nvPicPr>
          <p:cNvPr id="8" name="Picture 7" descr="C:\Documents and Settings\Woolfl\Local Settings\Temporary Internet Files\Content.Word\photo.jpg"/>
          <p:cNvPicPr/>
          <p:nvPr/>
        </p:nvPicPr>
        <p:blipFill>
          <a:blip r:embed="rId3" cstate="print"/>
          <a:srcRect t="12365" r="871"/>
          <a:stretch>
            <a:fillRect/>
          </a:stretch>
        </p:blipFill>
        <p:spPr bwMode="auto">
          <a:xfrm>
            <a:off x="4800600" y="2667000"/>
            <a:ext cx="3782585" cy="2172694"/>
          </a:xfrm>
          <a:prstGeom prst="rect">
            <a:avLst/>
          </a:prstGeom>
          <a:noFill/>
          <a:ln w="9525">
            <a:solidFill>
              <a:schemeClr val="tx1"/>
            </a:solid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One-way imaging film – multilayer coatings</a:t>
            </a:r>
            <a:endParaRPr lang="en-US" dirty="0"/>
          </a:p>
        </p:txBody>
      </p:sp>
      <p:sp>
        <p:nvSpPr>
          <p:cNvPr id="3" name="Content Placeholder 2"/>
          <p:cNvSpPr>
            <a:spLocks noGrp="1"/>
          </p:cNvSpPr>
          <p:nvPr>
            <p:ph idx="1"/>
          </p:nvPr>
        </p:nvSpPr>
        <p:spPr>
          <a:xfrm>
            <a:off x="2667000" y="5105400"/>
            <a:ext cx="2895600" cy="1066800"/>
          </a:xfrm>
        </p:spPr>
        <p:txBody>
          <a:bodyPr/>
          <a:lstStyle/>
          <a:p>
            <a:r>
              <a:rPr lang="en-US" dirty="0" smtClean="0"/>
              <a:t>Sunglasses</a:t>
            </a:r>
          </a:p>
          <a:p>
            <a:r>
              <a:rPr lang="en-US" dirty="0" smtClean="0"/>
              <a:t>Film (sample)</a:t>
            </a:r>
            <a:endParaRPr lang="en-US" dirty="0"/>
          </a:p>
        </p:txBody>
      </p:sp>
      <p:sp>
        <p:nvSpPr>
          <p:cNvPr id="4" name="Slide Number Placeholder 3"/>
          <p:cNvSpPr>
            <a:spLocks noGrp="1"/>
          </p:cNvSpPr>
          <p:nvPr>
            <p:ph type="sldNum" sz="quarter" idx="11"/>
          </p:nvPr>
        </p:nvSpPr>
        <p:spPr/>
        <p:txBody>
          <a:bodyPr/>
          <a:lstStyle/>
          <a:p>
            <a:fld id="{24F7F4F4-E79B-43A2-9379-07F4DFBFFA36}" type="slidenum">
              <a:rPr lang="en-US" smtClean="0"/>
              <a:pPr/>
              <a:t>18</a:t>
            </a:fld>
            <a:endParaRPr lang="en-US" dirty="0"/>
          </a:p>
        </p:txBody>
      </p:sp>
      <p:sp>
        <p:nvSpPr>
          <p:cNvPr id="5" name="Rectangle 4"/>
          <p:cNvSpPr/>
          <p:nvPr/>
        </p:nvSpPr>
        <p:spPr>
          <a:xfrm>
            <a:off x="2133600" y="1447800"/>
            <a:ext cx="3810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33600" y="2743200"/>
            <a:ext cx="3810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914400" y="2057400"/>
            <a:ext cx="2514600"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914400" y="3429000"/>
            <a:ext cx="2514600"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57200" y="1447800"/>
            <a:ext cx="838200" cy="461665"/>
          </a:xfrm>
          <a:prstGeom prst="rect">
            <a:avLst/>
          </a:prstGeom>
          <a:noFill/>
        </p:spPr>
        <p:txBody>
          <a:bodyPr wrap="square" rtlCol="0">
            <a:spAutoFit/>
          </a:bodyPr>
          <a:lstStyle/>
          <a:p>
            <a:r>
              <a:rPr lang="en-US" dirty="0" smtClean="0"/>
              <a:t>T1</a:t>
            </a:r>
            <a:endParaRPr lang="en-US" dirty="0"/>
          </a:p>
        </p:txBody>
      </p:sp>
      <p:sp>
        <p:nvSpPr>
          <p:cNvPr id="11" name="TextBox 10"/>
          <p:cNvSpPr txBox="1"/>
          <p:nvPr/>
        </p:nvSpPr>
        <p:spPr>
          <a:xfrm>
            <a:off x="457200" y="2819400"/>
            <a:ext cx="838200" cy="461665"/>
          </a:xfrm>
          <a:prstGeom prst="rect">
            <a:avLst/>
          </a:prstGeom>
          <a:noFill/>
        </p:spPr>
        <p:txBody>
          <a:bodyPr wrap="square" rtlCol="0">
            <a:spAutoFit/>
          </a:bodyPr>
          <a:lstStyle/>
          <a:p>
            <a:r>
              <a:rPr lang="en-US" dirty="0" smtClean="0"/>
              <a:t>T2</a:t>
            </a:r>
            <a:endParaRPr lang="en-US" dirty="0"/>
          </a:p>
        </p:txBody>
      </p:sp>
      <p:sp>
        <p:nvSpPr>
          <p:cNvPr id="12" name="Rectangle 11"/>
          <p:cNvSpPr/>
          <p:nvPr/>
        </p:nvSpPr>
        <p:spPr>
          <a:xfrm>
            <a:off x="5562600" y="1524000"/>
            <a:ext cx="3810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562600" y="2819400"/>
            <a:ext cx="3810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14400" y="4191000"/>
            <a:ext cx="2590800" cy="830997"/>
          </a:xfrm>
          <a:prstGeom prst="rect">
            <a:avLst/>
          </a:prstGeom>
          <a:noFill/>
        </p:spPr>
        <p:txBody>
          <a:bodyPr wrap="square" rtlCol="0">
            <a:spAutoFit/>
          </a:bodyPr>
          <a:lstStyle/>
          <a:p>
            <a:r>
              <a:rPr lang="en-US" dirty="0" smtClean="0"/>
              <a:t>Transmittance 1 = </a:t>
            </a:r>
          </a:p>
          <a:p>
            <a:r>
              <a:rPr lang="en-US" dirty="0" smtClean="0"/>
              <a:t>Transmittance 2</a:t>
            </a:r>
            <a:endParaRPr lang="en-US" dirty="0"/>
          </a:p>
        </p:txBody>
      </p:sp>
      <p:cxnSp>
        <p:nvCxnSpPr>
          <p:cNvPr id="15" name="Straight Arrow Connector 14"/>
          <p:cNvCxnSpPr/>
          <p:nvPr/>
        </p:nvCxnSpPr>
        <p:spPr>
          <a:xfrm>
            <a:off x="5943600" y="1981200"/>
            <a:ext cx="1600200" cy="6096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943600" y="1447800"/>
            <a:ext cx="1600200" cy="5334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315200" y="1828800"/>
            <a:ext cx="838200" cy="461665"/>
          </a:xfrm>
          <a:prstGeom prst="rect">
            <a:avLst/>
          </a:prstGeom>
          <a:noFill/>
        </p:spPr>
        <p:txBody>
          <a:bodyPr wrap="square" rtlCol="0">
            <a:spAutoFit/>
          </a:bodyPr>
          <a:lstStyle/>
          <a:p>
            <a:r>
              <a:rPr lang="en-US" dirty="0" smtClean="0"/>
              <a:t>R1</a:t>
            </a:r>
            <a:endParaRPr lang="en-US" dirty="0"/>
          </a:p>
        </p:txBody>
      </p:sp>
      <p:sp>
        <p:nvSpPr>
          <p:cNvPr id="25" name="TextBox 24"/>
          <p:cNvSpPr txBox="1"/>
          <p:nvPr/>
        </p:nvSpPr>
        <p:spPr>
          <a:xfrm>
            <a:off x="7239000" y="3505200"/>
            <a:ext cx="838200" cy="461665"/>
          </a:xfrm>
          <a:prstGeom prst="rect">
            <a:avLst/>
          </a:prstGeom>
          <a:noFill/>
        </p:spPr>
        <p:txBody>
          <a:bodyPr wrap="square" rtlCol="0">
            <a:spAutoFit/>
          </a:bodyPr>
          <a:lstStyle/>
          <a:p>
            <a:r>
              <a:rPr lang="en-US" dirty="0" smtClean="0"/>
              <a:t>R2</a:t>
            </a:r>
            <a:endParaRPr lang="en-US" dirty="0"/>
          </a:p>
        </p:txBody>
      </p:sp>
      <p:sp>
        <p:nvSpPr>
          <p:cNvPr id="26" name="TextBox 25"/>
          <p:cNvSpPr txBox="1"/>
          <p:nvPr/>
        </p:nvSpPr>
        <p:spPr>
          <a:xfrm>
            <a:off x="4876800" y="4191000"/>
            <a:ext cx="2209800" cy="830997"/>
          </a:xfrm>
          <a:prstGeom prst="rect">
            <a:avLst/>
          </a:prstGeom>
          <a:noFill/>
        </p:spPr>
        <p:txBody>
          <a:bodyPr wrap="square" rtlCol="0">
            <a:spAutoFit/>
          </a:bodyPr>
          <a:lstStyle/>
          <a:p>
            <a:r>
              <a:rPr lang="en-US" dirty="0" smtClean="0"/>
              <a:t>Reflectance 1≠ Reflectance 2</a:t>
            </a:r>
            <a:endParaRPr lang="en-US" dirty="0"/>
          </a:p>
        </p:txBody>
      </p:sp>
      <p:cxnSp>
        <p:nvCxnSpPr>
          <p:cNvPr id="23" name="Straight Arrow Connector 22"/>
          <p:cNvCxnSpPr/>
          <p:nvPr/>
        </p:nvCxnSpPr>
        <p:spPr>
          <a:xfrm flipH="1">
            <a:off x="5943600" y="3048000"/>
            <a:ext cx="1600200" cy="5334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943600" y="3581400"/>
            <a:ext cx="1600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209800" y="1447800"/>
            <a:ext cx="0" cy="129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362200" y="1447800"/>
            <a:ext cx="0" cy="129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438400" y="2743200"/>
            <a:ext cx="0" cy="129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86000" y="2743200"/>
            <a:ext cx="0" cy="129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638800" y="1524000"/>
            <a:ext cx="0" cy="129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791200" y="1524000"/>
            <a:ext cx="0" cy="129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715000" y="2819400"/>
            <a:ext cx="0" cy="129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867400" y="2819400"/>
            <a:ext cx="0" cy="129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One-way imaging window film at Rome Airport</a:t>
            </a:r>
            <a:endParaRPr lang="en-US" dirty="0"/>
          </a:p>
        </p:txBody>
      </p:sp>
      <p:sp>
        <p:nvSpPr>
          <p:cNvPr id="4" name="Slide Number Placeholder 3"/>
          <p:cNvSpPr>
            <a:spLocks noGrp="1"/>
          </p:cNvSpPr>
          <p:nvPr>
            <p:ph type="sldNum" sz="quarter" idx="11"/>
          </p:nvPr>
        </p:nvSpPr>
        <p:spPr/>
        <p:txBody>
          <a:bodyPr/>
          <a:lstStyle/>
          <a:p>
            <a:fld id="{24F7F4F4-E79B-43A2-9379-07F4DFBFFA36}" type="slidenum">
              <a:rPr lang="en-US" smtClean="0"/>
              <a:pPr/>
              <a:t>19</a:t>
            </a:fld>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457200" y="990600"/>
            <a:ext cx="6172200" cy="5098238"/>
          </a:xfrm>
          <a:prstGeom prst="rect">
            <a:avLst/>
          </a:prstGeom>
          <a:noFill/>
          <a:ln w="9525">
            <a:noFill/>
            <a:miter lim="800000"/>
            <a:headEnd/>
            <a:tailEnd/>
          </a:ln>
        </p:spPr>
      </p:pic>
      <p:sp>
        <p:nvSpPr>
          <p:cNvPr id="6" name="TextBox 5"/>
          <p:cNvSpPr txBox="1"/>
          <p:nvPr/>
        </p:nvSpPr>
        <p:spPr>
          <a:xfrm>
            <a:off x="457200" y="6096000"/>
            <a:ext cx="5943600" cy="276999"/>
          </a:xfrm>
          <a:prstGeom prst="rect">
            <a:avLst/>
          </a:prstGeom>
          <a:noFill/>
        </p:spPr>
        <p:txBody>
          <a:bodyPr wrap="square" rtlCol="0">
            <a:spAutoFit/>
          </a:bodyPr>
          <a:lstStyle/>
          <a:p>
            <a:r>
              <a:rPr lang="en-US" sz="1200" b="1" dirty="0" smtClean="0"/>
              <a:t>http://www.usglassmag.com/Window_Film/BackIssues/2003/March-April03/X-TEX.GIF</a:t>
            </a:r>
            <a:endParaRPr lang="en-US" sz="1200" b="1" dirty="0"/>
          </a:p>
        </p:txBody>
      </p:sp>
      <p:pic>
        <p:nvPicPr>
          <p:cNvPr id="1027" name="Picture 3"/>
          <p:cNvPicPr>
            <a:picLocks noChangeAspect="1" noChangeArrowheads="1"/>
          </p:cNvPicPr>
          <p:nvPr/>
        </p:nvPicPr>
        <p:blipFill>
          <a:blip r:embed="rId3" cstate="print"/>
          <a:srcRect/>
          <a:stretch>
            <a:fillRect/>
          </a:stretch>
        </p:blipFill>
        <p:spPr bwMode="auto">
          <a:xfrm>
            <a:off x="6705600" y="3581400"/>
            <a:ext cx="2192181" cy="2457450"/>
          </a:xfrm>
          <a:prstGeom prst="rect">
            <a:avLst/>
          </a:prstGeom>
          <a:noFill/>
          <a:ln w="9525">
            <a:solidFill>
              <a:schemeClr val="tx1"/>
            </a:solid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for this talk</a:t>
            </a:r>
            <a:endParaRPr lang="en-US" dirty="0"/>
          </a:p>
        </p:txBody>
      </p:sp>
      <p:sp>
        <p:nvSpPr>
          <p:cNvPr id="3" name="Content Placeholder 2"/>
          <p:cNvSpPr>
            <a:spLocks noGrp="1"/>
          </p:cNvSpPr>
          <p:nvPr>
            <p:ph idx="1"/>
          </p:nvPr>
        </p:nvSpPr>
        <p:spPr>
          <a:xfrm>
            <a:off x="609600" y="1143000"/>
            <a:ext cx="7848600" cy="2667000"/>
          </a:xfrm>
        </p:spPr>
        <p:txBody>
          <a:bodyPr/>
          <a:lstStyle/>
          <a:p>
            <a:r>
              <a:rPr lang="en-US" sz="2400" dirty="0" smtClean="0"/>
              <a:t>Talk about my work</a:t>
            </a:r>
          </a:p>
          <a:p>
            <a:r>
              <a:rPr lang="en-US" sz="2400" dirty="0" smtClean="0"/>
              <a:t>Provide useful content for teachers</a:t>
            </a:r>
          </a:p>
          <a:p>
            <a:r>
              <a:rPr lang="en-US" sz="2400" dirty="0" smtClean="0"/>
              <a:t>Context for classroom use</a:t>
            </a:r>
          </a:p>
          <a:p>
            <a:r>
              <a:rPr lang="en-US" sz="2400" dirty="0" smtClean="0"/>
              <a:t>My career path</a:t>
            </a:r>
          </a:p>
          <a:p>
            <a:pPr lvl="0"/>
            <a:r>
              <a:rPr lang="en-US" sz="2400" dirty="0" smtClean="0"/>
              <a:t>Cutting edge research</a:t>
            </a:r>
          </a:p>
          <a:p>
            <a:pPr lvl="0"/>
            <a:r>
              <a:rPr lang="en-US" sz="2400" dirty="0" smtClean="0"/>
              <a:t>Demonstration</a:t>
            </a:r>
          </a:p>
          <a:p>
            <a:pPr lvl="0">
              <a:buNone/>
            </a:pPr>
            <a:endParaRPr lang="en-US" sz="2800" dirty="0" smtClean="0"/>
          </a:p>
          <a:p>
            <a:pPr lvl="0">
              <a:buNone/>
            </a:pPr>
            <a:endParaRPr lang="en-US" sz="2800" i="1" dirty="0" smtClean="0"/>
          </a:p>
          <a:p>
            <a:pPr lvl="0">
              <a:buNone/>
            </a:pPr>
            <a:r>
              <a:rPr lang="en-US" sz="2800" i="1" dirty="0" smtClean="0"/>
              <a:t>	</a:t>
            </a:r>
          </a:p>
        </p:txBody>
      </p:sp>
      <p:sp>
        <p:nvSpPr>
          <p:cNvPr id="4" name="Slide Number Placeholder 3"/>
          <p:cNvSpPr>
            <a:spLocks noGrp="1"/>
          </p:cNvSpPr>
          <p:nvPr>
            <p:ph type="sldNum" sz="quarter" idx="11"/>
          </p:nvPr>
        </p:nvSpPr>
        <p:spPr/>
        <p:txBody>
          <a:bodyPr/>
          <a:lstStyle/>
          <a:p>
            <a:fld id="{24F7F4F4-E79B-43A2-9379-07F4DFBFFA36}" type="slidenum">
              <a:rPr lang="en-US" smtClean="0"/>
              <a:pPr/>
              <a:t>2</a:t>
            </a:fld>
            <a:endParaRPr lang="en-US" dirty="0"/>
          </a:p>
        </p:txBody>
      </p:sp>
      <p:sp>
        <p:nvSpPr>
          <p:cNvPr id="5" name="TextBox 4"/>
          <p:cNvSpPr txBox="1"/>
          <p:nvPr/>
        </p:nvSpPr>
        <p:spPr>
          <a:xfrm>
            <a:off x="533400" y="3886200"/>
            <a:ext cx="8001000" cy="1569660"/>
          </a:xfrm>
          <a:prstGeom prst="rect">
            <a:avLst/>
          </a:prstGeom>
          <a:noFill/>
        </p:spPr>
        <p:txBody>
          <a:bodyPr wrap="square" rtlCol="0">
            <a:spAutoFit/>
          </a:bodyPr>
          <a:lstStyle/>
          <a:p>
            <a:pPr lvl="0">
              <a:buNone/>
            </a:pPr>
            <a:r>
              <a:rPr lang="en-US" b="1" i="1" dirty="0" smtClean="0">
                <a:latin typeface="+mn-lt"/>
              </a:rPr>
              <a:t>A typical engineering problem: </a:t>
            </a:r>
          </a:p>
          <a:p>
            <a:pPr lvl="1">
              <a:buFont typeface="Arial" pitchFamily="34" charset="0"/>
              <a:buChar char="•"/>
            </a:pPr>
            <a:r>
              <a:rPr lang="en-US" b="1" i="1" dirty="0" smtClean="0">
                <a:latin typeface="+mn-lt"/>
              </a:rPr>
              <a:t> Well-defined </a:t>
            </a:r>
          </a:p>
          <a:p>
            <a:pPr lvl="1">
              <a:buFont typeface="Arial" pitchFamily="34" charset="0"/>
              <a:buChar char="•"/>
            </a:pPr>
            <a:r>
              <a:rPr lang="en-US" b="1" i="1" dirty="0" smtClean="0">
                <a:latin typeface="+mn-lt"/>
              </a:rPr>
              <a:t> Ill-defined</a:t>
            </a:r>
          </a:p>
          <a:p>
            <a:pPr lvl="1">
              <a:buFont typeface="Arial" pitchFamily="34" charset="0"/>
              <a:buChar char="•"/>
            </a:pPr>
            <a:r>
              <a:rPr lang="en-US" b="1" i="1" dirty="0" smtClean="0">
                <a:latin typeface="+mn-lt"/>
              </a:rPr>
              <a:t> </a:t>
            </a:r>
            <a:r>
              <a:rPr lang="en-US" b="1" i="1" dirty="0" smtClean="0">
                <a:latin typeface="+mn-lt"/>
              </a:rPr>
              <a:t>Conflicting goals</a:t>
            </a:r>
            <a:endParaRPr lang="en-US" b="1" i="1" dirty="0" smtClean="0">
              <a:latin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in your wallet?</a:t>
            </a:r>
            <a:endParaRPr lang="en-US" dirty="0"/>
          </a:p>
        </p:txBody>
      </p:sp>
      <p:sp>
        <p:nvSpPr>
          <p:cNvPr id="4" name="Slide Number Placeholder 3"/>
          <p:cNvSpPr>
            <a:spLocks noGrp="1"/>
          </p:cNvSpPr>
          <p:nvPr>
            <p:ph type="sldNum" sz="quarter" idx="11"/>
          </p:nvPr>
        </p:nvSpPr>
        <p:spPr/>
        <p:txBody>
          <a:bodyPr/>
          <a:lstStyle/>
          <a:p>
            <a:fld id="{24F7F4F4-E79B-43A2-9379-07F4DFBFFA36}" type="slidenum">
              <a:rPr lang="en-US" smtClean="0"/>
              <a:pPr/>
              <a:t>20</a:t>
            </a:fld>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4648200" y="1219200"/>
            <a:ext cx="3962400" cy="2965490"/>
          </a:xfrm>
          <a:prstGeom prst="rect">
            <a:avLst/>
          </a:prstGeom>
          <a:noFill/>
          <a:ln w="9525">
            <a:noFill/>
            <a:miter lim="800000"/>
            <a:headEnd/>
            <a:tailEnd/>
          </a:ln>
        </p:spPr>
      </p:pic>
      <p:sp>
        <p:nvSpPr>
          <p:cNvPr id="7" name="TextBox 6"/>
          <p:cNvSpPr txBox="1"/>
          <p:nvPr/>
        </p:nvSpPr>
        <p:spPr>
          <a:xfrm>
            <a:off x="152400" y="1371600"/>
            <a:ext cx="4267200" cy="830997"/>
          </a:xfrm>
          <a:prstGeom prst="rect">
            <a:avLst/>
          </a:prstGeom>
          <a:noFill/>
        </p:spPr>
        <p:txBody>
          <a:bodyPr wrap="square" rtlCol="0">
            <a:spAutoFit/>
          </a:bodyPr>
          <a:lstStyle/>
          <a:p>
            <a:r>
              <a:rPr lang="en-US" dirty="0" smtClean="0">
                <a:latin typeface="+mn-lt"/>
              </a:rPr>
              <a:t>Multilayer coatings – </a:t>
            </a:r>
          </a:p>
          <a:p>
            <a:r>
              <a:rPr lang="en-US" dirty="0" smtClean="0">
                <a:latin typeface="+mn-lt"/>
              </a:rPr>
              <a:t>color changing pigment</a:t>
            </a:r>
            <a:endParaRPr lang="en-US" dirty="0">
              <a:latin typeface="+mn-lt"/>
            </a:endParaRPr>
          </a:p>
        </p:txBody>
      </p:sp>
      <p:sp>
        <p:nvSpPr>
          <p:cNvPr id="8" name="Oval 7"/>
          <p:cNvSpPr/>
          <p:nvPr/>
        </p:nvSpPr>
        <p:spPr>
          <a:xfrm>
            <a:off x="7086600" y="2971800"/>
            <a:ext cx="1447800" cy="533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p:nvPr/>
        </p:nvPicPr>
        <p:blipFill>
          <a:blip r:embed="rId3" cstate="print"/>
          <a:srcRect t="16877" r="1133" b="12343"/>
          <a:stretch>
            <a:fillRect/>
          </a:stretch>
        </p:blipFill>
        <p:spPr bwMode="auto">
          <a:xfrm>
            <a:off x="762000" y="3657600"/>
            <a:ext cx="4544336" cy="2514600"/>
          </a:xfrm>
          <a:prstGeom prst="rect">
            <a:avLst/>
          </a:prstGeom>
          <a:noFill/>
          <a:ln w="9525">
            <a:noFill/>
            <a:miter lim="800000"/>
            <a:headEnd/>
            <a:tailEnd/>
          </a:ln>
        </p:spPr>
      </p:pic>
      <p:sp>
        <p:nvSpPr>
          <p:cNvPr id="11" name="Oval 10"/>
          <p:cNvSpPr/>
          <p:nvPr/>
        </p:nvSpPr>
        <p:spPr>
          <a:xfrm>
            <a:off x="3581400" y="4876800"/>
            <a:ext cx="1447800" cy="533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which then inspired the Light Matters Poster</a:t>
            </a:r>
            <a:endParaRPr lang="en-US" dirty="0"/>
          </a:p>
        </p:txBody>
      </p:sp>
      <p:sp>
        <p:nvSpPr>
          <p:cNvPr id="4" name="Slide Number Placeholder 3"/>
          <p:cNvSpPr>
            <a:spLocks noGrp="1"/>
          </p:cNvSpPr>
          <p:nvPr>
            <p:ph type="sldNum" sz="quarter" idx="11"/>
          </p:nvPr>
        </p:nvSpPr>
        <p:spPr/>
        <p:txBody>
          <a:bodyPr/>
          <a:lstStyle/>
          <a:p>
            <a:fld id="{24F7F4F4-E79B-43A2-9379-07F4DFBFFA36}" type="slidenum">
              <a:rPr lang="en-US" smtClean="0"/>
              <a:pPr/>
              <a:t>21</a:t>
            </a:fld>
            <a:endParaRPr lang="en-US" dirty="0"/>
          </a:p>
        </p:txBody>
      </p:sp>
      <p:pic>
        <p:nvPicPr>
          <p:cNvPr id="60418" name="Picture 2"/>
          <p:cNvPicPr>
            <a:picLocks noGrp="1" noChangeAspect="1" noChangeArrowheads="1"/>
          </p:cNvPicPr>
          <p:nvPr>
            <p:ph idx="1"/>
          </p:nvPr>
        </p:nvPicPr>
        <p:blipFill>
          <a:blip r:embed="rId2" cstate="print"/>
          <a:srcRect/>
          <a:stretch>
            <a:fillRect/>
          </a:stretch>
        </p:blipFill>
        <p:spPr bwMode="auto">
          <a:xfrm>
            <a:off x="533400" y="914400"/>
            <a:ext cx="8382000" cy="5442712"/>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Matters Poster</a:t>
            </a:r>
            <a:endParaRPr lang="en-US" dirty="0"/>
          </a:p>
        </p:txBody>
      </p:sp>
      <p:sp>
        <p:nvSpPr>
          <p:cNvPr id="3" name="Content Placeholder 2"/>
          <p:cNvSpPr>
            <a:spLocks noGrp="1"/>
          </p:cNvSpPr>
          <p:nvPr>
            <p:ph idx="1"/>
          </p:nvPr>
        </p:nvSpPr>
        <p:spPr>
          <a:xfrm>
            <a:off x="609600" y="1219200"/>
            <a:ext cx="7848600" cy="4495800"/>
          </a:xfrm>
        </p:spPr>
        <p:txBody>
          <a:bodyPr/>
          <a:lstStyle/>
          <a:p>
            <a:r>
              <a:rPr lang="en-US" dirty="0" smtClean="0"/>
              <a:t>Catalyst: Confusion about blue color of water</a:t>
            </a:r>
          </a:p>
          <a:p>
            <a:r>
              <a:rPr lang="en-US" dirty="0" smtClean="0"/>
              <a:t>Interaction of light with matter</a:t>
            </a:r>
          </a:p>
          <a:p>
            <a:r>
              <a:rPr lang="en-US" dirty="0" smtClean="0"/>
              <a:t>Interaction of light with small particles</a:t>
            </a:r>
          </a:p>
          <a:p>
            <a:r>
              <a:rPr lang="en-US" dirty="0" smtClean="0"/>
              <a:t>Emission of light</a:t>
            </a:r>
          </a:p>
          <a:p>
            <a:endParaRPr lang="en-US" dirty="0" smtClean="0"/>
          </a:p>
          <a:p>
            <a:pPr lvl="1">
              <a:buNone/>
            </a:pPr>
            <a:endParaRPr lang="en-US" dirty="0" smtClean="0"/>
          </a:p>
        </p:txBody>
      </p:sp>
      <p:sp>
        <p:nvSpPr>
          <p:cNvPr id="4" name="Slide Number Placeholder 3"/>
          <p:cNvSpPr>
            <a:spLocks noGrp="1"/>
          </p:cNvSpPr>
          <p:nvPr>
            <p:ph type="sldNum" sz="quarter" idx="11"/>
          </p:nvPr>
        </p:nvSpPr>
        <p:spPr/>
        <p:txBody>
          <a:bodyPr/>
          <a:lstStyle/>
          <a:p>
            <a:fld id="{24F7F4F4-E79B-43A2-9379-07F4DFBFFA36}" type="slidenum">
              <a:rPr lang="en-US" smtClean="0"/>
              <a:pPr/>
              <a:t>22</a:t>
            </a:fld>
            <a:endParaRPr lang="en-US" dirty="0"/>
          </a:p>
        </p:txBody>
      </p:sp>
      <p:sp>
        <p:nvSpPr>
          <p:cNvPr id="5" name="TextBox 4"/>
          <p:cNvSpPr txBox="1"/>
          <p:nvPr/>
        </p:nvSpPr>
        <p:spPr>
          <a:xfrm>
            <a:off x="609600" y="3352800"/>
            <a:ext cx="6781800" cy="1569660"/>
          </a:xfrm>
          <a:prstGeom prst="rect">
            <a:avLst/>
          </a:prstGeom>
          <a:noFill/>
        </p:spPr>
        <p:txBody>
          <a:bodyPr wrap="square" rtlCol="0">
            <a:spAutoFit/>
          </a:bodyPr>
          <a:lstStyle/>
          <a:p>
            <a:r>
              <a:rPr lang="en-US" b="1" dirty="0" smtClean="0">
                <a:latin typeface="+mn-lt"/>
              </a:rPr>
              <a:t>… which led to an interest the interaction of sunlight with Earth: The Seasons</a:t>
            </a:r>
          </a:p>
          <a:p>
            <a:r>
              <a:rPr lang="en-US" b="1" dirty="0" smtClean="0">
                <a:latin typeface="+mn-lt"/>
              </a:rPr>
              <a:t> - Also, the subject of “A Private Universe” video and instructional materials</a:t>
            </a:r>
            <a:endParaRPr lang="en-US" b="1" dirty="0">
              <a:latin typeface="+mn-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4294967295"/>
          </p:nvPr>
        </p:nvSpPr>
        <p:spPr>
          <a:xfrm>
            <a:off x="3962400" y="6400800"/>
            <a:ext cx="685800" cy="457200"/>
          </a:xfrm>
          <a:prstGeom prst="rect">
            <a:avLst/>
          </a:prstGeom>
        </p:spPr>
        <p:txBody>
          <a:bodyPr/>
          <a:lstStyle/>
          <a:p>
            <a:fld id="{A050535B-3E47-4E00-AB74-934673DFE307}" type="slidenum">
              <a:rPr lang="en-US" sz="1400" b="1">
                <a:solidFill>
                  <a:schemeClr val="bg1"/>
                </a:solidFill>
                <a:latin typeface="+mn-lt"/>
              </a:rPr>
              <a:pPr/>
              <a:t>23</a:t>
            </a:fld>
            <a:endParaRPr lang="en-US" sz="1400" b="1" dirty="0">
              <a:solidFill>
                <a:schemeClr val="bg1"/>
              </a:solidFill>
              <a:latin typeface="+mn-lt"/>
            </a:endParaRPr>
          </a:p>
        </p:txBody>
      </p:sp>
      <p:pic>
        <p:nvPicPr>
          <p:cNvPr id="15362" name="Picture 2" descr="SCAN001"/>
          <p:cNvPicPr>
            <a:picLocks noChangeAspect="1" noChangeArrowheads="1"/>
          </p:cNvPicPr>
          <p:nvPr/>
        </p:nvPicPr>
        <p:blipFill>
          <a:blip r:embed="rId2" cstate="print"/>
          <a:srcRect/>
          <a:stretch>
            <a:fillRect/>
          </a:stretch>
        </p:blipFill>
        <p:spPr bwMode="auto">
          <a:xfrm>
            <a:off x="381000" y="990600"/>
            <a:ext cx="5660868" cy="5257800"/>
          </a:xfrm>
          <a:prstGeom prst="rect">
            <a:avLst/>
          </a:prstGeom>
          <a:noFill/>
          <a:ln w="9525">
            <a:noFill/>
            <a:miter lim="800000"/>
            <a:headEnd/>
            <a:tailEnd/>
          </a:ln>
          <a:effectLst/>
        </p:spPr>
      </p:pic>
      <p:sp>
        <p:nvSpPr>
          <p:cNvPr id="15363" name="Text Box 3"/>
          <p:cNvSpPr txBox="1">
            <a:spLocks noChangeArrowheads="1"/>
          </p:cNvSpPr>
          <p:nvPr/>
        </p:nvSpPr>
        <p:spPr bwMode="auto">
          <a:xfrm>
            <a:off x="6477000" y="3352800"/>
            <a:ext cx="2438400" cy="1016000"/>
          </a:xfrm>
          <a:prstGeom prst="rect">
            <a:avLst/>
          </a:prstGeom>
          <a:noFill/>
          <a:ln w="9525">
            <a:solidFill>
              <a:schemeClr val="tx1"/>
            </a:solidFill>
            <a:miter lim="800000"/>
            <a:headEnd/>
            <a:tailEnd/>
          </a:ln>
          <a:effectLst/>
        </p:spPr>
        <p:txBody>
          <a:bodyPr>
            <a:spAutoFit/>
          </a:bodyPr>
          <a:lstStyle/>
          <a:p>
            <a:pPr>
              <a:spcBef>
                <a:spcPct val="50000"/>
              </a:spcBef>
            </a:pPr>
            <a:r>
              <a:rPr lang="en-US" sz="2000"/>
              <a:t>From: A Private Universe Teacher’s Guide, p. 18</a:t>
            </a:r>
          </a:p>
        </p:txBody>
      </p:sp>
      <p:sp>
        <p:nvSpPr>
          <p:cNvPr id="15364" name="Text Box 4"/>
          <p:cNvSpPr txBox="1">
            <a:spLocks noChangeArrowheads="1"/>
          </p:cNvSpPr>
          <p:nvPr/>
        </p:nvSpPr>
        <p:spPr bwMode="auto">
          <a:xfrm>
            <a:off x="381000" y="152400"/>
            <a:ext cx="8305800" cy="830997"/>
          </a:xfrm>
          <a:prstGeom prst="rect">
            <a:avLst/>
          </a:prstGeom>
          <a:noFill/>
          <a:ln w="9525">
            <a:noFill/>
            <a:miter lim="800000"/>
            <a:headEnd/>
            <a:tailEnd/>
          </a:ln>
          <a:effectLst/>
        </p:spPr>
        <p:txBody>
          <a:bodyPr wrap="square">
            <a:spAutoFit/>
          </a:bodyPr>
          <a:lstStyle/>
          <a:p>
            <a:pPr>
              <a:spcBef>
                <a:spcPct val="50000"/>
              </a:spcBef>
            </a:pPr>
            <a:r>
              <a:rPr lang="en-US" b="1" dirty="0" smtClean="0">
                <a:solidFill>
                  <a:schemeClr val="bg1"/>
                </a:solidFill>
                <a:latin typeface="+mn-lt"/>
              </a:rPr>
              <a:t>Seasons curricula commonly </a:t>
            </a:r>
            <a:r>
              <a:rPr lang="en-US" b="1" dirty="0">
                <a:solidFill>
                  <a:schemeClr val="bg1"/>
                </a:solidFill>
                <a:latin typeface="+mn-lt"/>
              </a:rPr>
              <a:t>used misleading terms</a:t>
            </a:r>
            <a:r>
              <a:rPr lang="en-US" b="1" dirty="0" smtClean="0">
                <a:solidFill>
                  <a:schemeClr val="bg1"/>
                </a:solidFill>
                <a:latin typeface="+mn-lt"/>
              </a:rPr>
              <a:t>:                    “</a:t>
            </a:r>
            <a:r>
              <a:rPr lang="en-US" b="1" dirty="0">
                <a:solidFill>
                  <a:schemeClr val="bg1"/>
                </a:solidFill>
                <a:latin typeface="+mn-lt"/>
              </a:rPr>
              <a:t>indirect rays” and “direct rays”</a:t>
            </a:r>
          </a:p>
        </p:txBody>
      </p:sp>
      <p:sp>
        <p:nvSpPr>
          <p:cNvPr id="15365" name="Oval 5"/>
          <p:cNvSpPr>
            <a:spLocks noChangeArrowheads="1"/>
          </p:cNvSpPr>
          <p:nvPr/>
        </p:nvSpPr>
        <p:spPr bwMode="auto">
          <a:xfrm>
            <a:off x="1219200" y="3048000"/>
            <a:ext cx="1371600" cy="609600"/>
          </a:xfrm>
          <a:prstGeom prst="ellipse">
            <a:avLst/>
          </a:prstGeom>
          <a:noFill/>
          <a:ln w="38100">
            <a:solidFill>
              <a:srgbClr val="FF0000"/>
            </a:solidFill>
            <a:round/>
            <a:headEnd/>
            <a:tailEnd/>
          </a:ln>
          <a:effectLst/>
        </p:spPr>
        <p:txBody>
          <a:bodyPr wrap="none" anchor="ctr"/>
          <a:lstStyle/>
          <a:p>
            <a:endParaRPr lang="en-US"/>
          </a:p>
        </p:txBody>
      </p:sp>
      <p:sp>
        <p:nvSpPr>
          <p:cNvPr id="15366" name="Oval 6"/>
          <p:cNvSpPr>
            <a:spLocks noChangeArrowheads="1"/>
          </p:cNvSpPr>
          <p:nvPr/>
        </p:nvSpPr>
        <p:spPr bwMode="auto">
          <a:xfrm>
            <a:off x="3505200" y="3048000"/>
            <a:ext cx="1371600" cy="609600"/>
          </a:xfrm>
          <a:prstGeom prst="ellipse">
            <a:avLst/>
          </a:prstGeom>
          <a:noFill/>
          <a:ln w="38100">
            <a:solidFill>
              <a:srgbClr val="FF0000"/>
            </a:solidFill>
            <a:round/>
            <a:headEnd/>
            <a:tailEnd/>
          </a:ln>
          <a:effectLst/>
        </p:spPr>
        <p:txBody>
          <a:bodyPr wrap="none" anchor="ctr"/>
          <a:lstStyle/>
          <a:p>
            <a:endParaRPr lang="en-US"/>
          </a:p>
        </p:txBody>
      </p:sp>
      <p:sp>
        <p:nvSpPr>
          <p:cNvPr id="15367" name="Oval 7"/>
          <p:cNvSpPr>
            <a:spLocks noChangeArrowheads="1"/>
          </p:cNvSpPr>
          <p:nvPr/>
        </p:nvSpPr>
        <p:spPr bwMode="auto">
          <a:xfrm>
            <a:off x="4648200" y="4191000"/>
            <a:ext cx="1371600" cy="609600"/>
          </a:xfrm>
          <a:prstGeom prst="ellipse">
            <a:avLst/>
          </a:prstGeom>
          <a:noFill/>
          <a:ln w="38100">
            <a:solidFill>
              <a:srgbClr val="FF0000"/>
            </a:solidFill>
            <a:round/>
            <a:headEnd/>
            <a:tailEnd/>
          </a:ln>
          <a:effectLst/>
        </p:spPr>
        <p:txBody>
          <a:bodyPr wrap="none" anchor="ct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4294967295"/>
          </p:nvPr>
        </p:nvSpPr>
        <p:spPr>
          <a:xfrm>
            <a:off x="3886200" y="6400800"/>
            <a:ext cx="1524000" cy="457200"/>
          </a:xfrm>
          <a:prstGeom prst="rect">
            <a:avLst/>
          </a:prstGeom>
        </p:spPr>
        <p:txBody>
          <a:bodyPr/>
          <a:lstStyle/>
          <a:p>
            <a:fld id="{899C1BCA-E5D1-4CBF-998A-5739AA65059C}" type="slidenum">
              <a:rPr lang="en-US" sz="1400" b="1">
                <a:solidFill>
                  <a:schemeClr val="bg1"/>
                </a:solidFill>
                <a:latin typeface="+mn-lt"/>
              </a:rPr>
              <a:pPr/>
              <a:t>24</a:t>
            </a:fld>
            <a:endParaRPr lang="en-US" sz="1400" b="1" dirty="0">
              <a:solidFill>
                <a:schemeClr val="bg1"/>
              </a:solidFill>
              <a:latin typeface="+mn-lt"/>
            </a:endParaRPr>
          </a:p>
        </p:txBody>
      </p:sp>
      <p:sp>
        <p:nvSpPr>
          <p:cNvPr id="3074" name="Rectangle 2"/>
          <p:cNvSpPr>
            <a:spLocks noGrp="1" noChangeArrowheads="1"/>
          </p:cNvSpPr>
          <p:nvPr>
            <p:ph type="title"/>
          </p:nvPr>
        </p:nvSpPr>
        <p:spPr>
          <a:xfrm>
            <a:off x="1981200" y="0"/>
            <a:ext cx="5943600" cy="914400"/>
          </a:xfrm>
          <a:ln>
            <a:solidFill>
              <a:schemeClr val="tx1"/>
            </a:solidFill>
          </a:ln>
        </p:spPr>
        <p:txBody>
          <a:bodyPr/>
          <a:lstStyle/>
          <a:p>
            <a:r>
              <a:rPr lang="en-US" sz="2400" dirty="0" smtClean="0"/>
              <a:t>Incorrect information and misleading diagrams from leading sources</a:t>
            </a:r>
            <a:endParaRPr lang="en-US" sz="2400" dirty="0"/>
          </a:p>
        </p:txBody>
      </p:sp>
      <p:sp>
        <p:nvSpPr>
          <p:cNvPr id="3077" name="Text Box 5"/>
          <p:cNvSpPr txBox="1">
            <a:spLocks noChangeArrowheads="1"/>
          </p:cNvSpPr>
          <p:nvPr/>
        </p:nvSpPr>
        <p:spPr bwMode="auto">
          <a:xfrm>
            <a:off x="609600" y="2209800"/>
            <a:ext cx="8001000" cy="457200"/>
          </a:xfrm>
          <a:prstGeom prst="rect">
            <a:avLst/>
          </a:prstGeom>
          <a:noFill/>
          <a:ln w="9525">
            <a:noFill/>
            <a:miter lim="800000"/>
            <a:headEnd/>
            <a:tailEnd/>
          </a:ln>
          <a:effectLst/>
        </p:spPr>
        <p:txBody>
          <a:bodyPr>
            <a:spAutoFit/>
          </a:bodyPr>
          <a:lstStyle/>
          <a:p>
            <a:pPr>
              <a:spcBef>
                <a:spcPct val="50000"/>
              </a:spcBef>
            </a:pPr>
            <a:endParaRPr lang="en-US"/>
          </a:p>
        </p:txBody>
      </p:sp>
      <p:pic>
        <p:nvPicPr>
          <p:cNvPr id="3078" name="Picture 6"/>
          <p:cNvPicPr>
            <a:picLocks noChangeAspect="1" noChangeArrowheads="1"/>
          </p:cNvPicPr>
          <p:nvPr/>
        </p:nvPicPr>
        <p:blipFill>
          <a:blip r:embed="rId2" cstate="print"/>
          <a:srcRect/>
          <a:stretch>
            <a:fillRect/>
          </a:stretch>
        </p:blipFill>
        <p:spPr bwMode="auto">
          <a:xfrm>
            <a:off x="307063" y="1066800"/>
            <a:ext cx="8738858" cy="5014913"/>
          </a:xfrm>
          <a:prstGeom prst="rect">
            <a:avLst/>
          </a:prstGeom>
          <a:noFill/>
          <a:ln w="9525">
            <a:noFill/>
            <a:miter lim="800000"/>
            <a:headEnd/>
            <a:tailEnd/>
          </a:ln>
          <a:effectLst/>
        </p:spPr>
      </p:pic>
      <p:sp>
        <p:nvSpPr>
          <p:cNvPr id="3079" name="Text Box 7"/>
          <p:cNvSpPr txBox="1">
            <a:spLocks noChangeArrowheads="1"/>
          </p:cNvSpPr>
          <p:nvPr/>
        </p:nvSpPr>
        <p:spPr bwMode="auto">
          <a:xfrm>
            <a:off x="457200" y="6096001"/>
            <a:ext cx="3886200" cy="276999"/>
          </a:xfrm>
          <a:prstGeom prst="rect">
            <a:avLst/>
          </a:prstGeom>
          <a:noFill/>
          <a:ln w="9525">
            <a:solidFill>
              <a:schemeClr val="tx1"/>
            </a:solidFill>
            <a:miter lim="800000"/>
            <a:headEnd/>
            <a:tailEnd/>
          </a:ln>
          <a:effectLst/>
        </p:spPr>
        <p:txBody>
          <a:bodyPr wrap="square">
            <a:spAutoFit/>
          </a:bodyPr>
          <a:lstStyle/>
          <a:p>
            <a:pPr>
              <a:spcBef>
                <a:spcPct val="50000"/>
              </a:spcBef>
            </a:pPr>
            <a:r>
              <a:rPr lang="en-US" sz="1200" dirty="0">
                <a:latin typeface="+mn-lt"/>
              </a:rPr>
              <a:t>From: http://www.msnbc.com/news/251727.asp</a:t>
            </a:r>
          </a:p>
        </p:txBody>
      </p:sp>
      <p:sp>
        <p:nvSpPr>
          <p:cNvPr id="3080" name="Oval 8"/>
          <p:cNvSpPr>
            <a:spLocks noChangeArrowheads="1"/>
          </p:cNvSpPr>
          <p:nvPr/>
        </p:nvSpPr>
        <p:spPr bwMode="auto">
          <a:xfrm>
            <a:off x="304800" y="2895600"/>
            <a:ext cx="1600200" cy="1981200"/>
          </a:xfrm>
          <a:prstGeom prst="ellipse">
            <a:avLst/>
          </a:prstGeom>
          <a:noFill/>
          <a:ln w="76200">
            <a:solidFill>
              <a:srgbClr val="FF0000"/>
            </a:solidFill>
            <a:round/>
            <a:headEnd/>
            <a:tailEnd/>
          </a:ln>
          <a:effectLst/>
        </p:spPr>
        <p:txBody>
          <a:bodyPr wrap="none" anchor="ctr"/>
          <a:lstStyle/>
          <a:p>
            <a:endParaRPr lang="en-US"/>
          </a:p>
        </p:txBody>
      </p:sp>
      <p:sp>
        <p:nvSpPr>
          <p:cNvPr id="8" name="Rectangle 7"/>
          <p:cNvSpPr/>
          <p:nvPr/>
        </p:nvSpPr>
        <p:spPr>
          <a:xfrm>
            <a:off x="3657600" y="2819400"/>
            <a:ext cx="52578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led to The Seasons Poster</a:t>
            </a:r>
            <a:endParaRPr lang="en-US" dirty="0"/>
          </a:p>
        </p:txBody>
      </p:sp>
      <p:sp>
        <p:nvSpPr>
          <p:cNvPr id="3" name="Content Placeholder 2"/>
          <p:cNvSpPr>
            <a:spLocks noGrp="1"/>
          </p:cNvSpPr>
          <p:nvPr>
            <p:ph idx="1"/>
          </p:nvPr>
        </p:nvSpPr>
        <p:spPr>
          <a:xfrm>
            <a:off x="609600" y="1219200"/>
            <a:ext cx="7848600" cy="4495800"/>
          </a:xfrm>
        </p:spPr>
        <p:txBody>
          <a:bodyPr/>
          <a:lstStyle/>
          <a:p>
            <a:r>
              <a:rPr lang="en-US" dirty="0" smtClean="0"/>
              <a:t>Why: Many incorrect and misleading representations of why we have seasons</a:t>
            </a:r>
          </a:p>
          <a:p>
            <a:r>
              <a:rPr lang="en-US" dirty="0" smtClean="0"/>
              <a:t>Seasons due to:</a:t>
            </a:r>
          </a:p>
          <a:p>
            <a:pPr lvl="1"/>
            <a:r>
              <a:rPr lang="en-US" b="1" dirty="0" smtClean="0"/>
              <a:t>Change in intensity of sunlight during year</a:t>
            </a:r>
          </a:p>
          <a:p>
            <a:pPr lvl="1"/>
            <a:r>
              <a:rPr lang="en-US" b="1" dirty="0" smtClean="0"/>
              <a:t>Change in length of day during year</a:t>
            </a:r>
          </a:p>
          <a:p>
            <a:r>
              <a:rPr lang="en-US" dirty="0" smtClean="0"/>
              <a:t>Conceptual diagrams to explain both reasons</a:t>
            </a:r>
          </a:p>
          <a:p>
            <a:r>
              <a:rPr lang="en-US" dirty="0" smtClean="0"/>
              <a:t>Quantitative model to show that the seasons are due to these 2 effects (unique to this poster)</a:t>
            </a:r>
          </a:p>
          <a:p>
            <a:pPr>
              <a:buNone/>
            </a:pPr>
            <a:endParaRPr lang="en-US" dirty="0" smtClean="0"/>
          </a:p>
        </p:txBody>
      </p:sp>
      <p:sp>
        <p:nvSpPr>
          <p:cNvPr id="4" name="Slide Number Placeholder 3"/>
          <p:cNvSpPr>
            <a:spLocks noGrp="1"/>
          </p:cNvSpPr>
          <p:nvPr>
            <p:ph type="sldNum" sz="quarter" idx="11"/>
          </p:nvPr>
        </p:nvSpPr>
        <p:spPr/>
        <p:txBody>
          <a:bodyPr/>
          <a:lstStyle/>
          <a:p>
            <a:fld id="{24F7F4F4-E79B-43A2-9379-07F4DFBFFA36}" type="slidenum">
              <a:rPr lang="en-US" smtClean="0"/>
              <a:pPr/>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886200" cy="914400"/>
          </a:xfrm>
        </p:spPr>
        <p:txBody>
          <a:bodyPr/>
          <a:lstStyle/>
          <a:p>
            <a:r>
              <a:rPr lang="en-US" dirty="0" smtClean="0"/>
              <a:t>the interaction of sunlight with matter …</a:t>
            </a:r>
            <a:endParaRPr lang="en-US" dirty="0"/>
          </a:p>
        </p:txBody>
      </p:sp>
      <p:sp>
        <p:nvSpPr>
          <p:cNvPr id="4" name="Slide Number Placeholder 3"/>
          <p:cNvSpPr>
            <a:spLocks noGrp="1"/>
          </p:cNvSpPr>
          <p:nvPr>
            <p:ph type="sldNum" sz="quarter" idx="11"/>
          </p:nvPr>
        </p:nvSpPr>
        <p:spPr/>
        <p:txBody>
          <a:bodyPr/>
          <a:lstStyle/>
          <a:p>
            <a:fld id="{24F7F4F4-E79B-43A2-9379-07F4DFBFFA36}" type="slidenum">
              <a:rPr lang="en-US" smtClean="0"/>
              <a:pPr/>
              <a:t>26</a:t>
            </a:fld>
            <a:endParaRPr lang="en-US" dirty="0"/>
          </a:p>
        </p:txBody>
      </p:sp>
      <p:pic>
        <p:nvPicPr>
          <p:cNvPr id="61442" name="Picture 2"/>
          <p:cNvPicPr>
            <a:picLocks noGrp="1" noChangeAspect="1" noChangeArrowheads="1"/>
          </p:cNvPicPr>
          <p:nvPr>
            <p:ph idx="1"/>
          </p:nvPr>
        </p:nvPicPr>
        <p:blipFill>
          <a:blip r:embed="rId2" cstate="print"/>
          <a:srcRect/>
          <a:stretch>
            <a:fillRect/>
          </a:stretch>
        </p:blipFill>
        <p:spPr bwMode="auto">
          <a:xfrm>
            <a:off x="3886200" y="-1"/>
            <a:ext cx="5257800" cy="6511137"/>
          </a:xfrm>
          <a:prstGeom prst="rect">
            <a:avLst/>
          </a:prstGeom>
          <a:noFill/>
          <a:ln w="9525">
            <a:noFill/>
            <a:miter lim="800000"/>
            <a:headEnd/>
            <a:tailEnd/>
          </a:ln>
        </p:spPr>
      </p:pic>
      <p:sp>
        <p:nvSpPr>
          <p:cNvPr id="5" name="TextBox 4"/>
          <p:cNvSpPr txBox="1"/>
          <p:nvPr/>
        </p:nvSpPr>
        <p:spPr>
          <a:xfrm>
            <a:off x="228600" y="2743200"/>
            <a:ext cx="3429000" cy="1938992"/>
          </a:xfrm>
          <a:prstGeom prst="rect">
            <a:avLst/>
          </a:prstGeom>
          <a:noFill/>
        </p:spPr>
        <p:txBody>
          <a:bodyPr wrap="square" rtlCol="0">
            <a:spAutoFit/>
          </a:bodyPr>
          <a:lstStyle/>
          <a:p>
            <a:pPr>
              <a:buNone/>
            </a:pPr>
            <a:r>
              <a:rPr lang="en-US" b="1" dirty="0" smtClean="0">
                <a:latin typeface="+mn-lt"/>
              </a:rPr>
              <a:t>…  intersected with …</a:t>
            </a:r>
          </a:p>
          <a:p>
            <a:pPr>
              <a:buNone/>
            </a:pPr>
            <a:r>
              <a:rPr lang="en-US" b="1" dirty="0" smtClean="0">
                <a:latin typeface="+mn-lt"/>
              </a:rPr>
              <a:t>-2008 proposed requirement of cool paint for all cars in CA by 2012 - 2016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0" i="1" dirty="0" smtClean="0"/>
              <a:t>95603. Automotive Coating Reflectivity Standards. </a:t>
            </a:r>
            <a:endParaRPr lang="en-US" dirty="0"/>
          </a:p>
        </p:txBody>
      </p:sp>
      <p:sp>
        <p:nvSpPr>
          <p:cNvPr id="3" name="Content Placeholder 2"/>
          <p:cNvSpPr>
            <a:spLocks noGrp="1"/>
          </p:cNvSpPr>
          <p:nvPr>
            <p:ph idx="1"/>
          </p:nvPr>
        </p:nvSpPr>
        <p:spPr>
          <a:xfrm>
            <a:off x="609600" y="1371600"/>
            <a:ext cx="7848600" cy="4800600"/>
          </a:xfrm>
        </p:spPr>
        <p:txBody>
          <a:bodyPr/>
          <a:lstStyle/>
          <a:p>
            <a:r>
              <a:rPr lang="en-US" sz="2400" b="0" dirty="0" smtClean="0"/>
              <a:t>“(a) The opaque surfaces of </a:t>
            </a:r>
            <a:r>
              <a:rPr lang="en-US" sz="2400" b="0" dirty="0" smtClean="0">
                <a:solidFill>
                  <a:srgbClr val="FF0000"/>
                </a:solidFill>
              </a:rPr>
              <a:t>new passenger cars</a:t>
            </a:r>
            <a:r>
              <a:rPr lang="en-US" sz="2400" b="0" dirty="0" smtClean="0"/>
              <a:t>, light-duty trucks, and medium duty vehicles less than or equal to 10,000 pounds </a:t>
            </a:r>
            <a:r>
              <a:rPr lang="en-US" sz="2400" dirty="0" smtClean="0">
                <a:solidFill>
                  <a:srgbClr val="FF0000"/>
                </a:solidFill>
              </a:rPr>
              <a:t>must reflect at least 20 percent of the impinging direct solar energy</a:t>
            </a:r>
            <a:endParaRPr lang="en-US" sz="2400" u="sng" dirty="0" smtClean="0">
              <a:solidFill>
                <a:srgbClr val="FF0000"/>
              </a:solidFill>
            </a:endParaRPr>
          </a:p>
          <a:p>
            <a:pPr lvl="1"/>
            <a:r>
              <a:rPr lang="en-US" b="0" dirty="0" smtClean="0"/>
              <a:t>(2) For 2016 and subsequent model years, the vehicle manufacturer’s entire color palette must comply with paragraph (a)”</a:t>
            </a:r>
          </a:p>
          <a:p>
            <a:pPr lvl="1"/>
            <a:endParaRPr lang="en-US" dirty="0" smtClean="0"/>
          </a:p>
          <a:p>
            <a:pPr>
              <a:buFont typeface="Wingdings" pitchFamily="2" charset="2"/>
              <a:buChar char="Ø"/>
            </a:pPr>
            <a:r>
              <a:rPr lang="en-US" b="0" dirty="0" smtClean="0"/>
              <a:t>Dark colors: Need to reflect &gt;50% of near-infrared sunlight</a:t>
            </a:r>
          </a:p>
          <a:p>
            <a:pPr>
              <a:buNone/>
            </a:pPr>
            <a:endParaRPr lang="en-US" dirty="0"/>
          </a:p>
        </p:txBody>
      </p:sp>
      <p:sp>
        <p:nvSpPr>
          <p:cNvPr id="4" name="Slide Number Placeholder 3"/>
          <p:cNvSpPr>
            <a:spLocks noGrp="1"/>
          </p:cNvSpPr>
          <p:nvPr>
            <p:ph type="sldNum" sz="quarter" idx="11"/>
          </p:nvPr>
        </p:nvSpPr>
        <p:spPr/>
        <p:txBody>
          <a:bodyPr/>
          <a:lstStyle/>
          <a:p>
            <a:fld id="{24F7F4F4-E79B-43A2-9379-07F4DFBFFA36}" type="slidenum">
              <a:rPr lang="en-US" smtClean="0"/>
              <a:pPr/>
              <a:t>27</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1"/>
          <p:cNvSpPr>
            <a:spLocks noGrp="1" noChangeArrowheads="1"/>
          </p:cNvSpPr>
          <p:nvPr>
            <p:ph type="title"/>
          </p:nvPr>
        </p:nvSpPr>
        <p:spPr>
          <a:xfrm>
            <a:off x="304800" y="152400"/>
            <a:ext cx="8839200" cy="685800"/>
          </a:xfrm>
        </p:spPr>
        <p:txBody>
          <a:bodyPr/>
          <a:lstStyle/>
          <a:p>
            <a:pPr eaLnBrk="1" hangingPunct="1"/>
            <a:r>
              <a:rPr lang="en-US" sz="2400" dirty="0" smtClean="0"/>
              <a:t>½ of solar energy is at near infrared wavelengths</a:t>
            </a:r>
          </a:p>
        </p:txBody>
      </p:sp>
      <p:sp>
        <p:nvSpPr>
          <p:cNvPr id="15363" name="Text Box 16"/>
          <p:cNvSpPr txBox="1">
            <a:spLocks noChangeArrowheads="1"/>
          </p:cNvSpPr>
          <p:nvPr/>
        </p:nvSpPr>
        <p:spPr bwMode="auto">
          <a:xfrm>
            <a:off x="685800" y="5791200"/>
            <a:ext cx="7239000" cy="457200"/>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5" name="Slide Number Placeholder 4"/>
          <p:cNvSpPr>
            <a:spLocks noGrp="1"/>
          </p:cNvSpPr>
          <p:nvPr>
            <p:ph type="sldNum" sz="quarter" idx="11"/>
          </p:nvPr>
        </p:nvSpPr>
        <p:spPr/>
        <p:txBody>
          <a:bodyPr/>
          <a:lstStyle/>
          <a:p>
            <a:pPr>
              <a:defRPr/>
            </a:pPr>
            <a:fld id="{1ECA3D12-8007-481E-9C11-3AD50AEE0101}" type="slidenum">
              <a:rPr lang="en-US" smtClean="0"/>
              <a:pPr>
                <a:defRPr/>
              </a:pPr>
              <a:t>28</a:t>
            </a:fld>
            <a:endParaRPr lang="en-US" sz="1400" dirty="0">
              <a:solidFill>
                <a:schemeClr val="tx1"/>
              </a:solidFill>
              <a:latin typeface="Times"/>
            </a:endParaRPr>
          </a:p>
        </p:txBody>
      </p:sp>
      <p:pic>
        <p:nvPicPr>
          <p:cNvPr id="15365" name="Picture 2"/>
          <p:cNvPicPr>
            <a:picLocks noGrp="1" noChangeAspect="1" noChangeArrowheads="1"/>
          </p:cNvPicPr>
          <p:nvPr>
            <p:ph idx="1"/>
          </p:nvPr>
        </p:nvPicPr>
        <p:blipFill>
          <a:blip r:embed="rId2" cstate="print"/>
          <a:srcRect/>
          <a:stretch>
            <a:fillRect/>
          </a:stretch>
        </p:blipFill>
        <p:spPr>
          <a:xfrm>
            <a:off x="685800" y="762001"/>
            <a:ext cx="8029250" cy="5468696"/>
          </a:xfrm>
          <a:noFill/>
        </p:spPr>
      </p:pic>
      <p:cxnSp>
        <p:nvCxnSpPr>
          <p:cNvPr id="15366" name="Straight Connector 8"/>
          <p:cNvCxnSpPr>
            <a:cxnSpLocks noChangeShapeType="1"/>
          </p:cNvCxnSpPr>
          <p:nvPr/>
        </p:nvCxnSpPr>
        <p:spPr bwMode="auto">
          <a:xfrm flipV="1">
            <a:off x="2057400" y="1219200"/>
            <a:ext cx="0" cy="4191000"/>
          </a:xfrm>
          <a:prstGeom prst="line">
            <a:avLst/>
          </a:prstGeom>
          <a:noFill/>
          <a:ln w="28575" algn="ctr">
            <a:solidFill>
              <a:srgbClr val="FF0000"/>
            </a:solidFill>
            <a:round/>
            <a:headEnd/>
            <a:tailEnd/>
          </a:ln>
        </p:spPr>
      </p:cxnSp>
      <p:cxnSp>
        <p:nvCxnSpPr>
          <p:cNvPr id="15367" name="Straight Connector 11"/>
          <p:cNvCxnSpPr>
            <a:cxnSpLocks noChangeShapeType="1"/>
          </p:cNvCxnSpPr>
          <p:nvPr/>
        </p:nvCxnSpPr>
        <p:spPr bwMode="auto">
          <a:xfrm flipV="1">
            <a:off x="2743200" y="1219200"/>
            <a:ext cx="0" cy="4267200"/>
          </a:xfrm>
          <a:prstGeom prst="line">
            <a:avLst/>
          </a:prstGeom>
          <a:noFill/>
          <a:ln w="28575" algn="ctr">
            <a:solidFill>
              <a:srgbClr val="FF0000"/>
            </a:solidFill>
            <a:round/>
            <a:headEnd/>
            <a:tailEnd/>
          </a:ln>
        </p:spPr>
      </p:cxnSp>
      <p:sp>
        <p:nvSpPr>
          <p:cNvPr id="8" name="TextBox 7"/>
          <p:cNvSpPr txBox="1"/>
          <p:nvPr/>
        </p:nvSpPr>
        <p:spPr>
          <a:xfrm>
            <a:off x="2590800" y="4876800"/>
            <a:ext cx="457200" cy="457200"/>
          </a:xfrm>
          <a:prstGeom prst="rect">
            <a:avLst/>
          </a:prstGeom>
          <a:solidFill>
            <a:schemeClr val="bg1"/>
          </a:solidFill>
          <a:ln>
            <a:solidFill>
              <a:schemeClr val="tx1"/>
            </a:solidFill>
          </a:ln>
        </p:spPr>
        <p:txBody>
          <a:bodyPr wrap="square" rtlCol="0">
            <a:spAutoFit/>
          </a:bodyPr>
          <a:lstStyle/>
          <a:p>
            <a:r>
              <a:rPr lang="en-US" b="1" dirty="0" smtClean="0">
                <a:solidFill>
                  <a:srgbClr val="FF0000"/>
                </a:solidFill>
              </a:rPr>
              <a:t>R</a:t>
            </a:r>
            <a:endParaRPr lang="en-US" b="1" dirty="0">
              <a:solidFill>
                <a:srgbClr val="FF0000"/>
              </a:solidFill>
            </a:endParaRPr>
          </a:p>
        </p:txBody>
      </p:sp>
      <p:sp>
        <p:nvSpPr>
          <p:cNvPr id="9" name="TextBox 8"/>
          <p:cNvSpPr txBox="1"/>
          <p:nvPr/>
        </p:nvSpPr>
        <p:spPr>
          <a:xfrm>
            <a:off x="1828800" y="4114800"/>
            <a:ext cx="457200" cy="457200"/>
          </a:xfrm>
          <a:prstGeom prst="rect">
            <a:avLst/>
          </a:prstGeom>
          <a:solidFill>
            <a:schemeClr val="bg1"/>
          </a:solidFill>
          <a:ln>
            <a:solidFill>
              <a:schemeClr val="tx1"/>
            </a:solidFill>
          </a:ln>
        </p:spPr>
        <p:txBody>
          <a:bodyPr wrap="square" rtlCol="0">
            <a:spAutoFit/>
          </a:bodyPr>
          <a:lstStyle/>
          <a:p>
            <a:r>
              <a:rPr lang="en-US" b="1" dirty="0" smtClean="0">
                <a:solidFill>
                  <a:srgbClr val="0070C0"/>
                </a:solidFill>
              </a:rPr>
              <a:t>B</a:t>
            </a:r>
            <a:endParaRPr lang="en-US" b="1" dirty="0">
              <a:solidFill>
                <a:srgbClr val="0070C0"/>
              </a:solidFill>
            </a:endParaRPr>
          </a:p>
        </p:txBody>
      </p:sp>
      <p:sp>
        <p:nvSpPr>
          <p:cNvPr id="10" name="TextBox 9"/>
          <p:cNvSpPr txBox="1"/>
          <p:nvPr/>
        </p:nvSpPr>
        <p:spPr>
          <a:xfrm>
            <a:off x="2209800" y="4495800"/>
            <a:ext cx="457200" cy="457200"/>
          </a:xfrm>
          <a:prstGeom prst="rect">
            <a:avLst/>
          </a:prstGeom>
          <a:solidFill>
            <a:schemeClr val="bg1"/>
          </a:solidFill>
          <a:ln>
            <a:solidFill>
              <a:schemeClr val="tx1"/>
            </a:solidFill>
          </a:ln>
        </p:spPr>
        <p:txBody>
          <a:bodyPr wrap="square" rtlCol="0">
            <a:spAutoFit/>
          </a:bodyPr>
          <a:lstStyle/>
          <a:p>
            <a:r>
              <a:rPr lang="en-US" b="1" dirty="0" smtClean="0">
                <a:solidFill>
                  <a:srgbClr val="00B050"/>
                </a:solidFill>
              </a:rPr>
              <a:t>G</a:t>
            </a:r>
            <a:endParaRPr lang="en-US" b="1" dirty="0">
              <a:solidFill>
                <a:srgbClr val="00B05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Need for cool black paint from CA Air Resources Board (ARB)</a:t>
            </a:r>
          </a:p>
        </p:txBody>
      </p:sp>
      <p:sp>
        <p:nvSpPr>
          <p:cNvPr id="21507" name="Content Placeholder 2"/>
          <p:cNvSpPr>
            <a:spLocks noGrp="1"/>
          </p:cNvSpPr>
          <p:nvPr>
            <p:ph idx="1"/>
          </p:nvPr>
        </p:nvSpPr>
        <p:spPr>
          <a:xfrm>
            <a:off x="609600" y="1066800"/>
            <a:ext cx="7848600" cy="4495800"/>
          </a:xfrm>
        </p:spPr>
        <p:txBody>
          <a:bodyPr/>
          <a:lstStyle/>
          <a:p>
            <a:pPr>
              <a:buFontTx/>
              <a:buNone/>
            </a:pPr>
            <a:r>
              <a:rPr lang="en-US" sz="1200" dirty="0" smtClean="0">
                <a:hlinkClick r:id="rId2"/>
              </a:rPr>
              <a:t>http://www.newscientist.com/blogs/shortsharpscience/2009/03/california-to-ban-sale-of-blac.html</a:t>
            </a:r>
            <a:endParaRPr lang="en-US" sz="1200" dirty="0" smtClean="0"/>
          </a:p>
          <a:p>
            <a:pPr>
              <a:buFontTx/>
              <a:buNone/>
            </a:pPr>
            <a:endParaRPr lang="en-US" sz="1200" dirty="0" smtClean="0"/>
          </a:p>
          <a:p>
            <a:pPr>
              <a:buFontTx/>
              <a:buNone/>
            </a:pPr>
            <a:r>
              <a:rPr lang="en-US" sz="2400" dirty="0" smtClean="0"/>
              <a:t>ARB staff has determined that a clear path to achieve the levels of solar reflectivity for the darker colors has not yet been identified. </a:t>
            </a:r>
          </a:p>
          <a:p>
            <a:pPr>
              <a:buFontTx/>
              <a:buNone/>
            </a:pPr>
            <a:r>
              <a:rPr lang="en-US" sz="2400" i="1" dirty="0" smtClean="0">
                <a:solidFill>
                  <a:srgbClr val="FF0000"/>
                </a:solidFill>
              </a:rPr>
              <a:t>Now we’re challenging inventors to create paint in all colors to reflect heat from the sun. Yes, even black paint. </a:t>
            </a:r>
            <a:r>
              <a:rPr lang="en-US" sz="2400" dirty="0" smtClean="0"/>
              <a:t/>
            </a:r>
            <a:br>
              <a:rPr lang="en-US" sz="2400" dirty="0" smtClean="0"/>
            </a:br>
            <a:r>
              <a:rPr lang="en-US" sz="2400" b="0" dirty="0" smtClean="0"/>
              <a:t/>
            </a:r>
            <a:br>
              <a:rPr lang="en-US" sz="2400" b="0" dirty="0" smtClean="0"/>
            </a:br>
            <a:r>
              <a:rPr lang="en-US" sz="2400" b="0" dirty="0" smtClean="0"/>
              <a:t>Stanley Young</a:t>
            </a:r>
            <a:br>
              <a:rPr lang="en-US" sz="2400" b="0" dirty="0" smtClean="0"/>
            </a:br>
            <a:r>
              <a:rPr lang="en-US" sz="2400" b="0" dirty="0" smtClean="0"/>
              <a:t>California Air Resources Board</a:t>
            </a:r>
          </a:p>
        </p:txBody>
      </p:sp>
      <p:sp>
        <p:nvSpPr>
          <p:cNvPr id="4" name="Slide Number Placeholder 3"/>
          <p:cNvSpPr>
            <a:spLocks noGrp="1"/>
          </p:cNvSpPr>
          <p:nvPr>
            <p:ph type="sldNum" sz="quarter" idx="11"/>
          </p:nvPr>
        </p:nvSpPr>
        <p:spPr/>
        <p:txBody>
          <a:bodyPr/>
          <a:lstStyle/>
          <a:p>
            <a:pPr>
              <a:defRPr/>
            </a:pPr>
            <a:fld id="{CFB6DEF9-6A60-4CC3-8AE4-1A28FE03CC3C}" type="slidenum">
              <a:rPr lang="en-US" smtClean="0"/>
              <a:pPr>
                <a:defRPr/>
              </a:pPr>
              <a:t>29</a:t>
            </a:fld>
            <a:endParaRPr lang="en-US" sz="1400" dirty="0">
              <a:solidFill>
                <a:schemeClr val="tx1"/>
              </a:solidFill>
              <a:latin typeface="Time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solve this engineering problem?</a:t>
            </a:r>
            <a:endParaRPr lang="en-US" dirty="0"/>
          </a:p>
        </p:txBody>
      </p:sp>
      <p:sp>
        <p:nvSpPr>
          <p:cNvPr id="3" name="Content Placeholder 2"/>
          <p:cNvSpPr>
            <a:spLocks noGrp="1"/>
          </p:cNvSpPr>
          <p:nvPr>
            <p:ph idx="1"/>
          </p:nvPr>
        </p:nvSpPr>
        <p:spPr>
          <a:xfrm>
            <a:off x="609600" y="1447800"/>
            <a:ext cx="7848600" cy="4495800"/>
          </a:xfrm>
        </p:spPr>
        <p:txBody>
          <a:bodyPr/>
          <a:lstStyle/>
          <a:p>
            <a:r>
              <a:rPr lang="en-US" dirty="0" smtClean="0"/>
              <a:t>Start with goals</a:t>
            </a:r>
          </a:p>
          <a:p>
            <a:r>
              <a:rPr lang="en-US" dirty="0" smtClean="0"/>
              <a:t>Time (Started a month ago)</a:t>
            </a:r>
          </a:p>
          <a:p>
            <a:r>
              <a:rPr lang="en-US" dirty="0" smtClean="0"/>
              <a:t>Focus (Home)</a:t>
            </a:r>
          </a:p>
          <a:p>
            <a:r>
              <a:rPr lang="en-US" dirty="0" smtClean="0"/>
              <a:t>Review and evaluate the literature (my previous talks and presentations)</a:t>
            </a:r>
          </a:p>
          <a:p>
            <a:r>
              <a:rPr lang="en-US" dirty="0" smtClean="0"/>
              <a:t>Iterate (Had no clue initially)</a:t>
            </a:r>
            <a:endParaRPr lang="en-US" dirty="0"/>
          </a:p>
        </p:txBody>
      </p:sp>
      <p:sp>
        <p:nvSpPr>
          <p:cNvPr id="4" name="Slide Number Placeholder 3"/>
          <p:cNvSpPr>
            <a:spLocks noGrp="1"/>
          </p:cNvSpPr>
          <p:nvPr>
            <p:ph type="sldNum" sz="quarter" idx="11"/>
          </p:nvPr>
        </p:nvSpPr>
        <p:spPr/>
        <p:txBody>
          <a:bodyPr/>
          <a:lstStyle/>
          <a:p>
            <a:fld id="{24F7F4F4-E79B-43A2-9379-07F4DFBFFA36}" type="slidenum">
              <a:rPr lang="en-US" smtClean="0"/>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dirty="0" smtClean="0"/>
              <a:t>Developed dark pigment with  80% solar NIR reflectance </a:t>
            </a:r>
          </a:p>
        </p:txBody>
      </p:sp>
      <p:pic>
        <p:nvPicPr>
          <p:cNvPr id="28675" name="Picture 5"/>
          <p:cNvPicPr>
            <a:picLocks noGrp="1" noChangeAspect="1" noChangeArrowheads="1"/>
          </p:cNvPicPr>
          <p:nvPr>
            <p:ph idx="1"/>
          </p:nvPr>
        </p:nvPicPr>
        <p:blipFill>
          <a:blip r:embed="rId2" cstate="print"/>
          <a:srcRect/>
          <a:stretch>
            <a:fillRect/>
          </a:stretch>
        </p:blipFill>
        <p:spPr>
          <a:xfrm>
            <a:off x="1143001" y="1066799"/>
            <a:ext cx="7219116" cy="5244879"/>
          </a:xfrm>
          <a:ln>
            <a:solidFill>
              <a:schemeClr val="tx1"/>
            </a:solidFill>
          </a:ln>
        </p:spPr>
      </p:pic>
      <p:sp>
        <p:nvSpPr>
          <p:cNvPr id="7" name="Slide Number Placeholder 6"/>
          <p:cNvSpPr>
            <a:spLocks noGrp="1"/>
          </p:cNvSpPr>
          <p:nvPr>
            <p:ph type="sldNum" sz="quarter" idx="11"/>
          </p:nvPr>
        </p:nvSpPr>
        <p:spPr/>
        <p:txBody>
          <a:bodyPr/>
          <a:lstStyle/>
          <a:p>
            <a:pPr>
              <a:defRPr/>
            </a:pPr>
            <a:fld id="{A1FC91BF-92C9-4713-BB92-2799D3C6723F}" type="slidenum">
              <a:rPr lang="en-US" smtClean="0"/>
              <a:pPr>
                <a:defRPr/>
              </a:pPr>
              <a:t>30</a:t>
            </a:fld>
            <a:endParaRPr lang="en-US" sz="1400" dirty="0">
              <a:solidFill>
                <a:schemeClr val="tx1"/>
              </a:solidFill>
              <a:latin typeface="Times"/>
            </a:endParaRPr>
          </a:p>
        </p:txBody>
      </p:sp>
      <p:sp>
        <p:nvSpPr>
          <p:cNvPr id="8" name="TextBox 7"/>
          <p:cNvSpPr txBox="1"/>
          <p:nvPr/>
        </p:nvSpPr>
        <p:spPr>
          <a:xfrm>
            <a:off x="2362200" y="1905000"/>
            <a:ext cx="1143000" cy="400110"/>
          </a:xfrm>
          <a:prstGeom prst="rect">
            <a:avLst/>
          </a:prstGeom>
          <a:solidFill>
            <a:schemeClr val="bg1"/>
          </a:solidFill>
          <a:ln>
            <a:solidFill>
              <a:schemeClr val="tx1"/>
            </a:solidFill>
          </a:ln>
        </p:spPr>
        <p:txBody>
          <a:bodyPr wrap="square" rtlCol="0">
            <a:spAutoFit/>
          </a:bodyPr>
          <a:lstStyle/>
          <a:p>
            <a:r>
              <a:rPr lang="en-US" sz="2000" dirty="0" smtClean="0">
                <a:ln>
                  <a:solidFill>
                    <a:sysClr val="windowText" lastClr="000000"/>
                  </a:solidFill>
                </a:ln>
                <a:solidFill>
                  <a:sysClr val="windowText" lastClr="000000"/>
                </a:solidFill>
                <a:latin typeface="+mn-lt"/>
              </a:rPr>
              <a:t>Visible</a:t>
            </a:r>
            <a:endParaRPr lang="en-US" sz="2000" dirty="0">
              <a:ln>
                <a:solidFill>
                  <a:sysClr val="windowText" lastClr="000000"/>
                </a:solidFill>
              </a:ln>
              <a:solidFill>
                <a:sysClr val="windowText" lastClr="000000"/>
              </a:solidFill>
              <a:latin typeface="+mn-lt"/>
            </a:endParaRPr>
          </a:p>
        </p:txBody>
      </p:sp>
      <p:sp>
        <p:nvSpPr>
          <p:cNvPr id="9" name="TextBox 8"/>
          <p:cNvSpPr txBox="1"/>
          <p:nvPr/>
        </p:nvSpPr>
        <p:spPr>
          <a:xfrm>
            <a:off x="4038600" y="1676400"/>
            <a:ext cx="2438400" cy="461665"/>
          </a:xfrm>
          <a:prstGeom prst="rect">
            <a:avLst/>
          </a:prstGeom>
          <a:solidFill>
            <a:schemeClr val="bg1"/>
          </a:solidFill>
          <a:ln>
            <a:solidFill>
              <a:srgbClr val="FF0000"/>
            </a:solidFill>
          </a:ln>
        </p:spPr>
        <p:txBody>
          <a:bodyPr wrap="square" rtlCol="0">
            <a:spAutoFit/>
          </a:bodyPr>
          <a:lstStyle/>
          <a:p>
            <a:r>
              <a:rPr lang="en-US" b="1" dirty="0" smtClean="0">
                <a:solidFill>
                  <a:srgbClr val="FF0000"/>
                </a:solidFill>
                <a:latin typeface="+mn-lt"/>
              </a:rPr>
              <a:t>Near-infrared</a:t>
            </a:r>
            <a:endParaRPr lang="en-US" b="1" dirty="0">
              <a:solidFill>
                <a:srgbClr val="FF0000"/>
              </a:solidFill>
              <a:latin typeface="+mn-lt"/>
            </a:endParaRPr>
          </a:p>
        </p:txBody>
      </p:sp>
      <p:sp>
        <p:nvSpPr>
          <p:cNvPr id="10" name="TextBox 9"/>
          <p:cNvSpPr txBox="1"/>
          <p:nvPr/>
        </p:nvSpPr>
        <p:spPr>
          <a:xfrm>
            <a:off x="2438400" y="1143000"/>
            <a:ext cx="4800600" cy="461665"/>
          </a:xfrm>
          <a:prstGeom prst="rect">
            <a:avLst/>
          </a:prstGeom>
          <a:solidFill>
            <a:schemeClr val="bg1"/>
          </a:solidFill>
        </p:spPr>
        <p:txBody>
          <a:bodyPr wrap="square" rtlCol="0">
            <a:spAutoFit/>
          </a:bodyPr>
          <a:lstStyle/>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Cool paint patent application</a:t>
            </a:r>
            <a:endParaRPr lang="en-US" dirty="0"/>
          </a:p>
        </p:txBody>
      </p:sp>
      <p:sp>
        <p:nvSpPr>
          <p:cNvPr id="4" name="Slide Number Placeholder 3"/>
          <p:cNvSpPr>
            <a:spLocks noGrp="1"/>
          </p:cNvSpPr>
          <p:nvPr>
            <p:ph type="sldNum" sz="quarter" idx="11"/>
          </p:nvPr>
        </p:nvSpPr>
        <p:spPr/>
        <p:txBody>
          <a:bodyPr/>
          <a:lstStyle/>
          <a:p>
            <a:fld id="{24F7F4F4-E79B-43A2-9379-07F4DFBFFA36}" type="slidenum">
              <a:rPr lang="en-US" smtClean="0"/>
              <a:pPr/>
              <a:t>31</a:t>
            </a:fld>
            <a:endParaRPr lang="en-US" dirty="0"/>
          </a:p>
        </p:txBody>
      </p:sp>
      <p:pic>
        <p:nvPicPr>
          <p:cNvPr id="65538" name="Picture 2"/>
          <p:cNvPicPr>
            <a:picLocks noGrp="1" noChangeAspect="1" noChangeArrowheads="1"/>
          </p:cNvPicPr>
          <p:nvPr>
            <p:ph idx="1"/>
          </p:nvPr>
        </p:nvPicPr>
        <p:blipFill>
          <a:blip r:embed="rId2" cstate="print"/>
          <a:srcRect/>
          <a:stretch>
            <a:fillRect/>
          </a:stretch>
        </p:blipFill>
        <p:spPr bwMode="auto">
          <a:xfrm>
            <a:off x="685800" y="1143000"/>
            <a:ext cx="3855361" cy="5029200"/>
          </a:xfrm>
          <a:prstGeom prst="rect">
            <a:avLst/>
          </a:prstGeom>
          <a:noFill/>
          <a:ln w="9525">
            <a:solidFill>
              <a:schemeClr val="tx1"/>
            </a:solidFill>
            <a:miter lim="800000"/>
            <a:headEnd/>
            <a:tailEnd/>
          </a:ln>
        </p:spPr>
      </p:pic>
      <p:sp>
        <p:nvSpPr>
          <p:cNvPr id="5" name="TextBox 4"/>
          <p:cNvSpPr txBox="1"/>
          <p:nvPr/>
        </p:nvSpPr>
        <p:spPr>
          <a:xfrm>
            <a:off x="4800600" y="1524000"/>
            <a:ext cx="3733800" cy="3046988"/>
          </a:xfrm>
          <a:prstGeom prst="rect">
            <a:avLst/>
          </a:prstGeom>
          <a:noFill/>
        </p:spPr>
        <p:txBody>
          <a:bodyPr wrap="square" rtlCol="0">
            <a:spAutoFit/>
          </a:bodyPr>
          <a:lstStyle/>
          <a:p>
            <a:r>
              <a:rPr lang="en-US" b="1" dirty="0" smtClean="0">
                <a:latin typeface="+mn-lt"/>
              </a:rPr>
              <a:t>Sadly, the CA ARB rescinded this recommendation</a:t>
            </a:r>
          </a:p>
          <a:p>
            <a:endParaRPr lang="en-US" b="1" dirty="0" smtClean="0">
              <a:latin typeface="+mn-lt"/>
            </a:endParaRPr>
          </a:p>
          <a:p>
            <a:endParaRPr lang="en-US" b="1" dirty="0" smtClean="0">
              <a:latin typeface="+mn-lt"/>
            </a:endParaRPr>
          </a:p>
          <a:p>
            <a:r>
              <a:rPr lang="en-US" b="1" dirty="0" smtClean="0">
                <a:latin typeface="+mn-lt"/>
              </a:rPr>
              <a:t>… but at least the Seasons Poster had brief fling with fame … </a:t>
            </a:r>
            <a:endParaRPr lang="en-US" b="1" dirty="0">
              <a:latin typeface="+mn-l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477000" cy="762000"/>
          </a:xfrm>
        </p:spPr>
        <p:txBody>
          <a:bodyPr/>
          <a:lstStyle/>
          <a:p>
            <a:r>
              <a:rPr lang="en-US" dirty="0" smtClean="0"/>
              <a:t>… in a guest appearance on</a:t>
            </a:r>
            <a:br>
              <a:rPr lang="en-US" dirty="0" smtClean="0"/>
            </a:br>
            <a:r>
              <a:rPr lang="en-US" dirty="0" smtClean="0"/>
              <a:t> The Big Bang Theory …</a:t>
            </a:r>
            <a:endParaRPr lang="en-US" dirty="0"/>
          </a:p>
        </p:txBody>
      </p:sp>
      <p:pic>
        <p:nvPicPr>
          <p:cNvPr id="5" name="Content Placeholder 4" descr="BBTheory_SeasonsPoster.png"/>
          <p:cNvPicPr>
            <a:picLocks noGrp="1" noChangeAspect="1"/>
          </p:cNvPicPr>
          <p:nvPr>
            <p:ph idx="1"/>
          </p:nvPr>
        </p:nvPicPr>
        <p:blipFill>
          <a:blip r:embed="rId2" cstate="print"/>
          <a:stretch>
            <a:fillRect/>
          </a:stretch>
        </p:blipFill>
        <p:spPr>
          <a:xfrm>
            <a:off x="2169911" y="1219200"/>
            <a:ext cx="4727977" cy="4495800"/>
          </a:xfrm>
        </p:spPr>
      </p:pic>
      <p:sp>
        <p:nvSpPr>
          <p:cNvPr id="4" name="Slide Number Placeholder 3"/>
          <p:cNvSpPr>
            <a:spLocks noGrp="1"/>
          </p:cNvSpPr>
          <p:nvPr>
            <p:ph type="sldNum" sz="quarter" idx="11"/>
          </p:nvPr>
        </p:nvSpPr>
        <p:spPr/>
        <p:txBody>
          <a:bodyPr/>
          <a:lstStyle/>
          <a:p>
            <a:fld id="{24F7F4F4-E79B-43A2-9379-07F4DFBFFA36}" type="slidenum">
              <a:rPr lang="en-US" smtClean="0"/>
              <a:pPr/>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305800" cy="762000"/>
          </a:xfrm>
        </p:spPr>
        <p:txBody>
          <a:bodyPr/>
          <a:lstStyle/>
          <a:p>
            <a:r>
              <a:rPr lang="en-US" dirty="0" smtClean="0"/>
              <a:t>… as did the Light Matters poster …</a:t>
            </a:r>
            <a:endParaRPr lang="en-US" dirty="0"/>
          </a:p>
        </p:txBody>
      </p:sp>
      <p:pic>
        <p:nvPicPr>
          <p:cNvPr id="5" name="Content Placeholder 4" descr="BBT_LightMattersPoster.png"/>
          <p:cNvPicPr>
            <a:picLocks noGrp="1" noChangeAspect="1"/>
          </p:cNvPicPr>
          <p:nvPr>
            <p:ph idx="1"/>
          </p:nvPr>
        </p:nvPicPr>
        <p:blipFill>
          <a:blip r:embed="rId2" cstate="print"/>
          <a:stretch>
            <a:fillRect/>
          </a:stretch>
        </p:blipFill>
        <p:spPr>
          <a:xfrm>
            <a:off x="512685" y="1066800"/>
            <a:ext cx="8512076" cy="4838443"/>
          </a:xfrm>
        </p:spPr>
      </p:pic>
      <p:sp>
        <p:nvSpPr>
          <p:cNvPr id="4" name="Slide Number Placeholder 3"/>
          <p:cNvSpPr>
            <a:spLocks noGrp="1"/>
          </p:cNvSpPr>
          <p:nvPr>
            <p:ph type="sldNum" sz="quarter" idx="11"/>
          </p:nvPr>
        </p:nvSpPr>
        <p:spPr/>
        <p:txBody>
          <a:bodyPr/>
          <a:lstStyle/>
          <a:p>
            <a:fld id="{24F7F4F4-E79B-43A2-9379-07F4DFBFFA36}" type="slidenum">
              <a:rPr lang="en-US" smtClean="0"/>
              <a:pPr/>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someone else!</a:t>
            </a:r>
            <a:endParaRPr lang="en-US" dirty="0"/>
          </a:p>
        </p:txBody>
      </p:sp>
      <p:sp>
        <p:nvSpPr>
          <p:cNvPr id="4" name="Slide Number Placeholder 3"/>
          <p:cNvSpPr>
            <a:spLocks noGrp="1"/>
          </p:cNvSpPr>
          <p:nvPr>
            <p:ph type="sldNum" sz="quarter" idx="11"/>
          </p:nvPr>
        </p:nvSpPr>
        <p:spPr/>
        <p:txBody>
          <a:bodyPr/>
          <a:lstStyle/>
          <a:p>
            <a:fld id="{24F7F4F4-E79B-43A2-9379-07F4DFBFFA36}" type="slidenum">
              <a:rPr lang="en-US" smtClean="0"/>
              <a:pPr/>
              <a:t>34</a:t>
            </a:fld>
            <a:endParaRPr lang="en-US" dirty="0"/>
          </a:p>
        </p:txBody>
      </p:sp>
      <p:pic>
        <p:nvPicPr>
          <p:cNvPr id="62466" name="Picture 2"/>
          <p:cNvPicPr>
            <a:picLocks noGrp="1" noChangeAspect="1" noChangeArrowheads="1"/>
          </p:cNvPicPr>
          <p:nvPr>
            <p:ph idx="1"/>
          </p:nvPr>
        </p:nvPicPr>
        <p:blipFill>
          <a:blip r:embed="rId2" cstate="print"/>
          <a:srcRect/>
          <a:stretch>
            <a:fillRect/>
          </a:stretch>
        </p:blipFill>
        <p:spPr bwMode="auto">
          <a:xfrm>
            <a:off x="228600" y="1295399"/>
            <a:ext cx="8833568" cy="4979707"/>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1" y="0"/>
            <a:ext cx="6024284" cy="6400800"/>
          </a:xfrm>
          <a:prstGeom prst="rect">
            <a:avLst/>
          </a:prstGeom>
          <a:noFill/>
          <a:ln w="9525">
            <a:noFill/>
            <a:miter lim="800000"/>
            <a:headEnd/>
            <a:tailEnd/>
          </a:ln>
        </p:spPr>
      </p:pic>
      <p:sp>
        <p:nvSpPr>
          <p:cNvPr id="6" name="TextBox 5"/>
          <p:cNvSpPr txBox="1"/>
          <p:nvPr/>
        </p:nvSpPr>
        <p:spPr>
          <a:xfrm>
            <a:off x="6477000" y="0"/>
            <a:ext cx="2667000" cy="830997"/>
          </a:xfrm>
          <a:prstGeom prst="rect">
            <a:avLst/>
          </a:prstGeom>
          <a:noFill/>
        </p:spPr>
        <p:txBody>
          <a:bodyPr wrap="square" rtlCol="0">
            <a:spAutoFit/>
          </a:bodyPr>
          <a:lstStyle/>
          <a:p>
            <a:r>
              <a:rPr lang="en-US" b="1" dirty="0" smtClean="0">
                <a:solidFill>
                  <a:schemeClr val="bg1"/>
                </a:solidFill>
                <a:latin typeface="+mn-lt"/>
              </a:rPr>
              <a:t>Scientific Methodologies</a:t>
            </a:r>
            <a:endParaRPr lang="en-US" b="1" dirty="0">
              <a:solidFill>
                <a:schemeClr val="bg1"/>
              </a:solidFill>
              <a:latin typeface="+mn-lt"/>
            </a:endParaRPr>
          </a:p>
        </p:txBody>
      </p:sp>
      <p:sp>
        <p:nvSpPr>
          <p:cNvPr id="7" name="Rectangle 6"/>
          <p:cNvSpPr/>
          <p:nvPr/>
        </p:nvSpPr>
        <p:spPr>
          <a:xfrm>
            <a:off x="2971800" y="6019800"/>
            <a:ext cx="4572000" cy="369332"/>
          </a:xfrm>
          <a:prstGeom prst="rect">
            <a:avLst/>
          </a:prstGeom>
          <a:ln>
            <a:solidFill>
              <a:schemeClr val="tx1"/>
            </a:solidFill>
          </a:ln>
        </p:spPr>
        <p:txBody>
          <a:bodyPr>
            <a:spAutoFit/>
          </a:bodyPr>
          <a:lstStyle/>
          <a:p>
            <a:r>
              <a:rPr lang="en-US" sz="1800" b="1" dirty="0" smtClean="0">
                <a:latin typeface="+mn-lt"/>
              </a:rPr>
              <a:t>http://undsci.berkeley.edu/index.php</a:t>
            </a:r>
            <a:endParaRPr lang="en-US" sz="1800" b="1" dirty="0">
              <a:latin typeface="+mn-lt"/>
            </a:endParaRPr>
          </a:p>
        </p:txBody>
      </p:sp>
      <p:sp>
        <p:nvSpPr>
          <p:cNvPr id="8" name="Slide Number Placeholder 3"/>
          <p:cNvSpPr>
            <a:spLocks noGrp="1"/>
          </p:cNvSpPr>
          <p:nvPr>
            <p:ph type="sldNum" sz="quarter" idx="11"/>
          </p:nvPr>
        </p:nvSpPr>
        <p:spPr>
          <a:xfrm>
            <a:off x="0" y="6477000"/>
            <a:ext cx="9144000" cy="381000"/>
          </a:xfrm>
        </p:spPr>
        <p:txBody>
          <a:bodyPr/>
          <a:lstStyle/>
          <a:p>
            <a:fld id="{24F7F4F4-E79B-43A2-9379-07F4DFBFFA36}" type="slidenum">
              <a:rPr lang="en-US" smtClean="0"/>
              <a:pPr/>
              <a:t>35</a:t>
            </a:fld>
            <a:endParaRPr lang="en-US" dirty="0"/>
          </a:p>
        </p:txBody>
      </p:sp>
      <p:sp>
        <p:nvSpPr>
          <p:cNvPr id="9" name="TextBox 8"/>
          <p:cNvSpPr txBox="1"/>
          <p:nvPr/>
        </p:nvSpPr>
        <p:spPr>
          <a:xfrm>
            <a:off x="4495800" y="1752600"/>
            <a:ext cx="4267200" cy="1323439"/>
          </a:xfrm>
          <a:prstGeom prst="rect">
            <a:avLst/>
          </a:prstGeom>
          <a:noFill/>
        </p:spPr>
        <p:txBody>
          <a:bodyPr wrap="square" rtlCol="0">
            <a:spAutoFit/>
          </a:bodyPr>
          <a:lstStyle/>
          <a:p>
            <a:pPr>
              <a:buFont typeface="Arial" pitchFamily="34" charset="0"/>
              <a:buChar char="•"/>
            </a:pPr>
            <a:r>
              <a:rPr lang="en-US" sz="2000" b="1" dirty="0" smtClean="0">
                <a:latin typeface="+mn-lt"/>
              </a:rPr>
              <a:t> Was much new knowledge and technology developed?</a:t>
            </a:r>
          </a:p>
          <a:p>
            <a:pPr>
              <a:buFont typeface="Arial" pitchFamily="34" charset="0"/>
              <a:buChar char="•"/>
            </a:pPr>
            <a:r>
              <a:rPr lang="en-US" sz="2000" b="1" dirty="0" smtClean="0">
                <a:latin typeface="+mn-lt"/>
              </a:rPr>
              <a:t> Was THE Scientific Method used?</a:t>
            </a:r>
            <a:endParaRPr lang="en-US" sz="2000" b="1" dirty="0">
              <a:latin typeface="+mn-l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resources for science and engineering</a:t>
            </a:r>
            <a:endParaRPr lang="en-US" dirty="0"/>
          </a:p>
        </p:txBody>
      </p:sp>
      <p:sp>
        <p:nvSpPr>
          <p:cNvPr id="3" name="Content Placeholder 2"/>
          <p:cNvSpPr>
            <a:spLocks noGrp="1"/>
          </p:cNvSpPr>
          <p:nvPr>
            <p:ph idx="1"/>
          </p:nvPr>
        </p:nvSpPr>
        <p:spPr>
          <a:xfrm>
            <a:off x="304800" y="1219200"/>
            <a:ext cx="8610600" cy="4724400"/>
          </a:xfrm>
        </p:spPr>
        <p:txBody>
          <a:bodyPr/>
          <a:lstStyle/>
          <a:p>
            <a:r>
              <a:rPr lang="en-US" dirty="0" smtClean="0"/>
              <a:t>“</a:t>
            </a:r>
            <a:r>
              <a:rPr lang="en-US" sz="2000" dirty="0" smtClean="0"/>
              <a:t>The Art of Being a Scientist: A Guide for Graduate Students and their Mentors,” by </a:t>
            </a:r>
            <a:r>
              <a:rPr lang="en-US" sz="2000" dirty="0" err="1" smtClean="0"/>
              <a:t>Roel</a:t>
            </a:r>
            <a:r>
              <a:rPr lang="en-US" sz="2000" dirty="0" smtClean="0"/>
              <a:t> Snider and Ken </a:t>
            </a:r>
            <a:r>
              <a:rPr lang="en-US" sz="2000" dirty="0" err="1" smtClean="0"/>
              <a:t>Larner</a:t>
            </a:r>
            <a:endParaRPr lang="en-US" sz="2000" dirty="0" smtClean="0"/>
          </a:p>
          <a:p>
            <a:r>
              <a:rPr lang="en-US" sz="2000" dirty="0" smtClean="0"/>
              <a:t>http://undsci.berkeley.edu/index.php</a:t>
            </a:r>
          </a:p>
          <a:p>
            <a:r>
              <a:rPr lang="en-US" sz="2000" dirty="0" smtClean="0"/>
              <a:t>http://www.av8n.com/physics/scientific-methods.htm</a:t>
            </a:r>
          </a:p>
          <a:p>
            <a:r>
              <a:rPr lang="en-US" sz="2000" dirty="0" smtClean="0"/>
              <a:t>The Pleasure of Finding Things Out by Richard Feynman</a:t>
            </a:r>
            <a:r>
              <a:rPr lang="en-US" sz="2000" b="0" dirty="0" smtClean="0"/>
              <a:t> </a:t>
            </a:r>
          </a:p>
          <a:p>
            <a:r>
              <a:rPr lang="en-US" sz="2000" dirty="0" smtClean="0"/>
              <a:t>http://www.sci-ed-ga.org/pdfs/how-do-science-7-20-04.pdf</a:t>
            </a:r>
            <a:endParaRPr lang="en-US" sz="2000" dirty="0"/>
          </a:p>
        </p:txBody>
      </p:sp>
      <p:sp>
        <p:nvSpPr>
          <p:cNvPr id="4" name="Slide Number Placeholder 3"/>
          <p:cNvSpPr>
            <a:spLocks noGrp="1"/>
          </p:cNvSpPr>
          <p:nvPr>
            <p:ph type="sldNum" sz="quarter" idx="11"/>
          </p:nvPr>
        </p:nvSpPr>
        <p:spPr/>
        <p:txBody>
          <a:bodyPr/>
          <a:lstStyle/>
          <a:p>
            <a:fld id="{24F7F4F4-E79B-43A2-9379-07F4DFBFFA36}" type="slidenum">
              <a:rPr lang="en-US" smtClean="0"/>
              <a:p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24F7F4F4-E79B-43A2-9379-07F4DFBFFA36}" type="slidenum">
              <a:rPr lang="en-US" smtClean="0"/>
              <a:pPr/>
              <a:t>37</a:t>
            </a:fld>
            <a:endParaRPr lang="en-US" dirty="0"/>
          </a:p>
        </p:txBody>
      </p:sp>
      <p:sp>
        <p:nvSpPr>
          <p:cNvPr id="5" name="TextBox 4"/>
          <p:cNvSpPr txBox="1"/>
          <p:nvPr/>
        </p:nvSpPr>
        <p:spPr>
          <a:xfrm>
            <a:off x="457200" y="1219200"/>
            <a:ext cx="7924800" cy="4524315"/>
          </a:xfrm>
          <a:prstGeom prst="rect">
            <a:avLst/>
          </a:prstGeom>
          <a:noFill/>
        </p:spPr>
        <p:txBody>
          <a:bodyPr wrap="square" rtlCol="0">
            <a:spAutoFit/>
          </a:bodyPr>
          <a:lstStyle/>
          <a:p>
            <a:pPr>
              <a:buFont typeface="Wingdings" pitchFamily="2" charset="2"/>
              <a:buChar char="v"/>
            </a:pPr>
            <a:r>
              <a:rPr lang="en-US" b="1" dirty="0" smtClean="0">
                <a:latin typeface="+mn-lt"/>
              </a:rPr>
              <a:t> Scientific and engineering careers</a:t>
            </a:r>
          </a:p>
          <a:p>
            <a:pPr lvl="1">
              <a:buFont typeface="Wingdings" pitchFamily="2" charset="2"/>
              <a:buChar char="v"/>
            </a:pPr>
            <a:r>
              <a:rPr lang="en-US" b="1" dirty="0" smtClean="0">
                <a:latin typeface="+mn-lt"/>
              </a:rPr>
              <a:t> interesting</a:t>
            </a:r>
          </a:p>
          <a:p>
            <a:pPr lvl="1">
              <a:buFont typeface="Wingdings" pitchFamily="2" charset="2"/>
              <a:buChar char="v"/>
            </a:pPr>
            <a:r>
              <a:rPr lang="en-US" b="1" dirty="0" smtClean="0">
                <a:latin typeface="+mn-lt"/>
              </a:rPr>
              <a:t> unpredictable</a:t>
            </a:r>
          </a:p>
          <a:p>
            <a:pPr lvl="1">
              <a:buFont typeface="Wingdings" pitchFamily="2" charset="2"/>
              <a:buChar char="v"/>
            </a:pPr>
            <a:r>
              <a:rPr lang="en-US" b="1" dirty="0" smtClean="0">
                <a:latin typeface="+mn-lt"/>
              </a:rPr>
              <a:t> rewarding</a:t>
            </a:r>
          </a:p>
          <a:p>
            <a:pPr lvl="1">
              <a:buFont typeface="Wingdings" pitchFamily="2" charset="2"/>
              <a:buChar char="v"/>
            </a:pPr>
            <a:r>
              <a:rPr lang="en-US" b="1" dirty="0" smtClean="0">
                <a:latin typeface="+mn-lt"/>
              </a:rPr>
              <a:t> ups and downs</a:t>
            </a:r>
          </a:p>
          <a:p>
            <a:pPr>
              <a:buFont typeface="Wingdings" pitchFamily="2" charset="2"/>
              <a:buChar char="v"/>
            </a:pPr>
            <a:r>
              <a:rPr lang="en-US" b="1" dirty="0" smtClean="0">
                <a:latin typeface="+mn-lt"/>
              </a:rPr>
              <a:t> Need knowledge that is</a:t>
            </a:r>
          </a:p>
          <a:p>
            <a:pPr lvl="1">
              <a:buFont typeface="Wingdings" pitchFamily="2" charset="2"/>
              <a:buChar char="v"/>
            </a:pPr>
            <a:r>
              <a:rPr lang="en-US" b="1" dirty="0" smtClean="0">
                <a:latin typeface="+mn-lt"/>
              </a:rPr>
              <a:t> useable</a:t>
            </a:r>
          </a:p>
          <a:p>
            <a:pPr lvl="1">
              <a:buFont typeface="Wingdings" pitchFamily="2" charset="2"/>
              <a:buChar char="v"/>
            </a:pPr>
            <a:r>
              <a:rPr lang="en-US" b="1" dirty="0" smtClean="0">
                <a:latin typeface="+mn-lt"/>
              </a:rPr>
              <a:t> transferable to new challenges</a:t>
            </a:r>
            <a:endParaRPr lang="en-US" dirty="0" smtClean="0"/>
          </a:p>
          <a:p>
            <a:pPr>
              <a:buFont typeface="Wingdings" pitchFamily="2" charset="2"/>
              <a:buChar char="v"/>
            </a:pPr>
            <a:r>
              <a:rPr lang="en-US" b="1" dirty="0" smtClean="0">
                <a:latin typeface="+mn-lt"/>
              </a:rPr>
              <a:t> Need to be:</a:t>
            </a:r>
          </a:p>
          <a:p>
            <a:pPr lvl="1">
              <a:buFont typeface="Wingdings" pitchFamily="2" charset="2"/>
              <a:buChar char="v"/>
            </a:pPr>
            <a:r>
              <a:rPr lang="en-US" b="1" dirty="0" smtClean="0">
                <a:latin typeface="+mn-lt"/>
              </a:rPr>
              <a:t> lifelong learner</a:t>
            </a:r>
          </a:p>
          <a:p>
            <a:pPr lvl="1">
              <a:buFont typeface="Wingdings" pitchFamily="2" charset="2"/>
              <a:buChar char="v"/>
            </a:pPr>
            <a:r>
              <a:rPr lang="en-US" b="1" dirty="0" smtClean="0">
                <a:latin typeface="+mn-lt"/>
              </a:rPr>
              <a:t> flexible</a:t>
            </a:r>
          </a:p>
          <a:p>
            <a:pPr lvl="1">
              <a:buFont typeface="Wingdings" pitchFamily="2" charset="2"/>
              <a:buChar char="v"/>
            </a:pPr>
            <a:r>
              <a:rPr lang="en-US" b="1" dirty="0" smtClean="0">
                <a:latin typeface="+mn-lt"/>
              </a:rPr>
              <a:t> adaptable</a:t>
            </a:r>
          </a:p>
        </p:txBody>
      </p:sp>
      <p:sp>
        <p:nvSpPr>
          <p:cNvPr id="6" name="Freeform 5"/>
          <p:cNvSpPr/>
          <p:nvPr/>
        </p:nvSpPr>
        <p:spPr>
          <a:xfrm>
            <a:off x="3603009" y="1842448"/>
            <a:ext cx="5031475" cy="1078173"/>
          </a:xfrm>
          <a:custGeom>
            <a:avLst/>
            <a:gdLst>
              <a:gd name="connsiteX0" fmla="*/ 0 w 5031475"/>
              <a:gd name="connsiteY0" fmla="*/ 968991 h 1078173"/>
              <a:gd name="connsiteX1" fmla="*/ 327546 w 5031475"/>
              <a:gd name="connsiteY1" fmla="*/ 545910 h 1078173"/>
              <a:gd name="connsiteX2" fmla="*/ 327546 w 5031475"/>
              <a:gd name="connsiteY2" fmla="*/ 559558 h 1078173"/>
              <a:gd name="connsiteX3" fmla="*/ 232012 w 5031475"/>
              <a:gd name="connsiteY3" fmla="*/ 191068 h 1078173"/>
              <a:gd name="connsiteX4" fmla="*/ 791570 w 5031475"/>
              <a:gd name="connsiteY4" fmla="*/ 245659 h 1078173"/>
              <a:gd name="connsiteX5" fmla="*/ 955343 w 5031475"/>
              <a:gd name="connsiteY5" fmla="*/ 477671 h 1078173"/>
              <a:gd name="connsiteX6" fmla="*/ 859809 w 5031475"/>
              <a:gd name="connsiteY6" fmla="*/ 668740 h 1078173"/>
              <a:gd name="connsiteX7" fmla="*/ 1255594 w 5031475"/>
              <a:gd name="connsiteY7" fmla="*/ 873456 h 1078173"/>
              <a:gd name="connsiteX8" fmla="*/ 1433015 w 5031475"/>
              <a:gd name="connsiteY8" fmla="*/ 818865 h 1078173"/>
              <a:gd name="connsiteX9" fmla="*/ 1473958 w 5031475"/>
              <a:gd name="connsiteY9" fmla="*/ 559558 h 1078173"/>
              <a:gd name="connsiteX10" fmla="*/ 1910687 w 5031475"/>
              <a:gd name="connsiteY10" fmla="*/ 286603 h 1078173"/>
              <a:gd name="connsiteX11" fmla="*/ 2060812 w 5031475"/>
              <a:gd name="connsiteY11" fmla="*/ 573206 h 1078173"/>
              <a:gd name="connsiteX12" fmla="*/ 2320119 w 5031475"/>
              <a:gd name="connsiteY12" fmla="*/ 1009934 h 1078173"/>
              <a:gd name="connsiteX13" fmla="*/ 2866030 w 5031475"/>
              <a:gd name="connsiteY13" fmla="*/ 832513 h 1078173"/>
              <a:gd name="connsiteX14" fmla="*/ 2674961 w 5031475"/>
              <a:gd name="connsiteY14" fmla="*/ 395785 h 1078173"/>
              <a:gd name="connsiteX15" fmla="*/ 2634018 w 5031475"/>
              <a:gd name="connsiteY15" fmla="*/ 136477 h 1078173"/>
              <a:gd name="connsiteX16" fmla="*/ 3234519 w 5031475"/>
              <a:gd name="connsiteY16" fmla="*/ 68239 h 1078173"/>
              <a:gd name="connsiteX17" fmla="*/ 3643952 w 5031475"/>
              <a:gd name="connsiteY17" fmla="*/ 545910 h 1078173"/>
              <a:gd name="connsiteX18" fmla="*/ 3807725 w 5031475"/>
              <a:gd name="connsiteY18" fmla="*/ 805218 h 1078173"/>
              <a:gd name="connsiteX19" fmla="*/ 4230806 w 5031475"/>
              <a:gd name="connsiteY19" fmla="*/ 832513 h 1078173"/>
              <a:gd name="connsiteX20" fmla="*/ 4230806 w 5031475"/>
              <a:gd name="connsiteY20" fmla="*/ 709683 h 1078173"/>
              <a:gd name="connsiteX21" fmla="*/ 4285397 w 5031475"/>
              <a:gd name="connsiteY21" fmla="*/ 395785 h 1078173"/>
              <a:gd name="connsiteX22" fmla="*/ 4599295 w 5031475"/>
              <a:gd name="connsiteY22" fmla="*/ 177421 h 1078173"/>
              <a:gd name="connsiteX23" fmla="*/ 4967785 w 5031475"/>
              <a:gd name="connsiteY23" fmla="*/ 491319 h 1078173"/>
              <a:gd name="connsiteX24" fmla="*/ 4981433 w 5031475"/>
              <a:gd name="connsiteY24" fmla="*/ 696036 h 1078173"/>
              <a:gd name="connsiteX25" fmla="*/ 4967785 w 5031475"/>
              <a:gd name="connsiteY25" fmla="*/ 1078173 h 107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31475" h="1078173">
                <a:moveTo>
                  <a:pt x="0" y="968991"/>
                </a:moveTo>
                <a:lnTo>
                  <a:pt x="327546" y="545910"/>
                </a:lnTo>
                <a:cubicBezTo>
                  <a:pt x="382137" y="477671"/>
                  <a:pt x="343468" y="618698"/>
                  <a:pt x="327546" y="559558"/>
                </a:cubicBezTo>
                <a:cubicBezTo>
                  <a:pt x="311624" y="500418"/>
                  <a:pt x="154675" y="243385"/>
                  <a:pt x="232012" y="191068"/>
                </a:cubicBezTo>
                <a:cubicBezTo>
                  <a:pt x="309349" y="138752"/>
                  <a:pt x="671015" y="197892"/>
                  <a:pt x="791570" y="245659"/>
                </a:cubicBezTo>
                <a:cubicBezTo>
                  <a:pt x="912125" y="293426"/>
                  <a:pt x="943970" y="407158"/>
                  <a:pt x="955343" y="477671"/>
                </a:cubicBezTo>
                <a:cubicBezTo>
                  <a:pt x="966716" y="548184"/>
                  <a:pt x="809767" y="602776"/>
                  <a:pt x="859809" y="668740"/>
                </a:cubicBezTo>
                <a:cubicBezTo>
                  <a:pt x="909851" y="734704"/>
                  <a:pt x="1160060" y="848435"/>
                  <a:pt x="1255594" y="873456"/>
                </a:cubicBezTo>
                <a:cubicBezTo>
                  <a:pt x="1351128" y="898477"/>
                  <a:pt x="1396621" y="871181"/>
                  <a:pt x="1433015" y="818865"/>
                </a:cubicBezTo>
                <a:cubicBezTo>
                  <a:pt x="1469409" y="766549"/>
                  <a:pt x="1394346" y="648268"/>
                  <a:pt x="1473958" y="559558"/>
                </a:cubicBezTo>
                <a:cubicBezTo>
                  <a:pt x="1553570" y="470848"/>
                  <a:pt x="1812878" y="284328"/>
                  <a:pt x="1910687" y="286603"/>
                </a:cubicBezTo>
                <a:cubicBezTo>
                  <a:pt x="2008496" y="288878"/>
                  <a:pt x="1992573" y="452651"/>
                  <a:pt x="2060812" y="573206"/>
                </a:cubicBezTo>
                <a:cubicBezTo>
                  <a:pt x="2129051" y="693761"/>
                  <a:pt x="2185916" y="966716"/>
                  <a:pt x="2320119" y="1009934"/>
                </a:cubicBezTo>
                <a:cubicBezTo>
                  <a:pt x="2454322" y="1053152"/>
                  <a:pt x="2806890" y="934871"/>
                  <a:pt x="2866030" y="832513"/>
                </a:cubicBezTo>
                <a:cubicBezTo>
                  <a:pt x="2925170" y="730155"/>
                  <a:pt x="2713630" y="511791"/>
                  <a:pt x="2674961" y="395785"/>
                </a:cubicBezTo>
                <a:cubicBezTo>
                  <a:pt x="2636292" y="279779"/>
                  <a:pt x="2540758" y="191068"/>
                  <a:pt x="2634018" y="136477"/>
                </a:cubicBezTo>
                <a:cubicBezTo>
                  <a:pt x="2727278" y="81886"/>
                  <a:pt x="3066197" y="0"/>
                  <a:pt x="3234519" y="68239"/>
                </a:cubicBezTo>
                <a:cubicBezTo>
                  <a:pt x="3402841" y="136478"/>
                  <a:pt x="3548418" y="423080"/>
                  <a:pt x="3643952" y="545910"/>
                </a:cubicBezTo>
                <a:cubicBezTo>
                  <a:pt x="3739486" y="668740"/>
                  <a:pt x="3709916" y="757451"/>
                  <a:pt x="3807725" y="805218"/>
                </a:cubicBezTo>
                <a:cubicBezTo>
                  <a:pt x="3905534" y="852985"/>
                  <a:pt x="4160293" y="848436"/>
                  <a:pt x="4230806" y="832513"/>
                </a:cubicBezTo>
                <a:cubicBezTo>
                  <a:pt x="4301320" y="816591"/>
                  <a:pt x="4221708" y="782471"/>
                  <a:pt x="4230806" y="709683"/>
                </a:cubicBezTo>
                <a:cubicBezTo>
                  <a:pt x="4239904" y="636895"/>
                  <a:pt x="4223982" y="484495"/>
                  <a:pt x="4285397" y="395785"/>
                </a:cubicBezTo>
                <a:cubicBezTo>
                  <a:pt x="4346812" y="307075"/>
                  <a:pt x="4485564" y="161499"/>
                  <a:pt x="4599295" y="177421"/>
                </a:cubicBezTo>
                <a:cubicBezTo>
                  <a:pt x="4713026" y="193343"/>
                  <a:pt x="4904095" y="404883"/>
                  <a:pt x="4967785" y="491319"/>
                </a:cubicBezTo>
                <a:cubicBezTo>
                  <a:pt x="5031475" y="577755"/>
                  <a:pt x="4981433" y="598227"/>
                  <a:pt x="4981433" y="696036"/>
                </a:cubicBezTo>
                <a:cubicBezTo>
                  <a:pt x="4981433" y="793845"/>
                  <a:pt x="4990531" y="1039504"/>
                  <a:pt x="4967785" y="10781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itle 1"/>
          <p:cNvSpPr>
            <a:spLocks noGrp="1"/>
          </p:cNvSpPr>
          <p:nvPr>
            <p:ph type="title"/>
          </p:nvPr>
        </p:nvSpPr>
        <p:spPr>
          <a:xfrm>
            <a:off x="304800" y="152400"/>
            <a:ext cx="7696200" cy="762000"/>
          </a:xfrm>
        </p:spPr>
        <p:txBody>
          <a:bodyPr/>
          <a:lstStyle/>
          <a:p>
            <a:r>
              <a:rPr lang="en-US" dirty="0" smtClean="0"/>
              <a:t>Concluding remarks</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24F7F4F4-E79B-43A2-9379-07F4DFBFFA36}" type="slidenum">
              <a:rPr lang="en-US" smtClean="0"/>
              <a:pPr/>
              <a:t>38</a:t>
            </a:fld>
            <a:endParaRPr lang="en-US" dirty="0"/>
          </a:p>
        </p:txBody>
      </p:sp>
      <p:sp>
        <p:nvSpPr>
          <p:cNvPr id="5" name="Title 1"/>
          <p:cNvSpPr>
            <a:spLocks noGrp="1"/>
          </p:cNvSpPr>
          <p:nvPr>
            <p:ph type="title"/>
          </p:nvPr>
        </p:nvSpPr>
        <p:spPr/>
        <p:txBody>
          <a:bodyPr/>
          <a:lstStyle/>
          <a:p>
            <a:r>
              <a:rPr lang="en-US" dirty="0" smtClean="0"/>
              <a:t>Thank you!</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4" name="Slide Number Placeholder 3"/>
          <p:cNvSpPr>
            <a:spLocks noGrp="1"/>
          </p:cNvSpPr>
          <p:nvPr>
            <p:ph type="sldNum" sz="quarter" idx="11"/>
          </p:nvPr>
        </p:nvSpPr>
        <p:spPr/>
        <p:txBody>
          <a:bodyPr/>
          <a:lstStyle/>
          <a:p>
            <a:fld id="{24F7F4F4-E79B-43A2-9379-07F4DFBFFA36}" type="slidenum">
              <a:rPr lang="en-US" smtClean="0"/>
              <a:pPr/>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5"/>
          <p:cNvSpPr>
            <a:spLocks noGrp="1"/>
          </p:cNvSpPr>
          <p:nvPr>
            <p:ph type="sldNum" sz="quarter" idx="4294967295"/>
          </p:nvPr>
        </p:nvSpPr>
        <p:spPr>
          <a:xfrm>
            <a:off x="3581400" y="6400800"/>
            <a:ext cx="1905000" cy="457200"/>
          </a:xfrm>
          <a:prstGeom prst="rect">
            <a:avLst/>
          </a:prstGeom>
        </p:spPr>
        <p:txBody>
          <a:bodyPr/>
          <a:lstStyle/>
          <a:p>
            <a:fld id="{CE065307-5B0A-467F-9F13-AA0D603D684D}" type="slidenum">
              <a:rPr lang="en-US"/>
              <a:pPr/>
              <a:t>4</a:t>
            </a:fld>
            <a:endParaRPr lang="en-US" dirty="0"/>
          </a:p>
        </p:txBody>
      </p:sp>
      <p:sp>
        <p:nvSpPr>
          <p:cNvPr id="16386" name="Rectangle 2"/>
          <p:cNvSpPr>
            <a:spLocks noGrp="1" noChangeArrowheads="1"/>
          </p:cNvSpPr>
          <p:nvPr>
            <p:ph type="title"/>
          </p:nvPr>
        </p:nvSpPr>
        <p:spPr/>
        <p:txBody>
          <a:bodyPr/>
          <a:lstStyle/>
          <a:p>
            <a:r>
              <a:rPr lang="en-US" dirty="0" smtClean="0"/>
              <a:t>Iterative Solution</a:t>
            </a:r>
            <a:endParaRPr lang="en-US" dirty="0"/>
          </a:p>
        </p:txBody>
      </p:sp>
      <p:sp>
        <p:nvSpPr>
          <p:cNvPr id="16390" name="Text Box 6"/>
          <p:cNvSpPr txBox="1">
            <a:spLocks noChangeArrowheads="1"/>
          </p:cNvSpPr>
          <p:nvPr/>
        </p:nvSpPr>
        <p:spPr bwMode="auto">
          <a:xfrm>
            <a:off x="381000" y="3429000"/>
            <a:ext cx="838200" cy="466725"/>
          </a:xfrm>
          <a:prstGeom prst="rect">
            <a:avLst/>
          </a:prstGeom>
          <a:noFill/>
          <a:ln w="9525">
            <a:solidFill>
              <a:schemeClr val="tx1"/>
            </a:solidFill>
            <a:miter lim="800000"/>
            <a:headEnd/>
            <a:tailEnd/>
          </a:ln>
          <a:effectLst/>
        </p:spPr>
        <p:txBody>
          <a:bodyPr>
            <a:spAutoFit/>
          </a:bodyPr>
          <a:lstStyle/>
          <a:p>
            <a:pPr>
              <a:spcBef>
                <a:spcPct val="50000"/>
              </a:spcBef>
            </a:pPr>
            <a:r>
              <a:rPr lang="en-US"/>
              <a:t>Start</a:t>
            </a:r>
          </a:p>
        </p:txBody>
      </p:sp>
      <p:sp>
        <p:nvSpPr>
          <p:cNvPr id="16391" name="Text Box 7"/>
          <p:cNvSpPr txBox="1">
            <a:spLocks noChangeArrowheads="1"/>
          </p:cNvSpPr>
          <p:nvPr/>
        </p:nvSpPr>
        <p:spPr bwMode="auto">
          <a:xfrm>
            <a:off x="7924800" y="3505200"/>
            <a:ext cx="838200" cy="466725"/>
          </a:xfrm>
          <a:prstGeom prst="rect">
            <a:avLst/>
          </a:prstGeom>
          <a:noFill/>
          <a:ln w="9525">
            <a:solidFill>
              <a:schemeClr val="tx1"/>
            </a:solidFill>
            <a:miter lim="800000"/>
            <a:headEnd/>
            <a:tailEnd/>
          </a:ln>
          <a:effectLst/>
        </p:spPr>
        <p:txBody>
          <a:bodyPr>
            <a:spAutoFit/>
          </a:bodyPr>
          <a:lstStyle/>
          <a:p>
            <a:pPr>
              <a:spcBef>
                <a:spcPct val="50000"/>
              </a:spcBef>
            </a:pPr>
            <a:r>
              <a:rPr lang="en-US"/>
              <a:t>Goal</a:t>
            </a:r>
          </a:p>
        </p:txBody>
      </p:sp>
      <p:sp>
        <p:nvSpPr>
          <p:cNvPr id="16394" name="Line 10"/>
          <p:cNvSpPr>
            <a:spLocks noChangeShapeType="1"/>
          </p:cNvSpPr>
          <p:nvPr/>
        </p:nvSpPr>
        <p:spPr bwMode="auto">
          <a:xfrm flipV="1">
            <a:off x="1219200" y="3124200"/>
            <a:ext cx="990600" cy="381000"/>
          </a:xfrm>
          <a:prstGeom prst="line">
            <a:avLst/>
          </a:prstGeom>
          <a:noFill/>
          <a:ln w="25400">
            <a:solidFill>
              <a:schemeClr val="tx1"/>
            </a:solidFill>
            <a:round/>
            <a:headEnd/>
            <a:tailEnd type="arrow" w="med" len="med"/>
          </a:ln>
          <a:effectLst/>
        </p:spPr>
        <p:txBody>
          <a:bodyPr/>
          <a:lstStyle/>
          <a:p>
            <a:endParaRPr lang="en-US"/>
          </a:p>
        </p:txBody>
      </p:sp>
      <p:sp>
        <p:nvSpPr>
          <p:cNvPr id="16395" name="Line 11"/>
          <p:cNvSpPr>
            <a:spLocks noChangeShapeType="1"/>
          </p:cNvSpPr>
          <p:nvPr/>
        </p:nvSpPr>
        <p:spPr bwMode="auto">
          <a:xfrm flipV="1">
            <a:off x="1219200" y="3657600"/>
            <a:ext cx="1066800" cy="76200"/>
          </a:xfrm>
          <a:prstGeom prst="line">
            <a:avLst/>
          </a:prstGeom>
          <a:noFill/>
          <a:ln w="25400">
            <a:solidFill>
              <a:schemeClr val="tx1"/>
            </a:solidFill>
            <a:round/>
            <a:headEnd/>
            <a:tailEnd type="arrow" w="med" len="med"/>
          </a:ln>
          <a:effectLst/>
        </p:spPr>
        <p:txBody>
          <a:bodyPr/>
          <a:lstStyle/>
          <a:p>
            <a:endParaRPr lang="en-US"/>
          </a:p>
        </p:txBody>
      </p:sp>
      <p:sp>
        <p:nvSpPr>
          <p:cNvPr id="16396" name="Line 12"/>
          <p:cNvSpPr>
            <a:spLocks noChangeShapeType="1"/>
          </p:cNvSpPr>
          <p:nvPr/>
        </p:nvSpPr>
        <p:spPr bwMode="auto">
          <a:xfrm>
            <a:off x="1219200" y="3886200"/>
            <a:ext cx="1066800" cy="228600"/>
          </a:xfrm>
          <a:prstGeom prst="line">
            <a:avLst/>
          </a:prstGeom>
          <a:noFill/>
          <a:ln w="25400">
            <a:solidFill>
              <a:schemeClr val="tx1"/>
            </a:solidFill>
            <a:round/>
            <a:headEnd/>
            <a:tailEnd type="arrow" w="med" len="med"/>
          </a:ln>
          <a:effectLst/>
        </p:spPr>
        <p:txBody>
          <a:bodyPr/>
          <a:lstStyle/>
          <a:p>
            <a:endParaRPr lang="en-US"/>
          </a:p>
        </p:txBody>
      </p:sp>
      <p:sp>
        <p:nvSpPr>
          <p:cNvPr id="16" name="Text Box 6"/>
          <p:cNvSpPr txBox="1">
            <a:spLocks noChangeArrowheads="1"/>
          </p:cNvSpPr>
          <p:nvPr/>
        </p:nvSpPr>
        <p:spPr bwMode="auto">
          <a:xfrm>
            <a:off x="2209800" y="2895600"/>
            <a:ext cx="838200" cy="466725"/>
          </a:xfrm>
          <a:prstGeom prst="rect">
            <a:avLst/>
          </a:prstGeom>
          <a:noFill/>
          <a:ln w="9525">
            <a:solidFill>
              <a:schemeClr val="tx1"/>
            </a:solidFill>
            <a:miter lim="800000"/>
            <a:headEnd/>
            <a:tailEnd/>
          </a:ln>
          <a:effectLst/>
        </p:spPr>
        <p:txBody>
          <a:bodyPr>
            <a:spAutoFit/>
          </a:bodyPr>
          <a:lstStyle/>
          <a:p>
            <a:pPr algn="ctr">
              <a:spcBef>
                <a:spcPct val="50000"/>
              </a:spcBef>
            </a:pPr>
            <a:r>
              <a:rPr lang="en-US" dirty="0" smtClean="0"/>
              <a:t>1</a:t>
            </a:r>
            <a:endParaRPr lang="en-US" dirty="0"/>
          </a:p>
        </p:txBody>
      </p:sp>
      <p:sp>
        <p:nvSpPr>
          <p:cNvPr id="17" name="Line 10"/>
          <p:cNvSpPr>
            <a:spLocks noChangeShapeType="1"/>
          </p:cNvSpPr>
          <p:nvPr/>
        </p:nvSpPr>
        <p:spPr bwMode="auto">
          <a:xfrm flipV="1">
            <a:off x="3048000" y="2590800"/>
            <a:ext cx="990600" cy="381000"/>
          </a:xfrm>
          <a:prstGeom prst="line">
            <a:avLst/>
          </a:prstGeom>
          <a:noFill/>
          <a:ln w="25400">
            <a:solidFill>
              <a:schemeClr val="tx1"/>
            </a:solidFill>
            <a:round/>
            <a:headEnd/>
            <a:tailEnd type="arrow" w="med" len="med"/>
          </a:ln>
          <a:effectLst/>
        </p:spPr>
        <p:txBody>
          <a:bodyPr/>
          <a:lstStyle/>
          <a:p>
            <a:endParaRPr lang="en-US"/>
          </a:p>
        </p:txBody>
      </p:sp>
      <p:sp>
        <p:nvSpPr>
          <p:cNvPr id="18" name="Line 11"/>
          <p:cNvSpPr>
            <a:spLocks noChangeShapeType="1"/>
          </p:cNvSpPr>
          <p:nvPr/>
        </p:nvSpPr>
        <p:spPr bwMode="auto">
          <a:xfrm flipV="1">
            <a:off x="3048000" y="3124200"/>
            <a:ext cx="1066800" cy="76200"/>
          </a:xfrm>
          <a:prstGeom prst="line">
            <a:avLst/>
          </a:prstGeom>
          <a:noFill/>
          <a:ln w="25400">
            <a:solidFill>
              <a:schemeClr val="tx1"/>
            </a:solidFill>
            <a:round/>
            <a:headEnd/>
            <a:tailEnd type="arrow" w="med" len="med"/>
          </a:ln>
          <a:effectLst/>
        </p:spPr>
        <p:txBody>
          <a:bodyPr/>
          <a:lstStyle/>
          <a:p>
            <a:endParaRPr lang="en-US"/>
          </a:p>
        </p:txBody>
      </p:sp>
      <p:sp>
        <p:nvSpPr>
          <p:cNvPr id="19" name="Line 12"/>
          <p:cNvSpPr>
            <a:spLocks noChangeShapeType="1"/>
          </p:cNvSpPr>
          <p:nvPr/>
        </p:nvSpPr>
        <p:spPr bwMode="auto">
          <a:xfrm>
            <a:off x="3048000" y="3352800"/>
            <a:ext cx="1066800" cy="228600"/>
          </a:xfrm>
          <a:prstGeom prst="line">
            <a:avLst/>
          </a:prstGeom>
          <a:noFill/>
          <a:ln w="25400">
            <a:solidFill>
              <a:schemeClr val="tx1"/>
            </a:solidFill>
            <a:round/>
            <a:headEnd/>
            <a:tailEnd type="arrow" w="med" len="med"/>
          </a:ln>
          <a:effectLst/>
        </p:spPr>
        <p:txBody>
          <a:bodyPr/>
          <a:lstStyle/>
          <a:p>
            <a:endParaRPr lang="en-US"/>
          </a:p>
        </p:txBody>
      </p:sp>
      <p:sp>
        <p:nvSpPr>
          <p:cNvPr id="20" name="Text Box 6"/>
          <p:cNvSpPr txBox="1">
            <a:spLocks noChangeArrowheads="1"/>
          </p:cNvSpPr>
          <p:nvPr/>
        </p:nvSpPr>
        <p:spPr bwMode="auto">
          <a:xfrm>
            <a:off x="4114800" y="3429000"/>
            <a:ext cx="838200" cy="466725"/>
          </a:xfrm>
          <a:prstGeom prst="rect">
            <a:avLst/>
          </a:prstGeom>
          <a:noFill/>
          <a:ln w="9525">
            <a:solidFill>
              <a:schemeClr val="tx1"/>
            </a:solidFill>
            <a:miter lim="800000"/>
            <a:headEnd/>
            <a:tailEnd/>
          </a:ln>
          <a:effectLst/>
        </p:spPr>
        <p:txBody>
          <a:bodyPr>
            <a:spAutoFit/>
          </a:bodyPr>
          <a:lstStyle/>
          <a:p>
            <a:pPr algn="ctr">
              <a:spcBef>
                <a:spcPct val="50000"/>
              </a:spcBef>
            </a:pPr>
            <a:r>
              <a:rPr lang="en-US" dirty="0" smtClean="0"/>
              <a:t>2</a:t>
            </a:r>
            <a:endParaRPr lang="en-US" dirty="0"/>
          </a:p>
        </p:txBody>
      </p:sp>
      <p:sp>
        <p:nvSpPr>
          <p:cNvPr id="22" name="Line 11"/>
          <p:cNvSpPr>
            <a:spLocks noChangeShapeType="1"/>
          </p:cNvSpPr>
          <p:nvPr/>
        </p:nvSpPr>
        <p:spPr bwMode="auto">
          <a:xfrm flipV="1">
            <a:off x="4953000" y="3657600"/>
            <a:ext cx="1066800" cy="76200"/>
          </a:xfrm>
          <a:prstGeom prst="line">
            <a:avLst/>
          </a:prstGeom>
          <a:noFill/>
          <a:ln w="25400">
            <a:solidFill>
              <a:schemeClr val="tx1"/>
            </a:solidFill>
            <a:round/>
            <a:headEnd/>
            <a:tailEnd type="arrow" w="med" len="med"/>
          </a:ln>
          <a:effectLst/>
        </p:spPr>
        <p:txBody>
          <a:bodyPr/>
          <a:lstStyle/>
          <a:p>
            <a:endParaRPr lang="en-US"/>
          </a:p>
        </p:txBody>
      </p:sp>
      <p:sp>
        <p:nvSpPr>
          <p:cNvPr id="23" name="Line 12"/>
          <p:cNvSpPr>
            <a:spLocks noChangeShapeType="1"/>
          </p:cNvSpPr>
          <p:nvPr/>
        </p:nvSpPr>
        <p:spPr bwMode="auto">
          <a:xfrm>
            <a:off x="4953000" y="3886200"/>
            <a:ext cx="1066800" cy="228600"/>
          </a:xfrm>
          <a:prstGeom prst="line">
            <a:avLst/>
          </a:prstGeom>
          <a:noFill/>
          <a:ln w="25400">
            <a:solidFill>
              <a:schemeClr val="tx1"/>
            </a:solidFill>
            <a:round/>
            <a:headEnd/>
            <a:tailEnd type="arrow" w="med" len="med"/>
          </a:ln>
          <a:effectLst/>
        </p:spPr>
        <p:txBody>
          <a:bodyPr/>
          <a:lstStyle/>
          <a:p>
            <a:endParaRPr lang="en-US"/>
          </a:p>
        </p:txBody>
      </p:sp>
      <p:sp>
        <p:nvSpPr>
          <p:cNvPr id="24" name="Text Box 6"/>
          <p:cNvSpPr txBox="1">
            <a:spLocks noChangeArrowheads="1"/>
          </p:cNvSpPr>
          <p:nvPr/>
        </p:nvSpPr>
        <p:spPr bwMode="auto">
          <a:xfrm>
            <a:off x="6019800" y="3429000"/>
            <a:ext cx="838200" cy="466725"/>
          </a:xfrm>
          <a:prstGeom prst="rect">
            <a:avLst/>
          </a:prstGeom>
          <a:noFill/>
          <a:ln w="9525">
            <a:solidFill>
              <a:schemeClr val="tx1"/>
            </a:solidFill>
            <a:miter lim="800000"/>
            <a:headEnd/>
            <a:tailEnd/>
          </a:ln>
          <a:effectLst/>
        </p:spPr>
        <p:txBody>
          <a:bodyPr>
            <a:spAutoFit/>
          </a:bodyPr>
          <a:lstStyle/>
          <a:p>
            <a:pPr algn="ctr">
              <a:spcBef>
                <a:spcPct val="50000"/>
              </a:spcBef>
            </a:pPr>
            <a:r>
              <a:rPr lang="en-US" dirty="0" smtClean="0"/>
              <a:t>3</a:t>
            </a:r>
            <a:endParaRPr lang="en-US" dirty="0"/>
          </a:p>
        </p:txBody>
      </p:sp>
      <p:sp>
        <p:nvSpPr>
          <p:cNvPr id="25" name="Line 11"/>
          <p:cNvSpPr>
            <a:spLocks noChangeShapeType="1"/>
          </p:cNvSpPr>
          <p:nvPr/>
        </p:nvSpPr>
        <p:spPr bwMode="auto">
          <a:xfrm flipV="1">
            <a:off x="6858000" y="3657600"/>
            <a:ext cx="1066800" cy="76200"/>
          </a:xfrm>
          <a:prstGeom prst="line">
            <a:avLst/>
          </a:prstGeom>
          <a:noFill/>
          <a:ln w="25400">
            <a:solidFill>
              <a:schemeClr val="tx1"/>
            </a:solidFill>
            <a:round/>
            <a:headEnd/>
            <a:tailEnd type="arrow" w="med" len="med"/>
          </a:ln>
          <a:effectLst/>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also generate additive color mixing rules</a:t>
            </a:r>
            <a:endParaRPr lang="en-US" dirty="0"/>
          </a:p>
        </p:txBody>
      </p:sp>
      <p:sp>
        <p:nvSpPr>
          <p:cNvPr id="3" name="Content Placeholder 2"/>
          <p:cNvSpPr>
            <a:spLocks noGrp="1"/>
          </p:cNvSpPr>
          <p:nvPr>
            <p:ph idx="1"/>
          </p:nvPr>
        </p:nvSpPr>
        <p:spPr>
          <a:xfrm>
            <a:off x="609600" y="1447800"/>
            <a:ext cx="7848600" cy="4572000"/>
          </a:xfrm>
        </p:spPr>
        <p:txBody>
          <a:bodyPr/>
          <a:lstStyle/>
          <a:p>
            <a:r>
              <a:rPr lang="en-US" dirty="0" smtClean="0"/>
              <a:t>What color do the following absorb (subtract):</a:t>
            </a:r>
          </a:p>
          <a:p>
            <a:pPr lvl="1"/>
            <a:r>
              <a:rPr lang="en-US" b="1" dirty="0" smtClean="0"/>
              <a:t>C,M,Y</a:t>
            </a:r>
          </a:p>
          <a:p>
            <a:r>
              <a:rPr lang="en-US" dirty="0" smtClean="0"/>
              <a:t>What happens when you place CMY on a white piece of paper?</a:t>
            </a:r>
          </a:p>
          <a:p>
            <a:r>
              <a:rPr lang="en-US" dirty="0" smtClean="0"/>
              <a:t>What does white light consist of?</a:t>
            </a:r>
          </a:p>
          <a:p>
            <a:r>
              <a:rPr lang="en-US" dirty="0" smtClean="0"/>
              <a:t>What happens to white light with C on top?</a:t>
            </a:r>
          </a:p>
          <a:p>
            <a:r>
              <a:rPr lang="en-US" dirty="0" smtClean="0"/>
              <a:t>What happens to white light with M on top?</a:t>
            </a:r>
          </a:p>
          <a:p>
            <a:r>
              <a:rPr lang="en-US" dirty="0" smtClean="0"/>
              <a:t>What happens to white light with Y on top?</a:t>
            </a:r>
          </a:p>
          <a:p>
            <a:endParaRPr lang="en-US" dirty="0" smtClean="0"/>
          </a:p>
          <a:p>
            <a:r>
              <a:rPr lang="en-US" dirty="0" smtClean="0"/>
              <a:t>Shine laser light</a:t>
            </a:r>
            <a:endParaRPr lang="en-US" dirty="0"/>
          </a:p>
        </p:txBody>
      </p:sp>
      <p:sp>
        <p:nvSpPr>
          <p:cNvPr id="4" name="Slide Number Placeholder 3"/>
          <p:cNvSpPr>
            <a:spLocks noGrp="1"/>
          </p:cNvSpPr>
          <p:nvPr>
            <p:ph type="sldNum" sz="quarter" idx="11"/>
          </p:nvPr>
        </p:nvSpPr>
        <p:spPr/>
        <p:txBody>
          <a:bodyPr/>
          <a:lstStyle/>
          <a:p>
            <a:fld id="{24F7F4F4-E79B-43A2-9379-07F4DFBFFA36}" type="slidenum">
              <a:rPr lang="en-US" smtClean="0"/>
              <a:pPr/>
              <a:t>40</a:t>
            </a:fld>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Existing cool paints - black</a:t>
            </a:r>
          </a:p>
        </p:txBody>
      </p:sp>
      <p:sp>
        <p:nvSpPr>
          <p:cNvPr id="24579" name="Rectangle 4"/>
          <p:cNvSpPr>
            <a:spLocks noChangeArrowheads="1"/>
          </p:cNvSpPr>
          <p:nvPr/>
        </p:nvSpPr>
        <p:spPr bwMode="auto">
          <a:xfrm>
            <a:off x="1066800" y="2590800"/>
            <a:ext cx="6324600" cy="1295400"/>
          </a:xfrm>
          <a:prstGeom prst="rect">
            <a:avLst/>
          </a:prstGeom>
          <a:solidFill>
            <a:schemeClr val="accent1"/>
          </a:solidFill>
          <a:ln w="9525" algn="ctr">
            <a:solidFill>
              <a:schemeClr val="tx1"/>
            </a:solidFill>
            <a:round/>
            <a:headEnd/>
            <a:tailEnd/>
          </a:ln>
        </p:spPr>
        <p:txBody>
          <a:bodyPr/>
          <a:lstStyle/>
          <a:p>
            <a:pPr eaLnBrk="0" hangingPunct="0"/>
            <a:endParaRPr lang="en-US"/>
          </a:p>
        </p:txBody>
      </p:sp>
      <p:cxnSp>
        <p:nvCxnSpPr>
          <p:cNvPr id="24580" name="Straight Arrow Connector 6"/>
          <p:cNvCxnSpPr>
            <a:cxnSpLocks noChangeShapeType="1"/>
          </p:cNvCxnSpPr>
          <p:nvPr/>
        </p:nvCxnSpPr>
        <p:spPr bwMode="auto">
          <a:xfrm rot="5400000">
            <a:off x="991394" y="2209006"/>
            <a:ext cx="1981200" cy="1588"/>
          </a:xfrm>
          <a:prstGeom prst="straightConnector1">
            <a:avLst/>
          </a:prstGeom>
          <a:noFill/>
          <a:ln w="57150" algn="ctr">
            <a:solidFill>
              <a:schemeClr val="tx1"/>
            </a:solidFill>
            <a:round/>
            <a:headEnd/>
            <a:tailEnd type="arrow" w="med" len="med"/>
          </a:ln>
        </p:spPr>
      </p:cxnSp>
      <p:cxnSp>
        <p:nvCxnSpPr>
          <p:cNvPr id="24581" name="Straight Arrow Connector 7"/>
          <p:cNvCxnSpPr>
            <a:cxnSpLocks noChangeShapeType="1"/>
          </p:cNvCxnSpPr>
          <p:nvPr/>
        </p:nvCxnSpPr>
        <p:spPr bwMode="auto">
          <a:xfrm rot="5400000">
            <a:off x="4725194" y="2132806"/>
            <a:ext cx="1981200" cy="1588"/>
          </a:xfrm>
          <a:prstGeom prst="straightConnector1">
            <a:avLst/>
          </a:prstGeom>
          <a:noFill/>
          <a:ln w="57150" algn="ctr">
            <a:solidFill>
              <a:srgbClr val="FF0000"/>
            </a:solidFill>
            <a:round/>
            <a:headEnd/>
            <a:tailEnd type="arrow" w="med" len="med"/>
          </a:ln>
        </p:spPr>
      </p:cxnSp>
      <p:cxnSp>
        <p:nvCxnSpPr>
          <p:cNvPr id="24582" name="Straight Arrow Connector 8"/>
          <p:cNvCxnSpPr>
            <a:cxnSpLocks noChangeShapeType="1"/>
          </p:cNvCxnSpPr>
          <p:nvPr/>
        </p:nvCxnSpPr>
        <p:spPr bwMode="auto">
          <a:xfrm rot="5400000">
            <a:off x="5106194" y="4342606"/>
            <a:ext cx="1981200" cy="1588"/>
          </a:xfrm>
          <a:prstGeom prst="straightConnector1">
            <a:avLst/>
          </a:prstGeom>
          <a:noFill/>
          <a:ln w="38100" algn="ctr">
            <a:solidFill>
              <a:srgbClr val="FF0000"/>
            </a:solidFill>
            <a:round/>
            <a:headEnd/>
            <a:tailEnd type="arrow" w="med" len="med"/>
          </a:ln>
        </p:spPr>
      </p:cxnSp>
      <p:cxnSp>
        <p:nvCxnSpPr>
          <p:cNvPr id="24583" name="Straight Arrow Connector 10"/>
          <p:cNvCxnSpPr>
            <a:cxnSpLocks noChangeShapeType="1"/>
          </p:cNvCxnSpPr>
          <p:nvPr/>
        </p:nvCxnSpPr>
        <p:spPr bwMode="auto">
          <a:xfrm rot="5400000" flipH="1" flipV="1">
            <a:off x="5220494" y="2170906"/>
            <a:ext cx="2209800" cy="1588"/>
          </a:xfrm>
          <a:prstGeom prst="straightConnector1">
            <a:avLst/>
          </a:prstGeom>
          <a:noFill/>
          <a:ln w="38100" algn="ctr">
            <a:solidFill>
              <a:srgbClr val="FF0000"/>
            </a:solidFill>
            <a:round/>
            <a:headEnd/>
            <a:tailEnd type="arrow" w="med" len="med"/>
          </a:ln>
        </p:spPr>
      </p:cxnSp>
      <p:sp>
        <p:nvSpPr>
          <p:cNvPr id="24584" name="TextBox 11"/>
          <p:cNvSpPr txBox="1">
            <a:spLocks noChangeArrowheads="1"/>
          </p:cNvSpPr>
          <p:nvPr/>
        </p:nvSpPr>
        <p:spPr bwMode="auto">
          <a:xfrm>
            <a:off x="609600" y="1447800"/>
            <a:ext cx="1295400" cy="830263"/>
          </a:xfrm>
          <a:prstGeom prst="rect">
            <a:avLst/>
          </a:prstGeom>
          <a:noFill/>
          <a:ln w="9525">
            <a:noFill/>
            <a:miter lim="800000"/>
            <a:headEnd/>
            <a:tailEnd/>
          </a:ln>
        </p:spPr>
        <p:txBody>
          <a:bodyPr>
            <a:spAutoFit/>
          </a:bodyPr>
          <a:lstStyle/>
          <a:p>
            <a:r>
              <a:rPr lang="en-US" dirty="0"/>
              <a:t>Visible light</a:t>
            </a:r>
          </a:p>
        </p:txBody>
      </p:sp>
      <p:sp>
        <p:nvSpPr>
          <p:cNvPr id="24585" name="TextBox 12"/>
          <p:cNvSpPr txBox="1">
            <a:spLocks noChangeArrowheads="1"/>
          </p:cNvSpPr>
          <p:nvPr/>
        </p:nvSpPr>
        <p:spPr bwMode="auto">
          <a:xfrm>
            <a:off x="3733800" y="1295400"/>
            <a:ext cx="1905000" cy="1200329"/>
          </a:xfrm>
          <a:prstGeom prst="rect">
            <a:avLst/>
          </a:prstGeom>
          <a:noFill/>
          <a:ln w="9525">
            <a:noFill/>
            <a:miter lim="800000"/>
            <a:headEnd/>
            <a:tailEnd/>
          </a:ln>
        </p:spPr>
        <p:txBody>
          <a:bodyPr wrap="square">
            <a:spAutoFit/>
          </a:bodyPr>
          <a:lstStyle/>
          <a:p>
            <a:r>
              <a:rPr lang="en-US" dirty="0">
                <a:solidFill>
                  <a:srgbClr val="FF0000"/>
                </a:solidFill>
              </a:rPr>
              <a:t>Solar </a:t>
            </a:r>
            <a:endParaRPr lang="en-US" dirty="0" smtClean="0">
              <a:solidFill>
                <a:srgbClr val="FF0000"/>
              </a:solidFill>
            </a:endParaRPr>
          </a:p>
          <a:p>
            <a:r>
              <a:rPr lang="en-US" dirty="0" smtClean="0">
                <a:solidFill>
                  <a:srgbClr val="FF0000"/>
                </a:solidFill>
              </a:rPr>
              <a:t>Near-infrared </a:t>
            </a:r>
            <a:r>
              <a:rPr lang="en-US" dirty="0">
                <a:solidFill>
                  <a:srgbClr val="FF0000"/>
                </a:solidFill>
              </a:rPr>
              <a:t>light</a:t>
            </a:r>
          </a:p>
        </p:txBody>
      </p:sp>
      <p:sp>
        <p:nvSpPr>
          <p:cNvPr id="24586" name="TextBox 13"/>
          <p:cNvSpPr txBox="1">
            <a:spLocks noChangeArrowheads="1"/>
          </p:cNvSpPr>
          <p:nvPr/>
        </p:nvSpPr>
        <p:spPr bwMode="auto">
          <a:xfrm>
            <a:off x="2057400" y="1524000"/>
            <a:ext cx="1295400" cy="830263"/>
          </a:xfrm>
          <a:prstGeom prst="rect">
            <a:avLst/>
          </a:prstGeom>
          <a:noFill/>
          <a:ln w="9525">
            <a:noFill/>
            <a:miter lim="800000"/>
            <a:headEnd/>
            <a:tailEnd/>
          </a:ln>
        </p:spPr>
        <p:txBody>
          <a:bodyPr>
            <a:spAutoFit/>
          </a:bodyPr>
          <a:lstStyle/>
          <a:p>
            <a:r>
              <a:rPr lang="en-US" dirty="0"/>
              <a:t>0% reflected</a:t>
            </a:r>
          </a:p>
        </p:txBody>
      </p:sp>
      <p:sp>
        <p:nvSpPr>
          <p:cNvPr id="24587" name="TextBox 14"/>
          <p:cNvSpPr txBox="1">
            <a:spLocks noChangeArrowheads="1"/>
          </p:cNvSpPr>
          <p:nvPr/>
        </p:nvSpPr>
        <p:spPr bwMode="auto">
          <a:xfrm>
            <a:off x="2209800" y="4267200"/>
            <a:ext cx="1600200" cy="830263"/>
          </a:xfrm>
          <a:prstGeom prst="rect">
            <a:avLst/>
          </a:prstGeom>
          <a:noFill/>
          <a:ln w="9525">
            <a:noFill/>
            <a:miter lim="800000"/>
            <a:headEnd/>
            <a:tailEnd/>
          </a:ln>
        </p:spPr>
        <p:txBody>
          <a:bodyPr>
            <a:spAutoFit/>
          </a:bodyPr>
          <a:lstStyle/>
          <a:p>
            <a:r>
              <a:rPr lang="en-US"/>
              <a:t>0% transmitted</a:t>
            </a:r>
          </a:p>
        </p:txBody>
      </p:sp>
      <p:sp>
        <p:nvSpPr>
          <p:cNvPr id="24588" name="TextBox 15"/>
          <p:cNvSpPr txBox="1">
            <a:spLocks noChangeArrowheads="1"/>
          </p:cNvSpPr>
          <p:nvPr/>
        </p:nvSpPr>
        <p:spPr bwMode="auto">
          <a:xfrm>
            <a:off x="6400800" y="1524000"/>
            <a:ext cx="1295400" cy="830263"/>
          </a:xfrm>
          <a:prstGeom prst="rect">
            <a:avLst/>
          </a:prstGeom>
          <a:noFill/>
          <a:ln w="9525">
            <a:noFill/>
            <a:miter lim="800000"/>
            <a:headEnd/>
            <a:tailEnd/>
          </a:ln>
        </p:spPr>
        <p:txBody>
          <a:bodyPr>
            <a:spAutoFit/>
          </a:bodyPr>
          <a:lstStyle/>
          <a:p>
            <a:r>
              <a:rPr lang="en-US" dirty="0">
                <a:solidFill>
                  <a:srgbClr val="FF0000"/>
                </a:solidFill>
              </a:rPr>
              <a:t>40% reflected</a:t>
            </a:r>
          </a:p>
        </p:txBody>
      </p:sp>
      <p:sp>
        <p:nvSpPr>
          <p:cNvPr id="24589" name="TextBox 16"/>
          <p:cNvSpPr txBox="1">
            <a:spLocks noChangeArrowheads="1"/>
          </p:cNvSpPr>
          <p:nvPr/>
        </p:nvSpPr>
        <p:spPr bwMode="auto">
          <a:xfrm>
            <a:off x="6629400" y="4343400"/>
            <a:ext cx="1676400" cy="830263"/>
          </a:xfrm>
          <a:prstGeom prst="rect">
            <a:avLst/>
          </a:prstGeom>
          <a:noFill/>
          <a:ln w="9525">
            <a:noFill/>
            <a:miter lim="800000"/>
            <a:headEnd/>
            <a:tailEnd/>
          </a:ln>
        </p:spPr>
        <p:txBody>
          <a:bodyPr>
            <a:spAutoFit/>
          </a:bodyPr>
          <a:lstStyle/>
          <a:p>
            <a:r>
              <a:rPr lang="en-US" dirty="0" smtClean="0">
                <a:solidFill>
                  <a:srgbClr val="FF0000"/>
                </a:solidFill>
              </a:rPr>
              <a:t>20</a:t>
            </a:r>
            <a:r>
              <a:rPr lang="en-US" dirty="0">
                <a:solidFill>
                  <a:srgbClr val="FF0000"/>
                </a:solidFill>
              </a:rPr>
              <a:t>% transmitted</a:t>
            </a:r>
          </a:p>
        </p:txBody>
      </p:sp>
      <p:sp>
        <p:nvSpPr>
          <p:cNvPr id="24590" name="TextBox 17"/>
          <p:cNvSpPr txBox="1">
            <a:spLocks noChangeArrowheads="1"/>
          </p:cNvSpPr>
          <p:nvPr/>
        </p:nvSpPr>
        <p:spPr bwMode="auto">
          <a:xfrm>
            <a:off x="1905000" y="5715000"/>
            <a:ext cx="5791200" cy="461963"/>
          </a:xfrm>
          <a:prstGeom prst="rect">
            <a:avLst/>
          </a:prstGeom>
          <a:noFill/>
          <a:ln w="9525">
            <a:noFill/>
            <a:miter lim="800000"/>
            <a:headEnd/>
            <a:tailEnd/>
          </a:ln>
        </p:spPr>
        <p:txBody>
          <a:bodyPr>
            <a:spAutoFit/>
          </a:bodyPr>
          <a:lstStyle/>
          <a:p>
            <a:r>
              <a:rPr lang="en-US">
                <a:solidFill>
                  <a:srgbClr val="FF0000"/>
                </a:solidFill>
              </a:rPr>
              <a:t>Only 40% of solar NIR light is reflected</a:t>
            </a:r>
          </a:p>
        </p:txBody>
      </p:sp>
      <p:sp>
        <p:nvSpPr>
          <p:cNvPr id="24591" name="Oval 18"/>
          <p:cNvSpPr>
            <a:spLocks noChangeArrowheads="1"/>
          </p:cNvSpPr>
          <p:nvPr/>
        </p:nvSpPr>
        <p:spPr bwMode="auto">
          <a:xfrm>
            <a:off x="2286000" y="29718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4592" name="Oval 19"/>
          <p:cNvSpPr>
            <a:spLocks noChangeArrowheads="1"/>
          </p:cNvSpPr>
          <p:nvPr/>
        </p:nvSpPr>
        <p:spPr bwMode="auto">
          <a:xfrm>
            <a:off x="2590800" y="34290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4593" name="Oval 20"/>
          <p:cNvSpPr>
            <a:spLocks noChangeArrowheads="1"/>
          </p:cNvSpPr>
          <p:nvPr/>
        </p:nvSpPr>
        <p:spPr bwMode="auto">
          <a:xfrm>
            <a:off x="2895600" y="32766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4594" name="Oval 21"/>
          <p:cNvSpPr>
            <a:spLocks noChangeArrowheads="1"/>
          </p:cNvSpPr>
          <p:nvPr/>
        </p:nvSpPr>
        <p:spPr bwMode="auto">
          <a:xfrm>
            <a:off x="1676400" y="32766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4595" name="Oval 22"/>
          <p:cNvSpPr>
            <a:spLocks noChangeArrowheads="1"/>
          </p:cNvSpPr>
          <p:nvPr/>
        </p:nvSpPr>
        <p:spPr bwMode="auto">
          <a:xfrm>
            <a:off x="4114800" y="34290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4596" name="Oval 23"/>
          <p:cNvSpPr>
            <a:spLocks noChangeArrowheads="1"/>
          </p:cNvSpPr>
          <p:nvPr/>
        </p:nvSpPr>
        <p:spPr bwMode="auto">
          <a:xfrm>
            <a:off x="3810000" y="29718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4597" name="Oval 24"/>
          <p:cNvSpPr>
            <a:spLocks noChangeArrowheads="1"/>
          </p:cNvSpPr>
          <p:nvPr/>
        </p:nvSpPr>
        <p:spPr bwMode="auto">
          <a:xfrm>
            <a:off x="4648200" y="30480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4598" name="Oval 25"/>
          <p:cNvSpPr>
            <a:spLocks noChangeArrowheads="1"/>
          </p:cNvSpPr>
          <p:nvPr/>
        </p:nvSpPr>
        <p:spPr bwMode="auto">
          <a:xfrm>
            <a:off x="4953000" y="32766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4599" name="Oval 26"/>
          <p:cNvSpPr>
            <a:spLocks noChangeArrowheads="1"/>
          </p:cNvSpPr>
          <p:nvPr/>
        </p:nvSpPr>
        <p:spPr bwMode="auto">
          <a:xfrm>
            <a:off x="5410200" y="34290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4600" name="Oval 27"/>
          <p:cNvSpPr>
            <a:spLocks noChangeArrowheads="1"/>
          </p:cNvSpPr>
          <p:nvPr/>
        </p:nvSpPr>
        <p:spPr bwMode="auto">
          <a:xfrm>
            <a:off x="5334000" y="32004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4601" name="Oval 28"/>
          <p:cNvSpPr>
            <a:spLocks noChangeArrowheads="1"/>
          </p:cNvSpPr>
          <p:nvPr/>
        </p:nvSpPr>
        <p:spPr bwMode="auto">
          <a:xfrm>
            <a:off x="5791200" y="31242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4602" name="Oval 29"/>
          <p:cNvSpPr>
            <a:spLocks noChangeArrowheads="1"/>
          </p:cNvSpPr>
          <p:nvPr/>
        </p:nvSpPr>
        <p:spPr bwMode="auto">
          <a:xfrm>
            <a:off x="5943600" y="26670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4603" name="Oval 30"/>
          <p:cNvSpPr>
            <a:spLocks noChangeArrowheads="1"/>
          </p:cNvSpPr>
          <p:nvPr/>
        </p:nvSpPr>
        <p:spPr bwMode="auto">
          <a:xfrm>
            <a:off x="6629400" y="34290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4604" name="Oval 31"/>
          <p:cNvSpPr>
            <a:spLocks noChangeArrowheads="1"/>
          </p:cNvSpPr>
          <p:nvPr/>
        </p:nvSpPr>
        <p:spPr bwMode="auto">
          <a:xfrm>
            <a:off x="6934200" y="29718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4605" name="Oval 32"/>
          <p:cNvSpPr>
            <a:spLocks noChangeArrowheads="1"/>
          </p:cNvSpPr>
          <p:nvPr/>
        </p:nvSpPr>
        <p:spPr bwMode="auto">
          <a:xfrm>
            <a:off x="6553200" y="29718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4606" name="Oval 33"/>
          <p:cNvSpPr>
            <a:spLocks noChangeArrowheads="1"/>
          </p:cNvSpPr>
          <p:nvPr/>
        </p:nvSpPr>
        <p:spPr bwMode="auto">
          <a:xfrm>
            <a:off x="7010400" y="32766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4607" name="Oval 34"/>
          <p:cNvSpPr>
            <a:spLocks noChangeArrowheads="1"/>
          </p:cNvSpPr>
          <p:nvPr/>
        </p:nvSpPr>
        <p:spPr bwMode="auto">
          <a:xfrm>
            <a:off x="6248400" y="35052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4608" name="Oval 35"/>
          <p:cNvSpPr>
            <a:spLocks noChangeArrowheads="1"/>
          </p:cNvSpPr>
          <p:nvPr/>
        </p:nvSpPr>
        <p:spPr bwMode="auto">
          <a:xfrm>
            <a:off x="3124200" y="30480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4609" name="Oval 36"/>
          <p:cNvSpPr>
            <a:spLocks noChangeArrowheads="1"/>
          </p:cNvSpPr>
          <p:nvPr/>
        </p:nvSpPr>
        <p:spPr bwMode="auto">
          <a:xfrm>
            <a:off x="2895600" y="28194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4610" name="Oval 37"/>
          <p:cNvSpPr>
            <a:spLocks noChangeArrowheads="1"/>
          </p:cNvSpPr>
          <p:nvPr/>
        </p:nvSpPr>
        <p:spPr bwMode="auto">
          <a:xfrm>
            <a:off x="1371600" y="28194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4611" name="Oval 38"/>
          <p:cNvSpPr>
            <a:spLocks noChangeArrowheads="1"/>
          </p:cNvSpPr>
          <p:nvPr/>
        </p:nvSpPr>
        <p:spPr bwMode="auto">
          <a:xfrm>
            <a:off x="1371600" y="33528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4612" name="Oval 39"/>
          <p:cNvSpPr>
            <a:spLocks noChangeArrowheads="1"/>
          </p:cNvSpPr>
          <p:nvPr/>
        </p:nvSpPr>
        <p:spPr bwMode="auto">
          <a:xfrm>
            <a:off x="1905000" y="35814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41" name="Slide Number Placeholder 40"/>
          <p:cNvSpPr>
            <a:spLocks noGrp="1"/>
          </p:cNvSpPr>
          <p:nvPr>
            <p:ph type="sldNum" sz="quarter" idx="11"/>
          </p:nvPr>
        </p:nvSpPr>
        <p:spPr/>
        <p:txBody>
          <a:bodyPr/>
          <a:lstStyle/>
          <a:p>
            <a:pPr>
              <a:defRPr/>
            </a:pPr>
            <a:fld id="{09811699-A3EA-419D-AD0C-2832163A7352}" type="slidenum">
              <a:rPr lang="en-US" smtClean="0"/>
              <a:pPr>
                <a:defRPr/>
              </a:pPr>
              <a:t>41</a:t>
            </a:fld>
            <a:endParaRPr lang="en-US" sz="1400" dirty="0">
              <a:solidFill>
                <a:schemeClr val="tx1"/>
              </a:solidFill>
              <a:latin typeface="Times"/>
            </a:endParaRPr>
          </a:p>
        </p:txBody>
      </p:sp>
      <p:sp>
        <p:nvSpPr>
          <p:cNvPr id="38" name="TextBox 16"/>
          <p:cNvSpPr txBox="1">
            <a:spLocks noChangeArrowheads="1"/>
          </p:cNvSpPr>
          <p:nvPr/>
        </p:nvSpPr>
        <p:spPr bwMode="auto">
          <a:xfrm>
            <a:off x="7467600" y="2819400"/>
            <a:ext cx="1676400" cy="830997"/>
          </a:xfrm>
          <a:prstGeom prst="rect">
            <a:avLst/>
          </a:prstGeom>
          <a:noFill/>
          <a:ln w="9525">
            <a:noFill/>
            <a:miter lim="800000"/>
            <a:headEnd/>
            <a:tailEnd/>
          </a:ln>
        </p:spPr>
        <p:txBody>
          <a:bodyPr>
            <a:spAutoFit/>
          </a:bodyPr>
          <a:lstStyle/>
          <a:p>
            <a:r>
              <a:rPr lang="en-US" dirty="0" smtClean="0">
                <a:solidFill>
                  <a:srgbClr val="FF0000"/>
                </a:solidFill>
              </a:rPr>
              <a:t>20</a:t>
            </a:r>
            <a:r>
              <a:rPr lang="en-US" dirty="0">
                <a:solidFill>
                  <a:srgbClr val="FF0000"/>
                </a:solidFill>
              </a:rPr>
              <a:t>% </a:t>
            </a:r>
            <a:r>
              <a:rPr lang="en-US" dirty="0" smtClean="0">
                <a:solidFill>
                  <a:srgbClr val="FF0000"/>
                </a:solidFill>
              </a:rPr>
              <a:t>absorbed</a:t>
            </a:r>
            <a:endParaRPr lang="en-US" dirty="0">
              <a:solidFill>
                <a:srgbClr val="FF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4"/>
          <p:cNvSpPr>
            <a:spLocks noChangeArrowheads="1"/>
          </p:cNvSpPr>
          <p:nvPr/>
        </p:nvSpPr>
        <p:spPr bwMode="auto">
          <a:xfrm>
            <a:off x="1066800" y="2590800"/>
            <a:ext cx="6324600" cy="1295400"/>
          </a:xfrm>
          <a:prstGeom prst="rect">
            <a:avLst/>
          </a:prstGeom>
          <a:solidFill>
            <a:schemeClr val="accent1"/>
          </a:solidFill>
          <a:ln w="9525" algn="ctr">
            <a:solidFill>
              <a:schemeClr val="tx1"/>
            </a:solidFill>
            <a:round/>
            <a:headEnd/>
            <a:tailEnd/>
          </a:ln>
        </p:spPr>
        <p:txBody>
          <a:bodyPr/>
          <a:lstStyle/>
          <a:p>
            <a:pPr eaLnBrk="0" hangingPunct="0"/>
            <a:endParaRPr lang="en-US"/>
          </a:p>
        </p:txBody>
      </p:sp>
      <p:sp>
        <p:nvSpPr>
          <p:cNvPr id="25603" name="Title 1"/>
          <p:cNvSpPr>
            <a:spLocks noGrp="1"/>
          </p:cNvSpPr>
          <p:nvPr>
            <p:ph type="title"/>
          </p:nvPr>
        </p:nvSpPr>
        <p:spPr>
          <a:xfrm>
            <a:off x="304800" y="152400"/>
            <a:ext cx="8610600" cy="762000"/>
          </a:xfrm>
        </p:spPr>
        <p:txBody>
          <a:bodyPr/>
          <a:lstStyle/>
          <a:p>
            <a:r>
              <a:rPr lang="en-US" dirty="0" smtClean="0"/>
              <a:t>Improved performance with reflective undercoat</a:t>
            </a:r>
          </a:p>
        </p:txBody>
      </p:sp>
      <p:cxnSp>
        <p:nvCxnSpPr>
          <p:cNvPr id="25604" name="Straight Arrow Connector 6"/>
          <p:cNvCxnSpPr>
            <a:cxnSpLocks noChangeShapeType="1"/>
          </p:cNvCxnSpPr>
          <p:nvPr/>
        </p:nvCxnSpPr>
        <p:spPr bwMode="auto">
          <a:xfrm rot="5400000">
            <a:off x="991394" y="2209006"/>
            <a:ext cx="1981200" cy="1588"/>
          </a:xfrm>
          <a:prstGeom prst="straightConnector1">
            <a:avLst/>
          </a:prstGeom>
          <a:noFill/>
          <a:ln w="57150" algn="ctr">
            <a:solidFill>
              <a:schemeClr val="tx1"/>
            </a:solidFill>
            <a:round/>
            <a:headEnd/>
            <a:tailEnd type="arrow" w="med" len="med"/>
          </a:ln>
        </p:spPr>
      </p:cxnSp>
      <p:cxnSp>
        <p:nvCxnSpPr>
          <p:cNvPr id="25605" name="Straight Arrow Connector 7"/>
          <p:cNvCxnSpPr>
            <a:cxnSpLocks noChangeShapeType="1"/>
          </p:cNvCxnSpPr>
          <p:nvPr/>
        </p:nvCxnSpPr>
        <p:spPr bwMode="auto">
          <a:xfrm rot="5400000">
            <a:off x="4725194" y="2132806"/>
            <a:ext cx="1981200" cy="1588"/>
          </a:xfrm>
          <a:prstGeom prst="straightConnector1">
            <a:avLst/>
          </a:prstGeom>
          <a:noFill/>
          <a:ln w="57150" algn="ctr">
            <a:solidFill>
              <a:srgbClr val="FF0000"/>
            </a:solidFill>
            <a:round/>
            <a:headEnd/>
            <a:tailEnd type="arrow" w="med" len="med"/>
          </a:ln>
        </p:spPr>
      </p:cxnSp>
      <p:cxnSp>
        <p:nvCxnSpPr>
          <p:cNvPr id="25606" name="Straight Arrow Connector 10"/>
          <p:cNvCxnSpPr>
            <a:cxnSpLocks noChangeShapeType="1"/>
          </p:cNvCxnSpPr>
          <p:nvPr/>
        </p:nvCxnSpPr>
        <p:spPr bwMode="auto">
          <a:xfrm rot="5400000" flipH="1" flipV="1">
            <a:off x="5144294" y="2094706"/>
            <a:ext cx="2057400" cy="1588"/>
          </a:xfrm>
          <a:prstGeom prst="straightConnector1">
            <a:avLst/>
          </a:prstGeom>
          <a:noFill/>
          <a:ln w="57150" algn="ctr">
            <a:solidFill>
              <a:srgbClr val="FF0000"/>
            </a:solidFill>
            <a:round/>
            <a:headEnd/>
            <a:tailEnd type="arrow" w="med" len="med"/>
          </a:ln>
        </p:spPr>
      </p:cxnSp>
      <p:sp>
        <p:nvSpPr>
          <p:cNvPr id="25607" name="TextBox 11"/>
          <p:cNvSpPr txBox="1">
            <a:spLocks noChangeArrowheads="1"/>
          </p:cNvSpPr>
          <p:nvPr/>
        </p:nvSpPr>
        <p:spPr bwMode="auto">
          <a:xfrm>
            <a:off x="457200" y="1447800"/>
            <a:ext cx="1295400" cy="830263"/>
          </a:xfrm>
          <a:prstGeom prst="rect">
            <a:avLst/>
          </a:prstGeom>
          <a:noFill/>
          <a:ln w="9525">
            <a:noFill/>
            <a:miter lim="800000"/>
            <a:headEnd/>
            <a:tailEnd/>
          </a:ln>
        </p:spPr>
        <p:txBody>
          <a:bodyPr>
            <a:spAutoFit/>
          </a:bodyPr>
          <a:lstStyle/>
          <a:p>
            <a:r>
              <a:rPr lang="en-US"/>
              <a:t>Visible light</a:t>
            </a:r>
          </a:p>
        </p:txBody>
      </p:sp>
      <p:sp>
        <p:nvSpPr>
          <p:cNvPr id="25608" name="TextBox 12"/>
          <p:cNvSpPr txBox="1">
            <a:spLocks noChangeArrowheads="1"/>
          </p:cNvSpPr>
          <p:nvPr/>
        </p:nvSpPr>
        <p:spPr bwMode="auto">
          <a:xfrm>
            <a:off x="4267200" y="1295400"/>
            <a:ext cx="1295400" cy="1200150"/>
          </a:xfrm>
          <a:prstGeom prst="rect">
            <a:avLst/>
          </a:prstGeom>
          <a:noFill/>
          <a:ln w="9525">
            <a:solidFill>
              <a:schemeClr val="bg1"/>
            </a:solidFill>
            <a:miter lim="800000"/>
            <a:headEnd/>
            <a:tailEnd/>
          </a:ln>
        </p:spPr>
        <p:txBody>
          <a:bodyPr>
            <a:spAutoFit/>
          </a:bodyPr>
          <a:lstStyle/>
          <a:p>
            <a:r>
              <a:rPr lang="en-US">
                <a:solidFill>
                  <a:srgbClr val="FF0000"/>
                </a:solidFill>
              </a:rPr>
              <a:t>Solar NIR light</a:t>
            </a:r>
          </a:p>
        </p:txBody>
      </p:sp>
      <p:sp>
        <p:nvSpPr>
          <p:cNvPr id="25609" name="TextBox 13"/>
          <p:cNvSpPr txBox="1">
            <a:spLocks noChangeArrowheads="1"/>
          </p:cNvSpPr>
          <p:nvPr/>
        </p:nvSpPr>
        <p:spPr bwMode="auto">
          <a:xfrm>
            <a:off x="2286000" y="1524000"/>
            <a:ext cx="1295400" cy="830263"/>
          </a:xfrm>
          <a:prstGeom prst="rect">
            <a:avLst/>
          </a:prstGeom>
          <a:noFill/>
          <a:ln w="9525">
            <a:noFill/>
            <a:miter lim="800000"/>
            <a:headEnd/>
            <a:tailEnd/>
          </a:ln>
        </p:spPr>
        <p:txBody>
          <a:bodyPr>
            <a:spAutoFit/>
          </a:bodyPr>
          <a:lstStyle/>
          <a:p>
            <a:r>
              <a:rPr lang="en-US"/>
              <a:t>0% reflected</a:t>
            </a:r>
          </a:p>
        </p:txBody>
      </p:sp>
      <p:sp>
        <p:nvSpPr>
          <p:cNvPr id="25610" name="TextBox 15"/>
          <p:cNvSpPr txBox="1">
            <a:spLocks noChangeArrowheads="1"/>
          </p:cNvSpPr>
          <p:nvPr/>
        </p:nvSpPr>
        <p:spPr bwMode="auto">
          <a:xfrm>
            <a:off x="6705600" y="1524000"/>
            <a:ext cx="1295400" cy="830263"/>
          </a:xfrm>
          <a:prstGeom prst="rect">
            <a:avLst/>
          </a:prstGeom>
          <a:noFill/>
          <a:ln w="9525">
            <a:noFill/>
            <a:miter lim="800000"/>
            <a:headEnd/>
            <a:tailEnd/>
          </a:ln>
        </p:spPr>
        <p:txBody>
          <a:bodyPr>
            <a:spAutoFit/>
          </a:bodyPr>
          <a:lstStyle/>
          <a:p>
            <a:r>
              <a:rPr lang="en-US">
                <a:solidFill>
                  <a:srgbClr val="FF0000"/>
                </a:solidFill>
              </a:rPr>
              <a:t>60% reflected</a:t>
            </a:r>
          </a:p>
        </p:txBody>
      </p:sp>
      <p:sp>
        <p:nvSpPr>
          <p:cNvPr id="25611" name="TextBox 17"/>
          <p:cNvSpPr txBox="1">
            <a:spLocks noChangeArrowheads="1"/>
          </p:cNvSpPr>
          <p:nvPr/>
        </p:nvSpPr>
        <p:spPr bwMode="auto">
          <a:xfrm>
            <a:off x="1524000" y="4648200"/>
            <a:ext cx="5791200" cy="1200150"/>
          </a:xfrm>
          <a:prstGeom prst="rect">
            <a:avLst/>
          </a:prstGeom>
          <a:noFill/>
          <a:ln w="9525">
            <a:noFill/>
            <a:miter lim="800000"/>
            <a:headEnd/>
            <a:tailEnd/>
          </a:ln>
        </p:spPr>
        <p:txBody>
          <a:bodyPr>
            <a:spAutoFit/>
          </a:bodyPr>
          <a:lstStyle/>
          <a:p>
            <a:r>
              <a:rPr lang="en-US">
                <a:solidFill>
                  <a:srgbClr val="FF0000"/>
                </a:solidFill>
              </a:rPr>
              <a:t>60% of solar NIR light is now reflected, but the undercoating is now a bright reflective color (white or aluminum)</a:t>
            </a:r>
          </a:p>
        </p:txBody>
      </p:sp>
      <p:sp>
        <p:nvSpPr>
          <p:cNvPr id="25612" name="Rectangle 18"/>
          <p:cNvSpPr>
            <a:spLocks noChangeArrowheads="1"/>
          </p:cNvSpPr>
          <p:nvPr/>
        </p:nvSpPr>
        <p:spPr bwMode="auto">
          <a:xfrm>
            <a:off x="1066800" y="3886200"/>
            <a:ext cx="6324600" cy="381000"/>
          </a:xfrm>
          <a:prstGeom prst="rect">
            <a:avLst/>
          </a:prstGeom>
          <a:blipFill dpi="0" rotWithShape="1">
            <a:blip r:embed="rId2" cstate="print"/>
            <a:srcRect/>
            <a:tile tx="0" ty="0" sx="100000" sy="100000" flip="none" algn="tl"/>
          </a:blipFill>
          <a:ln w="9525" algn="ctr">
            <a:solidFill>
              <a:schemeClr val="accent1"/>
            </a:solidFill>
            <a:round/>
            <a:headEnd/>
            <a:tailEnd/>
          </a:ln>
        </p:spPr>
        <p:txBody>
          <a:bodyPr/>
          <a:lstStyle/>
          <a:p>
            <a:pPr eaLnBrk="0" hangingPunct="0"/>
            <a:endParaRPr lang="en-US"/>
          </a:p>
        </p:txBody>
      </p:sp>
      <p:cxnSp>
        <p:nvCxnSpPr>
          <p:cNvPr id="25613" name="Straight Arrow Connector 20"/>
          <p:cNvCxnSpPr>
            <a:cxnSpLocks noChangeShapeType="1"/>
          </p:cNvCxnSpPr>
          <p:nvPr/>
        </p:nvCxnSpPr>
        <p:spPr bwMode="auto">
          <a:xfrm rot="5400000">
            <a:off x="5372894" y="3542506"/>
            <a:ext cx="685800" cy="1588"/>
          </a:xfrm>
          <a:prstGeom prst="straightConnector1">
            <a:avLst/>
          </a:prstGeom>
          <a:noFill/>
          <a:ln w="38100" algn="ctr">
            <a:solidFill>
              <a:srgbClr val="FF0000"/>
            </a:solidFill>
            <a:round/>
            <a:headEnd/>
            <a:tailEnd type="arrow" w="med" len="med"/>
          </a:ln>
        </p:spPr>
      </p:cxnSp>
      <p:cxnSp>
        <p:nvCxnSpPr>
          <p:cNvPr id="25614" name="Straight Arrow Connector 22"/>
          <p:cNvCxnSpPr>
            <a:cxnSpLocks noChangeShapeType="1"/>
          </p:cNvCxnSpPr>
          <p:nvPr/>
        </p:nvCxnSpPr>
        <p:spPr bwMode="auto">
          <a:xfrm rot="5400000" flipH="1" flipV="1">
            <a:off x="5830888" y="3543300"/>
            <a:ext cx="684212" cy="1588"/>
          </a:xfrm>
          <a:prstGeom prst="straightConnector1">
            <a:avLst/>
          </a:prstGeom>
          <a:noFill/>
          <a:ln w="38100" algn="ctr">
            <a:solidFill>
              <a:srgbClr val="FF0000"/>
            </a:solidFill>
            <a:round/>
            <a:headEnd/>
            <a:tailEnd type="arrow" w="med" len="med"/>
          </a:ln>
        </p:spPr>
      </p:cxnSp>
      <p:sp>
        <p:nvSpPr>
          <p:cNvPr id="25615" name="Oval 16"/>
          <p:cNvSpPr>
            <a:spLocks noChangeArrowheads="1"/>
          </p:cNvSpPr>
          <p:nvPr/>
        </p:nvSpPr>
        <p:spPr bwMode="auto">
          <a:xfrm>
            <a:off x="2286000" y="29718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5616" name="Oval 19"/>
          <p:cNvSpPr>
            <a:spLocks noChangeArrowheads="1"/>
          </p:cNvSpPr>
          <p:nvPr/>
        </p:nvSpPr>
        <p:spPr bwMode="auto">
          <a:xfrm>
            <a:off x="2590800" y="34290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5617" name="Oval 21"/>
          <p:cNvSpPr>
            <a:spLocks noChangeArrowheads="1"/>
          </p:cNvSpPr>
          <p:nvPr/>
        </p:nvSpPr>
        <p:spPr bwMode="auto">
          <a:xfrm>
            <a:off x="2895600" y="32766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5618" name="Oval 23"/>
          <p:cNvSpPr>
            <a:spLocks noChangeArrowheads="1"/>
          </p:cNvSpPr>
          <p:nvPr/>
        </p:nvSpPr>
        <p:spPr bwMode="auto">
          <a:xfrm>
            <a:off x="1676400" y="32766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5619" name="Oval 24"/>
          <p:cNvSpPr>
            <a:spLocks noChangeArrowheads="1"/>
          </p:cNvSpPr>
          <p:nvPr/>
        </p:nvSpPr>
        <p:spPr bwMode="auto">
          <a:xfrm>
            <a:off x="4114800" y="34290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5620" name="Oval 25"/>
          <p:cNvSpPr>
            <a:spLocks noChangeArrowheads="1"/>
          </p:cNvSpPr>
          <p:nvPr/>
        </p:nvSpPr>
        <p:spPr bwMode="auto">
          <a:xfrm>
            <a:off x="3810000" y="29718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5621" name="Oval 26"/>
          <p:cNvSpPr>
            <a:spLocks noChangeArrowheads="1"/>
          </p:cNvSpPr>
          <p:nvPr/>
        </p:nvSpPr>
        <p:spPr bwMode="auto">
          <a:xfrm>
            <a:off x="4648200" y="30480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5622" name="Oval 27"/>
          <p:cNvSpPr>
            <a:spLocks noChangeArrowheads="1"/>
          </p:cNvSpPr>
          <p:nvPr/>
        </p:nvSpPr>
        <p:spPr bwMode="auto">
          <a:xfrm>
            <a:off x="4953000" y="32766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5623" name="Oval 28"/>
          <p:cNvSpPr>
            <a:spLocks noChangeArrowheads="1"/>
          </p:cNvSpPr>
          <p:nvPr/>
        </p:nvSpPr>
        <p:spPr bwMode="auto">
          <a:xfrm>
            <a:off x="5410200" y="34290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5624" name="Oval 29"/>
          <p:cNvSpPr>
            <a:spLocks noChangeArrowheads="1"/>
          </p:cNvSpPr>
          <p:nvPr/>
        </p:nvSpPr>
        <p:spPr bwMode="auto">
          <a:xfrm>
            <a:off x="5334000" y="32004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5625" name="Oval 30"/>
          <p:cNvSpPr>
            <a:spLocks noChangeArrowheads="1"/>
          </p:cNvSpPr>
          <p:nvPr/>
        </p:nvSpPr>
        <p:spPr bwMode="auto">
          <a:xfrm>
            <a:off x="5791200" y="31242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5626" name="Oval 31"/>
          <p:cNvSpPr>
            <a:spLocks noChangeArrowheads="1"/>
          </p:cNvSpPr>
          <p:nvPr/>
        </p:nvSpPr>
        <p:spPr bwMode="auto">
          <a:xfrm>
            <a:off x="5943600" y="26670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5627" name="Oval 32"/>
          <p:cNvSpPr>
            <a:spLocks noChangeArrowheads="1"/>
          </p:cNvSpPr>
          <p:nvPr/>
        </p:nvSpPr>
        <p:spPr bwMode="auto">
          <a:xfrm>
            <a:off x="6629400" y="34290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5628" name="Oval 33"/>
          <p:cNvSpPr>
            <a:spLocks noChangeArrowheads="1"/>
          </p:cNvSpPr>
          <p:nvPr/>
        </p:nvSpPr>
        <p:spPr bwMode="auto">
          <a:xfrm>
            <a:off x="6934200" y="29718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5629" name="Oval 34"/>
          <p:cNvSpPr>
            <a:spLocks noChangeArrowheads="1"/>
          </p:cNvSpPr>
          <p:nvPr/>
        </p:nvSpPr>
        <p:spPr bwMode="auto">
          <a:xfrm>
            <a:off x="6553200" y="29718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5630" name="Oval 35"/>
          <p:cNvSpPr>
            <a:spLocks noChangeArrowheads="1"/>
          </p:cNvSpPr>
          <p:nvPr/>
        </p:nvSpPr>
        <p:spPr bwMode="auto">
          <a:xfrm>
            <a:off x="7010400" y="32766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5631" name="Oval 36"/>
          <p:cNvSpPr>
            <a:spLocks noChangeArrowheads="1"/>
          </p:cNvSpPr>
          <p:nvPr/>
        </p:nvSpPr>
        <p:spPr bwMode="auto">
          <a:xfrm>
            <a:off x="6248400" y="35052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5632" name="Oval 37"/>
          <p:cNvSpPr>
            <a:spLocks noChangeArrowheads="1"/>
          </p:cNvSpPr>
          <p:nvPr/>
        </p:nvSpPr>
        <p:spPr bwMode="auto">
          <a:xfrm>
            <a:off x="3124200" y="30480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5633" name="Oval 38"/>
          <p:cNvSpPr>
            <a:spLocks noChangeArrowheads="1"/>
          </p:cNvSpPr>
          <p:nvPr/>
        </p:nvSpPr>
        <p:spPr bwMode="auto">
          <a:xfrm>
            <a:off x="2895600" y="28194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5634" name="Oval 39"/>
          <p:cNvSpPr>
            <a:spLocks noChangeArrowheads="1"/>
          </p:cNvSpPr>
          <p:nvPr/>
        </p:nvSpPr>
        <p:spPr bwMode="auto">
          <a:xfrm>
            <a:off x="1371600" y="28194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5635" name="Oval 40"/>
          <p:cNvSpPr>
            <a:spLocks noChangeArrowheads="1"/>
          </p:cNvSpPr>
          <p:nvPr/>
        </p:nvSpPr>
        <p:spPr bwMode="auto">
          <a:xfrm>
            <a:off x="1371600" y="33528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25636" name="Oval 41"/>
          <p:cNvSpPr>
            <a:spLocks noChangeArrowheads="1"/>
          </p:cNvSpPr>
          <p:nvPr/>
        </p:nvSpPr>
        <p:spPr bwMode="auto">
          <a:xfrm>
            <a:off x="1905000" y="3581400"/>
            <a:ext cx="304800" cy="152400"/>
          </a:xfrm>
          <a:prstGeom prst="ellipse">
            <a:avLst/>
          </a:prstGeom>
          <a:solidFill>
            <a:schemeClr val="accent1"/>
          </a:solidFill>
          <a:ln w="9525" algn="ctr">
            <a:solidFill>
              <a:schemeClr val="tx1"/>
            </a:solidFill>
            <a:round/>
            <a:headEnd/>
            <a:tailEnd/>
          </a:ln>
        </p:spPr>
        <p:txBody>
          <a:bodyPr/>
          <a:lstStyle/>
          <a:p>
            <a:pPr eaLnBrk="0" hangingPunct="0"/>
            <a:endParaRPr lang="en-US"/>
          </a:p>
        </p:txBody>
      </p:sp>
      <p:sp>
        <p:nvSpPr>
          <p:cNvPr id="43" name="Slide Number Placeholder 42"/>
          <p:cNvSpPr>
            <a:spLocks noGrp="1"/>
          </p:cNvSpPr>
          <p:nvPr>
            <p:ph type="sldNum" sz="quarter" idx="11"/>
          </p:nvPr>
        </p:nvSpPr>
        <p:spPr/>
        <p:txBody>
          <a:bodyPr/>
          <a:lstStyle/>
          <a:p>
            <a:pPr>
              <a:defRPr/>
            </a:pPr>
            <a:fld id="{D7C902E2-4F9C-495A-BCEA-2A84B05C598D}" type="slidenum">
              <a:rPr lang="en-US" smtClean="0"/>
              <a:pPr>
                <a:defRPr/>
              </a:pPr>
              <a:t>42</a:t>
            </a:fld>
            <a:endParaRPr lang="en-US" sz="1400" dirty="0">
              <a:solidFill>
                <a:schemeClr val="tx1"/>
              </a:solidFill>
              <a:latin typeface="Times"/>
            </a:endParaRPr>
          </a:p>
        </p:txBody>
      </p:sp>
      <p:sp>
        <p:nvSpPr>
          <p:cNvPr id="38" name="TextBox 16"/>
          <p:cNvSpPr txBox="1">
            <a:spLocks noChangeArrowheads="1"/>
          </p:cNvSpPr>
          <p:nvPr/>
        </p:nvSpPr>
        <p:spPr bwMode="auto">
          <a:xfrm>
            <a:off x="7467600" y="2819400"/>
            <a:ext cx="1676400" cy="830997"/>
          </a:xfrm>
          <a:prstGeom prst="rect">
            <a:avLst/>
          </a:prstGeom>
          <a:noFill/>
          <a:ln w="9525">
            <a:noFill/>
            <a:miter lim="800000"/>
            <a:headEnd/>
            <a:tailEnd/>
          </a:ln>
        </p:spPr>
        <p:txBody>
          <a:bodyPr>
            <a:spAutoFit/>
          </a:bodyPr>
          <a:lstStyle/>
          <a:p>
            <a:r>
              <a:rPr lang="en-US" dirty="0" smtClean="0">
                <a:solidFill>
                  <a:srgbClr val="FF0000"/>
                </a:solidFill>
              </a:rPr>
              <a:t>20</a:t>
            </a:r>
            <a:r>
              <a:rPr lang="en-US" dirty="0">
                <a:solidFill>
                  <a:srgbClr val="FF0000"/>
                </a:solidFill>
              </a:rPr>
              <a:t>% </a:t>
            </a:r>
            <a:r>
              <a:rPr lang="en-US" dirty="0" smtClean="0">
                <a:solidFill>
                  <a:srgbClr val="FF0000"/>
                </a:solidFill>
              </a:rPr>
              <a:t>absorbed</a:t>
            </a:r>
            <a:endParaRPr lang="en-US" dirty="0">
              <a:solidFill>
                <a:srgbClr val="FF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3048000" y="6400800"/>
            <a:ext cx="1905000" cy="457200"/>
          </a:xfrm>
          <a:prstGeom prst="rect">
            <a:avLst/>
          </a:prstGeom>
        </p:spPr>
        <p:txBody>
          <a:bodyPr/>
          <a:lstStyle/>
          <a:p>
            <a:fld id="{29540DB6-63EE-4252-A8F1-A552647623DD}" type="slidenum">
              <a:rPr lang="en-US"/>
              <a:pPr/>
              <a:t>43</a:t>
            </a:fld>
            <a:endParaRPr lang="en-US" dirty="0"/>
          </a:p>
        </p:txBody>
      </p:sp>
      <p:sp>
        <p:nvSpPr>
          <p:cNvPr id="35843" name="Rectangle 3"/>
          <p:cNvSpPr>
            <a:spLocks noGrp="1" noChangeArrowheads="1"/>
          </p:cNvSpPr>
          <p:nvPr>
            <p:ph type="body" idx="1"/>
          </p:nvPr>
        </p:nvSpPr>
        <p:spPr>
          <a:xfrm>
            <a:off x="304800" y="990600"/>
            <a:ext cx="5562600" cy="4038600"/>
          </a:xfrm>
          <a:ln>
            <a:solidFill>
              <a:schemeClr val="tx1"/>
            </a:solidFill>
          </a:ln>
        </p:spPr>
        <p:txBody>
          <a:bodyPr/>
          <a:lstStyle/>
          <a:p>
            <a:pPr>
              <a:buFontTx/>
              <a:buNone/>
            </a:pPr>
            <a:r>
              <a:rPr lang="en-US" sz="2000" dirty="0"/>
              <a:t>“ [the working scientist] is … not consciously following any prescribed course of action, but feels complete freedom to utilize any method or device whatever which in the particular situation before him seems likely to yield the correct answer. No one standing on the outside can predict what the individual scientist will do or what method he will follow. In short, science is what scientists do, and there are as many scientific methods as there are individual scientists.” </a:t>
            </a:r>
          </a:p>
          <a:p>
            <a:pPr>
              <a:buFontTx/>
              <a:buNone/>
            </a:pPr>
            <a:r>
              <a:rPr lang="en-US" sz="2000" dirty="0"/>
              <a:t> Percy W. Bridgman  –  From: </a:t>
            </a:r>
            <a:r>
              <a:rPr lang="en-US" sz="2000" i="1" dirty="0"/>
              <a:t>On “Scientific Method”</a:t>
            </a:r>
            <a:r>
              <a:rPr lang="en-US" sz="2000" dirty="0"/>
              <a:t> in </a:t>
            </a:r>
            <a:r>
              <a:rPr lang="en-US" sz="2000" u="sng" dirty="0"/>
              <a:t>Reflections of a Physicist</a:t>
            </a:r>
            <a:r>
              <a:rPr lang="en-US" sz="2000" dirty="0"/>
              <a:t>, 1955</a:t>
            </a:r>
            <a:endParaRPr lang="en-US" sz="2000" u="sng" dirty="0"/>
          </a:p>
          <a:p>
            <a:pPr>
              <a:buFontTx/>
              <a:buNone/>
            </a:pPr>
            <a:endParaRPr lang="en-US" sz="2000" dirty="0"/>
          </a:p>
        </p:txBody>
      </p:sp>
      <p:pic>
        <p:nvPicPr>
          <p:cNvPr id="35847" name="Picture 7" descr="http://www.fotuva.org/online/images/pictures/IceDunk.jpg"/>
          <p:cNvPicPr>
            <a:picLocks noChangeAspect="1" noChangeArrowheads="1"/>
          </p:cNvPicPr>
          <p:nvPr/>
        </p:nvPicPr>
        <p:blipFill>
          <a:blip r:embed="rId3" cstate="print"/>
          <a:srcRect/>
          <a:stretch>
            <a:fillRect/>
          </a:stretch>
        </p:blipFill>
        <p:spPr bwMode="auto">
          <a:xfrm>
            <a:off x="5867400" y="609600"/>
            <a:ext cx="3086100" cy="2665413"/>
          </a:xfrm>
          <a:prstGeom prst="rect">
            <a:avLst/>
          </a:prstGeom>
          <a:noFill/>
        </p:spPr>
      </p:pic>
      <p:sp>
        <p:nvSpPr>
          <p:cNvPr id="35848" name="Text Box 8"/>
          <p:cNvSpPr txBox="1">
            <a:spLocks noChangeArrowheads="1"/>
          </p:cNvSpPr>
          <p:nvPr/>
        </p:nvSpPr>
        <p:spPr bwMode="auto">
          <a:xfrm>
            <a:off x="5867400" y="3429000"/>
            <a:ext cx="3048000" cy="2813050"/>
          </a:xfrm>
          <a:prstGeom prst="rect">
            <a:avLst/>
          </a:prstGeom>
          <a:noFill/>
          <a:ln w="9525">
            <a:solidFill>
              <a:schemeClr val="tx1"/>
            </a:solidFill>
            <a:miter lim="800000"/>
            <a:headEnd/>
            <a:tailEnd/>
          </a:ln>
          <a:effectLst/>
        </p:spPr>
        <p:txBody>
          <a:bodyPr>
            <a:spAutoFit/>
          </a:bodyPr>
          <a:lstStyle/>
          <a:p>
            <a:pPr>
              <a:spcBef>
                <a:spcPct val="50000"/>
              </a:spcBef>
            </a:pPr>
            <a:r>
              <a:rPr lang="en-US" sz="1800" dirty="0"/>
              <a:t>“Feynman was always the inquisitive type; he had to have the facts.  To find out what happened to the shuttle, he went straight to the people who put the shuttle together.”</a:t>
            </a:r>
          </a:p>
          <a:p>
            <a:pPr>
              <a:spcBef>
                <a:spcPct val="50000"/>
              </a:spcBef>
            </a:pPr>
            <a:r>
              <a:rPr lang="en-US" sz="1400" dirty="0"/>
              <a:t>&lt;http://www.fotuva.org/online/frameload.htm?/online/challenger.htm&gt;</a:t>
            </a:r>
          </a:p>
          <a:p>
            <a:pPr>
              <a:spcBef>
                <a:spcPct val="50000"/>
              </a:spcBef>
            </a:pPr>
            <a:r>
              <a:rPr lang="en-US" sz="1400" i="1" dirty="0"/>
              <a:t>(He did not say: my hypothesis as to why the shuttle blew up is …)</a:t>
            </a:r>
          </a:p>
        </p:txBody>
      </p:sp>
      <p:sp>
        <p:nvSpPr>
          <p:cNvPr id="35850" name="Text Box 10"/>
          <p:cNvSpPr txBox="1">
            <a:spLocks noChangeArrowheads="1"/>
          </p:cNvSpPr>
          <p:nvPr/>
        </p:nvSpPr>
        <p:spPr bwMode="auto">
          <a:xfrm>
            <a:off x="304800" y="152400"/>
            <a:ext cx="5486400" cy="579438"/>
          </a:xfrm>
          <a:prstGeom prst="rect">
            <a:avLst/>
          </a:prstGeom>
          <a:noFill/>
          <a:ln w="9525">
            <a:noFill/>
            <a:miter lim="800000"/>
            <a:headEnd/>
            <a:tailEnd/>
          </a:ln>
          <a:effectLst/>
        </p:spPr>
        <p:txBody>
          <a:bodyPr wrap="square">
            <a:spAutoFit/>
          </a:bodyPr>
          <a:lstStyle/>
          <a:p>
            <a:pPr algn="ctr">
              <a:spcBef>
                <a:spcPct val="50000"/>
              </a:spcBef>
            </a:pPr>
            <a:r>
              <a:rPr lang="en-US" sz="3200" b="1" dirty="0">
                <a:solidFill>
                  <a:schemeClr val="bg1"/>
                </a:solidFill>
                <a:latin typeface="+mn-lt"/>
              </a:rPr>
              <a:t>The Scientific Method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24F7F4F4-E79B-43A2-9379-07F4DFBFFA36}" type="slidenum">
              <a:rPr lang="en-US" smtClean="0"/>
              <a:pPr/>
              <a:t>44</a:t>
            </a:fld>
            <a:endParaRPr lang="en-US" dirty="0"/>
          </a:p>
        </p:txBody>
      </p:sp>
      <p:pic>
        <p:nvPicPr>
          <p:cNvPr id="1028" name="Picture 4"/>
          <p:cNvPicPr>
            <a:picLocks noChangeAspect="1" noChangeArrowheads="1"/>
          </p:cNvPicPr>
          <p:nvPr/>
        </p:nvPicPr>
        <p:blipFill>
          <a:blip r:embed="rId2" cstate="print"/>
          <a:srcRect/>
          <a:stretch>
            <a:fillRect/>
          </a:stretch>
        </p:blipFill>
        <p:spPr bwMode="auto">
          <a:xfrm>
            <a:off x="304801" y="1142999"/>
            <a:ext cx="7968062" cy="5233261"/>
          </a:xfrm>
          <a:prstGeom prst="rect">
            <a:avLst/>
          </a:prstGeom>
          <a:noFill/>
          <a:ln w="9525">
            <a:noFill/>
            <a:miter lim="800000"/>
            <a:headEnd/>
            <a:tailEnd/>
          </a:ln>
        </p:spPr>
      </p:pic>
      <p:pic>
        <p:nvPicPr>
          <p:cNvPr id="1026" name="Picture 2"/>
          <p:cNvPicPr>
            <a:picLocks noGrp="1" noChangeAspect="1" noChangeArrowheads="1"/>
          </p:cNvPicPr>
          <p:nvPr>
            <p:ph idx="1"/>
          </p:nvPr>
        </p:nvPicPr>
        <p:blipFill>
          <a:blip r:embed="rId3" cstate="print"/>
          <a:srcRect/>
          <a:stretch>
            <a:fillRect/>
          </a:stretch>
        </p:blipFill>
        <p:spPr bwMode="auto">
          <a:xfrm>
            <a:off x="1981200" y="0"/>
            <a:ext cx="5419725" cy="1304925"/>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4294967295"/>
          </p:nvPr>
        </p:nvSpPr>
        <p:spPr>
          <a:xfrm>
            <a:off x="3429000" y="6400800"/>
            <a:ext cx="1905000" cy="457200"/>
          </a:xfrm>
          <a:prstGeom prst="rect">
            <a:avLst/>
          </a:prstGeom>
        </p:spPr>
        <p:txBody>
          <a:bodyPr/>
          <a:lstStyle/>
          <a:p>
            <a:fld id="{28C59711-D49A-4D40-89B3-235C66233FAA}" type="slidenum">
              <a:rPr lang="en-US"/>
              <a:pPr/>
              <a:t>45</a:t>
            </a:fld>
            <a:endParaRPr lang="en-US" dirty="0"/>
          </a:p>
        </p:txBody>
      </p:sp>
      <p:sp>
        <p:nvSpPr>
          <p:cNvPr id="48132" name="Rectangle 4"/>
          <p:cNvSpPr>
            <a:spLocks noGrp="1" noChangeArrowheads="1"/>
          </p:cNvSpPr>
          <p:nvPr>
            <p:ph type="body" idx="1"/>
          </p:nvPr>
        </p:nvSpPr>
        <p:spPr>
          <a:xfrm>
            <a:off x="228600" y="1066800"/>
            <a:ext cx="6400800" cy="5181600"/>
          </a:xfrm>
          <a:noFill/>
          <a:ln>
            <a:solidFill>
              <a:schemeClr val="tx1"/>
            </a:solidFill>
          </a:ln>
        </p:spPr>
        <p:txBody>
          <a:bodyPr/>
          <a:lstStyle/>
          <a:p>
            <a:pPr>
              <a:buFontTx/>
              <a:buNone/>
            </a:pPr>
            <a:r>
              <a:rPr lang="en-US" sz="2000" dirty="0"/>
              <a:t>“Scientific method is what working scientists do....  No working scientist, when he plans an experiment in the laboratory, asks himself whether he is being properly scientific.” </a:t>
            </a:r>
          </a:p>
          <a:p>
            <a:pPr>
              <a:buFontTx/>
              <a:buNone/>
            </a:pPr>
            <a:r>
              <a:rPr lang="en-US" sz="2000" dirty="0"/>
              <a:t>“…[there are] various generalities applicable to most of what the scientists does, but it seems to me that these generalities are not very profound and could have been anticipated by anyone who knew enough about scientists to know what is their primary objective… that they are all trying to get the correct answer to the particular problem at hand.”</a:t>
            </a:r>
          </a:p>
          <a:p>
            <a:pPr>
              <a:buFontTx/>
              <a:buNone/>
            </a:pPr>
            <a:r>
              <a:rPr lang="en-US" sz="2000" dirty="0"/>
              <a:t> Percy W. Bridgman  –  From: </a:t>
            </a:r>
            <a:r>
              <a:rPr lang="en-US" sz="2000" i="1" dirty="0"/>
              <a:t>On “Scientific Method”</a:t>
            </a:r>
            <a:r>
              <a:rPr lang="en-US" sz="2000" dirty="0"/>
              <a:t> in </a:t>
            </a:r>
            <a:r>
              <a:rPr lang="en-US" sz="2000" u="sng" dirty="0"/>
              <a:t>Reflections of a Physicist</a:t>
            </a:r>
            <a:r>
              <a:rPr lang="en-US" sz="2000" dirty="0"/>
              <a:t>, 1955 (winner of the 1956 Nobel Prize in Physics for high pressure physics)</a:t>
            </a:r>
          </a:p>
        </p:txBody>
      </p:sp>
      <p:sp>
        <p:nvSpPr>
          <p:cNvPr id="48133" name="Text Box 5"/>
          <p:cNvSpPr txBox="1">
            <a:spLocks noChangeArrowheads="1"/>
          </p:cNvSpPr>
          <p:nvPr/>
        </p:nvSpPr>
        <p:spPr bwMode="auto">
          <a:xfrm>
            <a:off x="609600" y="228600"/>
            <a:ext cx="7924800" cy="579438"/>
          </a:xfrm>
          <a:prstGeom prst="rect">
            <a:avLst/>
          </a:prstGeom>
          <a:noFill/>
          <a:ln w="9525">
            <a:noFill/>
            <a:miter lim="800000"/>
            <a:headEnd/>
            <a:tailEnd/>
          </a:ln>
          <a:effectLst/>
        </p:spPr>
        <p:txBody>
          <a:bodyPr>
            <a:spAutoFit/>
          </a:bodyPr>
          <a:lstStyle/>
          <a:p>
            <a:pPr algn="ctr">
              <a:spcBef>
                <a:spcPct val="50000"/>
              </a:spcBef>
            </a:pPr>
            <a:r>
              <a:rPr lang="en-US" sz="3200" b="1" dirty="0">
                <a:solidFill>
                  <a:schemeClr val="bg1"/>
                </a:solidFill>
                <a:latin typeface="+mn-lt"/>
              </a:rPr>
              <a:t>The Scientific Method</a:t>
            </a:r>
          </a:p>
        </p:txBody>
      </p:sp>
      <p:grpSp>
        <p:nvGrpSpPr>
          <p:cNvPr id="2" name="Group 9"/>
          <p:cNvGrpSpPr>
            <a:grpSpLocks/>
          </p:cNvGrpSpPr>
          <p:nvPr/>
        </p:nvGrpSpPr>
        <p:grpSpPr bwMode="auto">
          <a:xfrm>
            <a:off x="2759075" y="2239963"/>
            <a:ext cx="3625850" cy="2378075"/>
            <a:chOff x="0" y="0"/>
            <a:chExt cx="2284" cy="1498"/>
          </a:xfrm>
        </p:grpSpPr>
        <p:sp>
          <p:nvSpPr>
            <p:cNvPr id="48134" name="Rectangle 6"/>
            <p:cNvSpPr>
              <a:spLocks noChangeArrowheads="1"/>
            </p:cNvSpPr>
            <p:nvPr/>
          </p:nvSpPr>
          <p:spPr bwMode="auto">
            <a:xfrm>
              <a:off x="0" y="0"/>
              <a:ext cx="2284" cy="0"/>
            </a:xfrm>
            <a:prstGeom prst="rect">
              <a:avLst/>
            </a:prstGeom>
            <a:noFill/>
            <a:ln w="9525">
              <a:noFill/>
              <a:miter lim="800000"/>
              <a:headEnd/>
              <a:tailEnd/>
            </a:ln>
            <a:effectLst/>
          </p:spPr>
          <p:txBody>
            <a:bodyPr>
              <a:spAutoFit/>
            </a:bodyPr>
            <a:lstStyle/>
            <a:p>
              <a:endParaRPr lang="en-US"/>
            </a:p>
          </p:txBody>
        </p:sp>
        <p:sp>
          <p:nvSpPr>
            <p:cNvPr id="48135" name="Rectangle 7"/>
            <p:cNvSpPr>
              <a:spLocks noChangeArrowheads="1"/>
            </p:cNvSpPr>
            <p:nvPr/>
          </p:nvSpPr>
          <p:spPr bwMode="auto">
            <a:xfrm>
              <a:off x="0" y="0"/>
              <a:ext cx="2284" cy="1498"/>
            </a:xfrm>
            <a:prstGeom prst="rect">
              <a:avLst/>
            </a:prstGeom>
            <a:noFill/>
            <a:ln w="9525">
              <a:noFill/>
              <a:miter lim="800000"/>
              <a:headEnd/>
              <a:tailEnd/>
            </a:ln>
            <a:effectLst/>
          </p:spPr>
          <p:txBody>
            <a:bodyPr/>
            <a:lstStyle/>
            <a:p>
              <a:r>
                <a:rPr lang="en-US" sz="800">
                  <a:latin typeface="Verdana" pitchFamily="34" charset="0"/>
                </a:rPr>
                <a:t>  </a:t>
              </a:r>
              <a:r>
                <a:rPr lang="en-US" sz="14200">
                  <a:latin typeface="Verdana" pitchFamily="34" charset="0"/>
                </a:rPr>
                <a:t> </a:t>
              </a:r>
              <a:r>
                <a:rPr lang="en-US" sz="800">
                  <a:latin typeface="Verdana" pitchFamily="34" charset="0"/>
                </a:rPr>
                <a:t>                                          </a:t>
              </a:r>
            </a:p>
            <a:p>
              <a:pPr eaLnBrk="0" hangingPunct="0"/>
              <a:endParaRPr lang="en-US" sz="800">
                <a:latin typeface="Verdana" pitchFamily="34" charset="0"/>
              </a:endParaRPr>
            </a:p>
          </p:txBody>
        </p:sp>
      </p:grpSp>
      <p:pic>
        <p:nvPicPr>
          <p:cNvPr id="48136" name="Picture 8" descr="Percy W. Bridgman"/>
          <p:cNvPicPr>
            <a:picLocks noChangeAspect="1" noChangeArrowheads="1"/>
          </p:cNvPicPr>
          <p:nvPr/>
        </p:nvPicPr>
        <p:blipFill>
          <a:blip r:embed="rId2" cstate="print"/>
          <a:srcRect/>
          <a:stretch>
            <a:fillRect/>
          </a:stretch>
        </p:blipFill>
        <p:spPr bwMode="auto">
          <a:xfrm>
            <a:off x="6934200" y="838200"/>
            <a:ext cx="1600200" cy="2263775"/>
          </a:xfrm>
          <a:prstGeom prst="rect">
            <a:avLst/>
          </a:prstGeom>
          <a:noFill/>
        </p:spPr>
      </p:pic>
      <p:pic>
        <p:nvPicPr>
          <p:cNvPr id="48139" name="Picture 11" descr="http://oliver.geology.adelaide.edu.au/staff/jbrugger/Research/HyDAC/Anvil_cell.gif"/>
          <p:cNvPicPr>
            <a:picLocks noChangeAspect="1" noChangeArrowheads="1"/>
          </p:cNvPicPr>
          <p:nvPr/>
        </p:nvPicPr>
        <p:blipFill>
          <a:blip r:embed="rId3" cstate="print"/>
          <a:srcRect/>
          <a:stretch>
            <a:fillRect/>
          </a:stretch>
        </p:blipFill>
        <p:spPr bwMode="auto">
          <a:xfrm>
            <a:off x="6705600" y="3200400"/>
            <a:ext cx="2282825" cy="249555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3505200" y="6400800"/>
            <a:ext cx="1905000" cy="457200"/>
          </a:xfrm>
          <a:prstGeom prst="rect">
            <a:avLst/>
          </a:prstGeom>
        </p:spPr>
        <p:txBody>
          <a:bodyPr/>
          <a:lstStyle/>
          <a:p>
            <a:fld id="{83C68E49-8E44-41D0-A1DF-76C7EDA6BA37}" type="slidenum">
              <a:rPr lang="en-US"/>
              <a:pPr/>
              <a:t>46</a:t>
            </a:fld>
            <a:endParaRPr lang="en-US" dirty="0"/>
          </a:p>
        </p:txBody>
      </p:sp>
      <p:sp>
        <p:nvSpPr>
          <p:cNvPr id="34818" name="Rectangle 2"/>
          <p:cNvSpPr>
            <a:spLocks noGrp="1" noChangeArrowheads="1"/>
          </p:cNvSpPr>
          <p:nvPr>
            <p:ph type="title"/>
          </p:nvPr>
        </p:nvSpPr>
        <p:spPr>
          <a:xfrm>
            <a:off x="1676400" y="228600"/>
            <a:ext cx="5486400" cy="609600"/>
          </a:xfrm>
        </p:spPr>
        <p:txBody>
          <a:bodyPr/>
          <a:lstStyle/>
          <a:p>
            <a:r>
              <a:rPr lang="en-US" sz="2800" dirty="0"/>
              <a:t>NSTA Position Statement</a:t>
            </a:r>
          </a:p>
        </p:txBody>
      </p:sp>
      <p:pic>
        <p:nvPicPr>
          <p:cNvPr id="34822" name="Picture 6" descr="http://www.transom.org/shows/photos/200106.towncriar.jpg"/>
          <p:cNvPicPr>
            <a:picLocks noChangeAspect="1" noChangeArrowheads="1"/>
          </p:cNvPicPr>
          <p:nvPr/>
        </p:nvPicPr>
        <p:blipFill>
          <a:blip r:embed="rId2" cstate="print"/>
          <a:srcRect/>
          <a:stretch>
            <a:fillRect/>
          </a:stretch>
        </p:blipFill>
        <p:spPr bwMode="auto">
          <a:xfrm>
            <a:off x="304800" y="2209800"/>
            <a:ext cx="2400300" cy="2457450"/>
          </a:xfrm>
          <a:prstGeom prst="rect">
            <a:avLst/>
          </a:prstGeom>
          <a:noFill/>
        </p:spPr>
      </p:pic>
      <p:sp>
        <p:nvSpPr>
          <p:cNvPr id="34823" name="AutoShape 7"/>
          <p:cNvSpPr>
            <a:spLocks noChangeArrowheads="1"/>
          </p:cNvSpPr>
          <p:nvPr/>
        </p:nvSpPr>
        <p:spPr bwMode="auto">
          <a:xfrm>
            <a:off x="2971800" y="1524000"/>
            <a:ext cx="5943600" cy="4495800"/>
          </a:xfrm>
          <a:prstGeom prst="wedgeRectCallout">
            <a:avLst>
              <a:gd name="adj1" fmla="val -71019"/>
              <a:gd name="adj2" fmla="val -22208"/>
            </a:avLst>
          </a:prstGeom>
          <a:solidFill>
            <a:srgbClr val="FFFFFF"/>
          </a:solidFill>
          <a:ln w="9525">
            <a:solidFill>
              <a:srgbClr val="000000"/>
            </a:solidFill>
            <a:miter lim="800000"/>
            <a:headEnd/>
            <a:tailEnd/>
          </a:ln>
        </p:spPr>
        <p:txBody>
          <a:bodyPr/>
          <a:lstStyle/>
          <a:p>
            <a:pPr>
              <a:lnSpc>
                <a:spcPct val="90000"/>
              </a:lnSpc>
              <a:spcBef>
                <a:spcPct val="20000"/>
              </a:spcBef>
            </a:pPr>
            <a:r>
              <a:rPr lang="en-US">
                <a:solidFill>
                  <a:srgbClr val="000000"/>
                </a:solidFill>
                <a:cs typeface="Arial" charset="0"/>
              </a:rPr>
              <a:t>“Although no single universal step-by-step scientific method captures the complexity of doing science, a number of shared values and perspectives characterize a scientific approach to understanding nature. Among these are a demand for naturalistic explanations supported by empirical evidence that are, at least in principle, testable against the natural world. Other shared elements include observations, rational argument, inference, skepticism, peer review and replicability of work.” </a:t>
            </a:r>
          </a:p>
          <a:p>
            <a:pPr>
              <a:lnSpc>
                <a:spcPct val="90000"/>
              </a:lnSpc>
              <a:spcBef>
                <a:spcPct val="20000"/>
              </a:spcBef>
            </a:pPr>
            <a:endParaRPr lang="en-US" sz="1800"/>
          </a:p>
          <a:p>
            <a:pPr>
              <a:lnSpc>
                <a:spcPct val="90000"/>
              </a:lnSpc>
              <a:spcBef>
                <a:spcPct val="20000"/>
              </a:spcBef>
            </a:pPr>
            <a:r>
              <a:rPr lang="en-US" sz="1800"/>
              <a:t>&lt;http://www.nsta.org/positionstatement&amp;psid=22&gt;</a:t>
            </a:r>
          </a:p>
          <a:p>
            <a:pPr eaLnBrk="0" hangingPunct="0"/>
            <a:endParaRPr lang="en-US" sz="12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3733800" y="6400800"/>
            <a:ext cx="1905000" cy="457200"/>
          </a:xfrm>
          <a:prstGeom prst="rect">
            <a:avLst/>
          </a:prstGeom>
        </p:spPr>
        <p:txBody>
          <a:bodyPr/>
          <a:lstStyle/>
          <a:p>
            <a:fld id="{82DF995F-E98D-47AF-AEC7-0380F20C35C3}" type="slidenum">
              <a:rPr lang="en-US"/>
              <a:pPr/>
              <a:t>47</a:t>
            </a:fld>
            <a:endParaRPr lang="en-US" dirty="0"/>
          </a:p>
        </p:txBody>
      </p:sp>
      <p:sp>
        <p:nvSpPr>
          <p:cNvPr id="5122" name="Rectangle 2"/>
          <p:cNvSpPr>
            <a:spLocks noGrp="1" noChangeArrowheads="1"/>
          </p:cNvSpPr>
          <p:nvPr>
            <p:ph type="title"/>
          </p:nvPr>
        </p:nvSpPr>
        <p:spPr/>
        <p:txBody>
          <a:bodyPr/>
          <a:lstStyle/>
          <a:p>
            <a:r>
              <a:rPr lang="en-US" dirty="0"/>
              <a:t>“Hypotheses” should be banned: they are not part of science</a:t>
            </a:r>
          </a:p>
        </p:txBody>
      </p:sp>
      <p:sp>
        <p:nvSpPr>
          <p:cNvPr id="5123" name="Rectangle 3"/>
          <p:cNvSpPr>
            <a:spLocks noGrp="1" noChangeArrowheads="1"/>
          </p:cNvSpPr>
          <p:nvPr>
            <p:ph type="body" idx="1"/>
          </p:nvPr>
        </p:nvSpPr>
        <p:spPr>
          <a:xfrm>
            <a:off x="609600" y="990600"/>
            <a:ext cx="5486400" cy="5334000"/>
          </a:xfrm>
          <a:ln/>
        </p:spPr>
        <p:txBody>
          <a:bodyPr/>
          <a:lstStyle/>
          <a:p>
            <a:r>
              <a:rPr lang="en-US" sz="2400" dirty="0"/>
              <a:t>Scientists don’t make hypotheses (here I mean hypotheses as promoted by science fairs: a guess as to what your experiment will demonstrate)</a:t>
            </a:r>
          </a:p>
          <a:p>
            <a:r>
              <a:rPr lang="en-US" sz="2400" dirty="0"/>
              <a:t>They don’t appear in scientific papers</a:t>
            </a:r>
          </a:p>
          <a:p>
            <a:r>
              <a:rPr lang="en-US" sz="2400" dirty="0"/>
              <a:t>They are not desirable because they will tend to bias experimental design and analysis (much as the CIA’s bias that Iraq had WMD led to faulty conclusions that Iraq did have WMD)</a:t>
            </a:r>
          </a:p>
          <a:p>
            <a:endParaRPr lang="en-US" sz="2400" dirty="0"/>
          </a:p>
        </p:txBody>
      </p:sp>
      <p:pic>
        <p:nvPicPr>
          <p:cNvPr id="5126" name="Picture 6" descr="http://www.wrybread.com/gammablablog/images/8-03/wmd.gif"/>
          <p:cNvPicPr>
            <a:picLocks noChangeAspect="1" noChangeArrowheads="1"/>
          </p:cNvPicPr>
          <p:nvPr/>
        </p:nvPicPr>
        <p:blipFill>
          <a:blip r:embed="rId2" cstate="print"/>
          <a:srcRect/>
          <a:stretch>
            <a:fillRect/>
          </a:stretch>
        </p:blipFill>
        <p:spPr bwMode="auto">
          <a:xfrm>
            <a:off x="6400800" y="2286000"/>
            <a:ext cx="2343150" cy="3565525"/>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3581400" y="6400800"/>
            <a:ext cx="1905000" cy="457200"/>
          </a:xfrm>
          <a:prstGeom prst="rect">
            <a:avLst/>
          </a:prstGeom>
        </p:spPr>
        <p:txBody>
          <a:bodyPr/>
          <a:lstStyle/>
          <a:p>
            <a:fld id="{77068A3A-49B4-48D0-848B-B0C5F662DA67}" type="slidenum">
              <a:rPr lang="en-US"/>
              <a:pPr/>
              <a:t>48</a:t>
            </a:fld>
            <a:endParaRPr lang="en-US"/>
          </a:p>
        </p:txBody>
      </p:sp>
      <p:sp>
        <p:nvSpPr>
          <p:cNvPr id="49156" name="Rectangle 1028"/>
          <p:cNvSpPr>
            <a:spLocks noGrp="1" noChangeArrowheads="1"/>
          </p:cNvSpPr>
          <p:nvPr>
            <p:ph type="body" idx="1"/>
          </p:nvPr>
        </p:nvSpPr>
        <p:spPr>
          <a:xfrm>
            <a:off x="381000" y="1295400"/>
            <a:ext cx="5257800" cy="4800600"/>
          </a:xfrm>
          <a:noFill/>
          <a:ln>
            <a:solidFill>
              <a:schemeClr val="tx1"/>
            </a:solidFill>
          </a:ln>
        </p:spPr>
        <p:txBody>
          <a:bodyPr/>
          <a:lstStyle/>
          <a:p>
            <a:pPr>
              <a:lnSpc>
                <a:spcPct val="90000"/>
              </a:lnSpc>
              <a:buFontTx/>
              <a:buNone/>
            </a:pPr>
            <a:r>
              <a:rPr lang="en-US" sz="2800" dirty="0"/>
              <a:t>“[The scientist] cannot permit himself any preconception as to what sort of results he will get, nor must he allow himself to be influenced by wishful thinking or any personal bias.” </a:t>
            </a:r>
          </a:p>
          <a:p>
            <a:pPr>
              <a:lnSpc>
                <a:spcPct val="90000"/>
              </a:lnSpc>
              <a:buFontTx/>
              <a:buNone/>
            </a:pPr>
            <a:endParaRPr lang="en-US" sz="2800" dirty="0"/>
          </a:p>
          <a:p>
            <a:pPr>
              <a:lnSpc>
                <a:spcPct val="90000"/>
              </a:lnSpc>
              <a:buFontTx/>
              <a:buNone/>
            </a:pPr>
            <a:r>
              <a:rPr lang="en-US" sz="2800" dirty="0"/>
              <a:t> Percy W. Bridgman  –  From: </a:t>
            </a:r>
            <a:r>
              <a:rPr lang="en-US" sz="2800" i="1" dirty="0"/>
              <a:t>On “Scientific Method”</a:t>
            </a:r>
            <a:r>
              <a:rPr lang="en-US" sz="2800" dirty="0"/>
              <a:t> in </a:t>
            </a:r>
            <a:r>
              <a:rPr lang="en-US" sz="2800" u="sng" dirty="0"/>
              <a:t>Reflections of a Physicist</a:t>
            </a:r>
            <a:r>
              <a:rPr lang="en-US" sz="2800" dirty="0"/>
              <a:t>, 1955</a:t>
            </a:r>
            <a:endParaRPr lang="en-US" sz="2800" u="sng" dirty="0"/>
          </a:p>
          <a:p>
            <a:pPr>
              <a:lnSpc>
                <a:spcPct val="90000"/>
              </a:lnSpc>
              <a:buFontTx/>
              <a:buNone/>
            </a:pPr>
            <a:endParaRPr lang="en-US" sz="2400" u="sng" dirty="0"/>
          </a:p>
        </p:txBody>
      </p:sp>
      <p:sp>
        <p:nvSpPr>
          <p:cNvPr id="49157" name="Rectangle 1029"/>
          <p:cNvSpPr>
            <a:spLocks noGrp="1" noChangeArrowheads="1"/>
          </p:cNvSpPr>
          <p:nvPr>
            <p:ph type="title"/>
          </p:nvPr>
        </p:nvSpPr>
        <p:spPr>
          <a:xfrm>
            <a:off x="762000" y="304800"/>
            <a:ext cx="7772400" cy="609600"/>
          </a:xfrm>
          <a:noFill/>
          <a:ln/>
        </p:spPr>
        <p:txBody>
          <a:bodyPr/>
          <a:lstStyle/>
          <a:p>
            <a:r>
              <a:rPr lang="en-US" sz="3200" dirty="0"/>
              <a:t>“Hypotheses” should be banned</a:t>
            </a:r>
          </a:p>
        </p:txBody>
      </p:sp>
      <p:pic>
        <p:nvPicPr>
          <p:cNvPr id="49161" name="Picture 1033" descr="http://www.fallacyfiles.org/Wishbone.jpg"/>
          <p:cNvPicPr>
            <a:picLocks noChangeAspect="1" noChangeArrowheads="1"/>
          </p:cNvPicPr>
          <p:nvPr/>
        </p:nvPicPr>
        <p:blipFill>
          <a:blip r:embed="rId2" cstate="print"/>
          <a:srcRect/>
          <a:stretch>
            <a:fillRect/>
          </a:stretch>
        </p:blipFill>
        <p:spPr bwMode="auto">
          <a:xfrm>
            <a:off x="5791200" y="2133600"/>
            <a:ext cx="2882900" cy="32004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references for correct views of methods of science</a:t>
            </a:r>
            <a:endParaRPr lang="en-US" dirty="0"/>
          </a:p>
        </p:txBody>
      </p:sp>
      <p:sp>
        <p:nvSpPr>
          <p:cNvPr id="3" name="Content Placeholder 2"/>
          <p:cNvSpPr>
            <a:spLocks noGrp="1"/>
          </p:cNvSpPr>
          <p:nvPr>
            <p:ph idx="1"/>
          </p:nvPr>
        </p:nvSpPr>
        <p:spPr>
          <a:xfrm>
            <a:off x="609600" y="1219200"/>
            <a:ext cx="7848600" cy="4495800"/>
          </a:xfrm>
        </p:spPr>
        <p:txBody>
          <a:bodyPr/>
          <a:lstStyle/>
          <a:p>
            <a:r>
              <a:rPr lang="en-US" dirty="0" smtClean="0"/>
              <a:t>University of California Museum of Paleontology, “Understanding Science – how science really works”</a:t>
            </a:r>
            <a:br>
              <a:rPr lang="en-US" dirty="0" smtClean="0"/>
            </a:br>
            <a:r>
              <a:rPr lang="en-US" dirty="0" smtClean="0">
                <a:hlinkClick r:id="rId2"/>
              </a:rPr>
              <a:t>http://undsci.berkeley.edu/index.php</a:t>
            </a:r>
            <a:r>
              <a:rPr lang="en-US" dirty="0" smtClean="0"/>
              <a:t/>
            </a:r>
            <a:br>
              <a:rPr lang="en-US" dirty="0" smtClean="0"/>
            </a:br>
            <a:r>
              <a:rPr lang="en-US" dirty="0" smtClean="0">
                <a:hlinkClick r:id="rId3"/>
              </a:rPr>
              <a:t>http://undsci.berkeley.edu/teaching/teachingtools.php</a:t>
            </a:r>
            <a:endParaRPr lang="en-US" dirty="0" smtClean="0"/>
          </a:p>
          <a:p>
            <a:r>
              <a:rPr lang="en-US" dirty="0" smtClean="0">
                <a:hlinkClick r:id="rId4"/>
              </a:rPr>
              <a:t>http://www.av8n.com/physics/scientific-methods.htm</a:t>
            </a:r>
            <a:endParaRPr lang="en-US" dirty="0" smtClean="0"/>
          </a:p>
          <a:p>
            <a:r>
              <a:rPr lang="en-US" u="sng" dirty="0" smtClean="0"/>
              <a:t>The Art of Being a Scientist: A Guide for Graduate Students and Their Mentors</a:t>
            </a:r>
            <a:r>
              <a:rPr lang="en-US" dirty="0" smtClean="0"/>
              <a:t> by </a:t>
            </a:r>
            <a:r>
              <a:rPr lang="en-US" dirty="0" err="1" smtClean="0"/>
              <a:t>Roel</a:t>
            </a:r>
            <a:r>
              <a:rPr lang="en-US" dirty="0" smtClean="0"/>
              <a:t> </a:t>
            </a:r>
            <a:r>
              <a:rPr lang="en-US" dirty="0" err="1" smtClean="0"/>
              <a:t>Snieder</a:t>
            </a:r>
            <a:r>
              <a:rPr lang="en-US" dirty="0" smtClean="0"/>
              <a:t> and Ken </a:t>
            </a:r>
            <a:r>
              <a:rPr lang="en-US" smtClean="0"/>
              <a:t>Larner</a:t>
            </a:r>
            <a:endParaRPr lang="en-US" u="sng" dirty="0" smtClean="0"/>
          </a:p>
          <a:p>
            <a:pPr>
              <a:buNone/>
            </a:pPr>
            <a:endParaRPr lang="en-US" dirty="0"/>
          </a:p>
        </p:txBody>
      </p:sp>
      <p:sp>
        <p:nvSpPr>
          <p:cNvPr id="4" name="Slide Number Placeholder 3"/>
          <p:cNvSpPr>
            <a:spLocks noGrp="1"/>
          </p:cNvSpPr>
          <p:nvPr>
            <p:ph type="sldNum" sz="quarter" idx="4294967295"/>
          </p:nvPr>
        </p:nvSpPr>
        <p:spPr>
          <a:xfrm>
            <a:off x="3810000" y="6400800"/>
            <a:ext cx="1905000" cy="457200"/>
          </a:xfrm>
          <a:prstGeom prst="rect">
            <a:avLst/>
          </a:prstGeom>
        </p:spPr>
        <p:txBody>
          <a:bodyPr/>
          <a:lstStyle/>
          <a:p>
            <a:fld id="{23454953-FFEF-48DF-8EA2-FEDD4B6266A8}" type="slidenum">
              <a:rPr lang="en-US" smtClean="0"/>
              <a:pPr/>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5"/>
          <p:cNvSpPr>
            <a:spLocks noGrp="1"/>
          </p:cNvSpPr>
          <p:nvPr>
            <p:ph type="sldNum" sz="quarter" idx="4294967295"/>
          </p:nvPr>
        </p:nvSpPr>
        <p:spPr>
          <a:xfrm>
            <a:off x="3505200" y="6400800"/>
            <a:ext cx="1905000" cy="457200"/>
          </a:xfrm>
          <a:prstGeom prst="rect">
            <a:avLst/>
          </a:prstGeom>
        </p:spPr>
        <p:txBody>
          <a:bodyPr/>
          <a:lstStyle/>
          <a:p>
            <a:fld id="{30283DBF-8D2A-4460-B65F-E275D4959789}" type="slidenum">
              <a:rPr lang="en-US"/>
              <a:pPr/>
              <a:t>5</a:t>
            </a:fld>
            <a:endParaRPr lang="en-US" dirty="0"/>
          </a:p>
        </p:txBody>
      </p:sp>
      <p:sp>
        <p:nvSpPr>
          <p:cNvPr id="43012" name="Rectangle 1028"/>
          <p:cNvSpPr>
            <a:spLocks noGrp="1" noChangeArrowheads="1"/>
          </p:cNvSpPr>
          <p:nvPr>
            <p:ph type="title"/>
          </p:nvPr>
        </p:nvSpPr>
        <p:spPr>
          <a:xfrm>
            <a:off x="457200" y="0"/>
            <a:ext cx="8229600" cy="990600"/>
          </a:xfrm>
          <a:noFill/>
          <a:ln/>
        </p:spPr>
        <p:txBody>
          <a:bodyPr/>
          <a:lstStyle/>
          <a:p>
            <a:r>
              <a:rPr lang="en-US" sz="2800" dirty="0" smtClean="0"/>
              <a:t>Did I (ever) follow “THE </a:t>
            </a:r>
            <a:r>
              <a:rPr lang="en-US" sz="2800" dirty="0"/>
              <a:t>Scientific </a:t>
            </a:r>
            <a:r>
              <a:rPr lang="en-US" sz="2800" dirty="0" smtClean="0"/>
              <a:t>Method?”</a:t>
            </a:r>
            <a:endParaRPr lang="en-US" sz="2800" dirty="0"/>
          </a:p>
        </p:txBody>
      </p:sp>
      <p:sp>
        <p:nvSpPr>
          <p:cNvPr id="43016" name="Rectangle 1032"/>
          <p:cNvSpPr>
            <a:spLocks noChangeArrowheads="1"/>
          </p:cNvSpPr>
          <p:nvPr/>
        </p:nvSpPr>
        <p:spPr bwMode="auto">
          <a:xfrm>
            <a:off x="476250" y="811213"/>
            <a:ext cx="9144000" cy="0"/>
          </a:xfrm>
          <a:prstGeom prst="rect">
            <a:avLst/>
          </a:prstGeom>
          <a:noFill/>
          <a:ln w="9525">
            <a:noFill/>
            <a:miter lim="800000"/>
            <a:headEnd/>
            <a:tailEnd/>
          </a:ln>
          <a:effectLst/>
        </p:spPr>
        <p:txBody>
          <a:bodyPr>
            <a:spAutoFit/>
          </a:bodyPr>
          <a:lstStyle/>
          <a:p>
            <a:endParaRPr lang="en-US"/>
          </a:p>
        </p:txBody>
      </p:sp>
      <p:pic>
        <p:nvPicPr>
          <p:cNvPr id="70658" name="Picture 2" descr="http://karajbrannstrom.cmswiki.wikispaces.net/file/view/sci_meth.gif/300375652/465x600/sci_meth.gif"/>
          <p:cNvPicPr>
            <a:picLocks noChangeAspect="1" noChangeArrowheads="1"/>
          </p:cNvPicPr>
          <p:nvPr/>
        </p:nvPicPr>
        <p:blipFill>
          <a:blip r:embed="rId2" cstate="print"/>
          <a:srcRect/>
          <a:stretch>
            <a:fillRect/>
          </a:stretch>
        </p:blipFill>
        <p:spPr bwMode="auto">
          <a:xfrm>
            <a:off x="2057400" y="1066800"/>
            <a:ext cx="4090568" cy="525780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3581400" y="6400800"/>
            <a:ext cx="1905000" cy="457200"/>
          </a:xfrm>
          <a:prstGeom prst="rect">
            <a:avLst/>
          </a:prstGeom>
        </p:spPr>
        <p:txBody>
          <a:bodyPr/>
          <a:lstStyle/>
          <a:p>
            <a:fld id="{8041E69E-8782-4DCB-8400-4EF8D6159823}" type="slidenum">
              <a:rPr lang="en-US"/>
              <a:pPr/>
              <a:t>50</a:t>
            </a:fld>
            <a:endParaRPr lang="en-US"/>
          </a:p>
        </p:txBody>
      </p:sp>
      <p:sp>
        <p:nvSpPr>
          <p:cNvPr id="14338" name="Rectangle 2"/>
          <p:cNvSpPr>
            <a:spLocks noGrp="1" noChangeArrowheads="1"/>
          </p:cNvSpPr>
          <p:nvPr>
            <p:ph type="title"/>
          </p:nvPr>
        </p:nvSpPr>
        <p:spPr>
          <a:xfrm>
            <a:off x="685800" y="228600"/>
            <a:ext cx="7772400" cy="457200"/>
          </a:xfrm>
        </p:spPr>
        <p:txBody>
          <a:bodyPr/>
          <a:lstStyle/>
          <a:p>
            <a:r>
              <a:rPr lang="en-US" dirty="0"/>
              <a:t>Constraints on solving problems</a:t>
            </a:r>
          </a:p>
        </p:txBody>
      </p:sp>
      <p:sp>
        <p:nvSpPr>
          <p:cNvPr id="14339" name="Rectangle 3"/>
          <p:cNvSpPr>
            <a:spLocks noGrp="1" noChangeArrowheads="1"/>
          </p:cNvSpPr>
          <p:nvPr>
            <p:ph type="body" idx="1"/>
          </p:nvPr>
        </p:nvSpPr>
        <p:spPr>
          <a:xfrm>
            <a:off x="457200" y="990600"/>
            <a:ext cx="5334000" cy="5105400"/>
          </a:xfrm>
          <a:ln/>
        </p:spPr>
        <p:txBody>
          <a:bodyPr/>
          <a:lstStyle/>
          <a:p>
            <a:pPr>
              <a:lnSpc>
                <a:spcPct val="90000"/>
              </a:lnSpc>
            </a:pPr>
            <a:r>
              <a:rPr lang="en-US" sz="1800" dirty="0"/>
              <a:t>Funding</a:t>
            </a:r>
          </a:p>
          <a:p>
            <a:pPr lvl="1">
              <a:lnSpc>
                <a:spcPct val="90000"/>
              </a:lnSpc>
            </a:pPr>
            <a:r>
              <a:rPr lang="en-US" sz="1800" dirty="0"/>
              <a:t>Even if you have funding, you are constrained to do your proposed work</a:t>
            </a:r>
          </a:p>
          <a:p>
            <a:pPr>
              <a:lnSpc>
                <a:spcPct val="90000"/>
              </a:lnSpc>
            </a:pPr>
            <a:r>
              <a:rPr lang="en-US" sz="1800" dirty="0"/>
              <a:t>Research team</a:t>
            </a:r>
          </a:p>
          <a:p>
            <a:pPr lvl="1">
              <a:lnSpc>
                <a:spcPct val="90000"/>
              </a:lnSpc>
            </a:pPr>
            <a:r>
              <a:rPr lang="en-US" sz="1800" dirty="0"/>
              <a:t>Number, expertise, background</a:t>
            </a:r>
          </a:p>
          <a:p>
            <a:pPr>
              <a:lnSpc>
                <a:spcPct val="90000"/>
              </a:lnSpc>
            </a:pPr>
            <a:r>
              <a:rPr lang="en-US" sz="1800" dirty="0"/>
              <a:t>Equipment</a:t>
            </a:r>
          </a:p>
          <a:p>
            <a:pPr>
              <a:lnSpc>
                <a:spcPct val="90000"/>
              </a:lnSpc>
            </a:pPr>
            <a:r>
              <a:rPr lang="en-US" sz="1800" dirty="0"/>
              <a:t>Competitors</a:t>
            </a:r>
          </a:p>
          <a:p>
            <a:pPr>
              <a:lnSpc>
                <a:spcPct val="90000"/>
              </a:lnSpc>
            </a:pPr>
            <a:r>
              <a:rPr lang="en-US" sz="1800" dirty="0"/>
              <a:t>Research that is “in”</a:t>
            </a:r>
          </a:p>
          <a:p>
            <a:pPr>
              <a:lnSpc>
                <a:spcPct val="90000"/>
              </a:lnSpc>
            </a:pPr>
            <a:r>
              <a:rPr lang="en-US" sz="1800" dirty="0"/>
              <a:t>It’s hard to get funding for research that is “out”</a:t>
            </a:r>
          </a:p>
          <a:p>
            <a:pPr>
              <a:lnSpc>
                <a:spcPct val="90000"/>
              </a:lnSpc>
            </a:pPr>
            <a:r>
              <a:rPr lang="en-US" sz="1800" dirty="0"/>
              <a:t>Current modes of thinking – the “box”</a:t>
            </a:r>
          </a:p>
          <a:p>
            <a:pPr>
              <a:lnSpc>
                <a:spcPct val="90000"/>
              </a:lnSpc>
            </a:pPr>
            <a:r>
              <a:rPr lang="en-US" sz="1800" dirty="0"/>
              <a:t>If you have been in the field your entire life, you know the standard ways of solving problems but you may be less likely to use a novel approach </a:t>
            </a:r>
          </a:p>
          <a:p>
            <a:pPr>
              <a:lnSpc>
                <a:spcPct val="90000"/>
              </a:lnSpc>
            </a:pPr>
            <a:r>
              <a:rPr lang="en-US" sz="1800" dirty="0"/>
              <a:t>If you are new, you don’t know the standard ways, but may be more likely to use a novel approach </a:t>
            </a:r>
          </a:p>
        </p:txBody>
      </p:sp>
      <p:sp>
        <p:nvSpPr>
          <p:cNvPr id="14341" name="Text Box 5"/>
          <p:cNvSpPr txBox="1">
            <a:spLocks noChangeArrowheads="1"/>
          </p:cNvSpPr>
          <p:nvPr/>
        </p:nvSpPr>
        <p:spPr bwMode="auto">
          <a:xfrm>
            <a:off x="5410200" y="1447800"/>
            <a:ext cx="3276600" cy="457200"/>
          </a:xfrm>
          <a:prstGeom prst="rect">
            <a:avLst/>
          </a:prstGeom>
          <a:noFill/>
          <a:ln w="9525">
            <a:noFill/>
            <a:miter lim="800000"/>
            <a:headEnd/>
            <a:tailEnd/>
          </a:ln>
          <a:effectLst/>
        </p:spPr>
        <p:txBody>
          <a:bodyPr>
            <a:spAutoFit/>
          </a:bodyPr>
          <a:lstStyle/>
          <a:p>
            <a:pPr>
              <a:spcBef>
                <a:spcPct val="50000"/>
              </a:spcBef>
            </a:pPr>
            <a:r>
              <a:rPr lang="en-US"/>
              <a:t>  </a:t>
            </a:r>
          </a:p>
        </p:txBody>
      </p:sp>
      <p:pic>
        <p:nvPicPr>
          <p:cNvPr id="14345" name="Picture 9" descr="http://www.cramper.com/calendar/2002/feb.jpg"/>
          <p:cNvPicPr>
            <a:picLocks noChangeAspect="1" noChangeArrowheads="1"/>
          </p:cNvPicPr>
          <p:nvPr/>
        </p:nvPicPr>
        <p:blipFill>
          <a:blip r:embed="rId3" cstate="print"/>
          <a:srcRect/>
          <a:stretch>
            <a:fillRect/>
          </a:stretch>
        </p:blipFill>
        <p:spPr bwMode="auto">
          <a:xfrm>
            <a:off x="5894890" y="1676400"/>
            <a:ext cx="2850647" cy="27432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lide Number Placeholder 5"/>
          <p:cNvSpPr>
            <a:spLocks noGrp="1"/>
          </p:cNvSpPr>
          <p:nvPr>
            <p:ph type="sldNum" sz="quarter" idx="4294967295"/>
          </p:nvPr>
        </p:nvSpPr>
        <p:spPr>
          <a:xfrm>
            <a:off x="3962400" y="6400800"/>
            <a:ext cx="685800" cy="457200"/>
          </a:xfrm>
          <a:prstGeom prst="rect">
            <a:avLst/>
          </a:prstGeom>
        </p:spPr>
        <p:txBody>
          <a:bodyPr/>
          <a:lstStyle/>
          <a:p>
            <a:fld id="{AF9F1AB9-E502-4739-9705-F3168E1464DD}" type="slidenum">
              <a:rPr lang="en-US"/>
              <a:pPr/>
              <a:t>51</a:t>
            </a:fld>
            <a:endParaRPr lang="en-US" dirty="0"/>
          </a:p>
        </p:txBody>
      </p:sp>
      <p:sp>
        <p:nvSpPr>
          <p:cNvPr id="7173" name="Line 5"/>
          <p:cNvSpPr>
            <a:spLocks noChangeShapeType="1"/>
          </p:cNvSpPr>
          <p:nvPr/>
        </p:nvSpPr>
        <p:spPr bwMode="auto">
          <a:xfrm>
            <a:off x="1143000" y="990600"/>
            <a:ext cx="0" cy="609600"/>
          </a:xfrm>
          <a:prstGeom prst="line">
            <a:avLst/>
          </a:prstGeom>
          <a:noFill/>
          <a:ln w="9525">
            <a:solidFill>
              <a:schemeClr val="tx1"/>
            </a:solidFill>
            <a:round/>
            <a:headEnd/>
            <a:tailEnd/>
          </a:ln>
          <a:effectLst/>
        </p:spPr>
        <p:txBody>
          <a:bodyPr/>
          <a:lstStyle/>
          <a:p>
            <a:endParaRPr lang="en-US"/>
          </a:p>
        </p:txBody>
      </p:sp>
      <p:sp>
        <p:nvSpPr>
          <p:cNvPr id="7174" name="Line 6"/>
          <p:cNvSpPr>
            <a:spLocks noChangeShapeType="1"/>
          </p:cNvSpPr>
          <p:nvPr/>
        </p:nvSpPr>
        <p:spPr bwMode="auto">
          <a:xfrm>
            <a:off x="1143000" y="1600200"/>
            <a:ext cx="2438400" cy="0"/>
          </a:xfrm>
          <a:prstGeom prst="line">
            <a:avLst/>
          </a:prstGeom>
          <a:noFill/>
          <a:ln w="9525">
            <a:solidFill>
              <a:schemeClr val="tx1"/>
            </a:solidFill>
            <a:round/>
            <a:headEnd/>
            <a:tailEnd/>
          </a:ln>
          <a:effectLst/>
        </p:spPr>
        <p:txBody>
          <a:bodyPr/>
          <a:lstStyle/>
          <a:p>
            <a:endParaRPr lang="en-US"/>
          </a:p>
        </p:txBody>
      </p:sp>
      <p:sp>
        <p:nvSpPr>
          <p:cNvPr id="7175" name="Line 7"/>
          <p:cNvSpPr>
            <a:spLocks noChangeShapeType="1"/>
          </p:cNvSpPr>
          <p:nvPr/>
        </p:nvSpPr>
        <p:spPr bwMode="auto">
          <a:xfrm flipV="1">
            <a:off x="3581400" y="990600"/>
            <a:ext cx="0" cy="609600"/>
          </a:xfrm>
          <a:prstGeom prst="line">
            <a:avLst/>
          </a:prstGeom>
          <a:noFill/>
          <a:ln w="9525">
            <a:solidFill>
              <a:schemeClr val="tx1"/>
            </a:solidFill>
            <a:round/>
            <a:headEnd/>
            <a:tailEnd/>
          </a:ln>
          <a:effectLst/>
        </p:spPr>
        <p:txBody>
          <a:bodyPr/>
          <a:lstStyle/>
          <a:p>
            <a:endParaRPr lang="en-US"/>
          </a:p>
        </p:txBody>
      </p:sp>
      <p:sp>
        <p:nvSpPr>
          <p:cNvPr id="7176" name="Line 8"/>
          <p:cNvSpPr>
            <a:spLocks noChangeShapeType="1"/>
          </p:cNvSpPr>
          <p:nvPr/>
        </p:nvSpPr>
        <p:spPr bwMode="auto">
          <a:xfrm>
            <a:off x="1143000" y="1828800"/>
            <a:ext cx="0" cy="609600"/>
          </a:xfrm>
          <a:prstGeom prst="line">
            <a:avLst/>
          </a:prstGeom>
          <a:noFill/>
          <a:ln w="9525">
            <a:solidFill>
              <a:schemeClr val="tx1"/>
            </a:solidFill>
            <a:round/>
            <a:headEnd/>
            <a:tailEnd/>
          </a:ln>
          <a:effectLst/>
        </p:spPr>
        <p:txBody>
          <a:bodyPr/>
          <a:lstStyle/>
          <a:p>
            <a:endParaRPr lang="en-US"/>
          </a:p>
        </p:txBody>
      </p:sp>
      <p:sp>
        <p:nvSpPr>
          <p:cNvPr id="7177" name="Line 9"/>
          <p:cNvSpPr>
            <a:spLocks noChangeShapeType="1"/>
          </p:cNvSpPr>
          <p:nvPr/>
        </p:nvSpPr>
        <p:spPr bwMode="auto">
          <a:xfrm>
            <a:off x="1143000" y="2438400"/>
            <a:ext cx="2438400" cy="0"/>
          </a:xfrm>
          <a:prstGeom prst="line">
            <a:avLst/>
          </a:prstGeom>
          <a:noFill/>
          <a:ln w="9525">
            <a:solidFill>
              <a:schemeClr val="tx1"/>
            </a:solidFill>
            <a:round/>
            <a:headEnd/>
            <a:tailEnd/>
          </a:ln>
          <a:effectLst/>
        </p:spPr>
        <p:txBody>
          <a:bodyPr/>
          <a:lstStyle/>
          <a:p>
            <a:endParaRPr lang="en-US"/>
          </a:p>
        </p:txBody>
      </p:sp>
      <p:sp>
        <p:nvSpPr>
          <p:cNvPr id="7178" name="Line 10"/>
          <p:cNvSpPr>
            <a:spLocks noChangeShapeType="1"/>
          </p:cNvSpPr>
          <p:nvPr/>
        </p:nvSpPr>
        <p:spPr bwMode="auto">
          <a:xfrm flipV="1">
            <a:off x="3581400" y="1828800"/>
            <a:ext cx="0" cy="609600"/>
          </a:xfrm>
          <a:prstGeom prst="line">
            <a:avLst/>
          </a:prstGeom>
          <a:noFill/>
          <a:ln w="9525">
            <a:solidFill>
              <a:schemeClr val="tx1"/>
            </a:solidFill>
            <a:round/>
            <a:headEnd/>
            <a:tailEnd/>
          </a:ln>
          <a:effectLst/>
        </p:spPr>
        <p:txBody>
          <a:bodyPr/>
          <a:lstStyle/>
          <a:p>
            <a:endParaRPr lang="en-US"/>
          </a:p>
        </p:txBody>
      </p:sp>
      <p:sp>
        <p:nvSpPr>
          <p:cNvPr id="7179" name="Line 11"/>
          <p:cNvSpPr>
            <a:spLocks noChangeShapeType="1"/>
          </p:cNvSpPr>
          <p:nvPr/>
        </p:nvSpPr>
        <p:spPr bwMode="auto">
          <a:xfrm>
            <a:off x="1143000" y="2667000"/>
            <a:ext cx="0" cy="609600"/>
          </a:xfrm>
          <a:prstGeom prst="line">
            <a:avLst/>
          </a:prstGeom>
          <a:noFill/>
          <a:ln w="9525">
            <a:solidFill>
              <a:schemeClr val="tx1"/>
            </a:solidFill>
            <a:round/>
            <a:headEnd/>
            <a:tailEnd/>
          </a:ln>
          <a:effectLst/>
        </p:spPr>
        <p:txBody>
          <a:bodyPr/>
          <a:lstStyle/>
          <a:p>
            <a:endParaRPr lang="en-US"/>
          </a:p>
        </p:txBody>
      </p:sp>
      <p:sp>
        <p:nvSpPr>
          <p:cNvPr id="7180" name="Line 12"/>
          <p:cNvSpPr>
            <a:spLocks noChangeShapeType="1"/>
          </p:cNvSpPr>
          <p:nvPr/>
        </p:nvSpPr>
        <p:spPr bwMode="auto">
          <a:xfrm>
            <a:off x="1143000" y="3276600"/>
            <a:ext cx="2438400" cy="0"/>
          </a:xfrm>
          <a:prstGeom prst="line">
            <a:avLst/>
          </a:prstGeom>
          <a:noFill/>
          <a:ln w="9525">
            <a:solidFill>
              <a:schemeClr val="tx1"/>
            </a:solidFill>
            <a:round/>
            <a:headEnd/>
            <a:tailEnd/>
          </a:ln>
          <a:effectLst/>
        </p:spPr>
        <p:txBody>
          <a:bodyPr/>
          <a:lstStyle/>
          <a:p>
            <a:endParaRPr lang="en-US"/>
          </a:p>
        </p:txBody>
      </p:sp>
      <p:sp>
        <p:nvSpPr>
          <p:cNvPr id="7181" name="Line 13"/>
          <p:cNvSpPr>
            <a:spLocks noChangeShapeType="1"/>
          </p:cNvSpPr>
          <p:nvPr/>
        </p:nvSpPr>
        <p:spPr bwMode="auto">
          <a:xfrm flipV="1">
            <a:off x="3581400" y="2667000"/>
            <a:ext cx="0" cy="609600"/>
          </a:xfrm>
          <a:prstGeom prst="line">
            <a:avLst/>
          </a:prstGeom>
          <a:noFill/>
          <a:ln w="9525">
            <a:solidFill>
              <a:schemeClr val="tx1"/>
            </a:solidFill>
            <a:round/>
            <a:headEnd/>
            <a:tailEnd/>
          </a:ln>
          <a:effectLst/>
        </p:spPr>
        <p:txBody>
          <a:bodyPr/>
          <a:lstStyle/>
          <a:p>
            <a:endParaRPr lang="en-US"/>
          </a:p>
        </p:txBody>
      </p:sp>
      <p:sp>
        <p:nvSpPr>
          <p:cNvPr id="7182" name="Line 14"/>
          <p:cNvSpPr>
            <a:spLocks noChangeShapeType="1"/>
          </p:cNvSpPr>
          <p:nvPr/>
        </p:nvSpPr>
        <p:spPr bwMode="auto">
          <a:xfrm>
            <a:off x="1143000" y="3429000"/>
            <a:ext cx="0" cy="609600"/>
          </a:xfrm>
          <a:prstGeom prst="line">
            <a:avLst/>
          </a:prstGeom>
          <a:noFill/>
          <a:ln w="9525">
            <a:solidFill>
              <a:schemeClr val="tx1"/>
            </a:solidFill>
            <a:round/>
            <a:headEnd/>
            <a:tailEnd/>
          </a:ln>
          <a:effectLst/>
        </p:spPr>
        <p:txBody>
          <a:bodyPr/>
          <a:lstStyle/>
          <a:p>
            <a:endParaRPr lang="en-US"/>
          </a:p>
        </p:txBody>
      </p:sp>
      <p:sp>
        <p:nvSpPr>
          <p:cNvPr id="7183" name="Line 15"/>
          <p:cNvSpPr>
            <a:spLocks noChangeShapeType="1"/>
          </p:cNvSpPr>
          <p:nvPr/>
        </p:nvSpPr>
        <p:spPr bwMode="auto">
          <a:xfrm>
            <a:off x="1143000" y="4038600"/>
            <a:ext cx="2438400" cy="0"/>
          </a:xfrm>
          <a:prstGeom prst="line">
            <a:avLst/>
          </a:prstGeom>
          <a:noFill/>
          <a:ln w="9525">
            <a:solidFill>
              <a:schemeClr val="tx1"/>
            </a:solidFill>
            <a:round/>
            <a:headEnd/>
            <a:tailEnd/>
          </a:ln>
          <a:effectLst/>
        </p:spPr>
        <p:txBody>
          <a:bodyPr/>
          <a:lstStyle/>
          <a:p>
            <a:endParaRPr lang="en-US"/>
          </a:p>
        </p:txBody>
      </p:sp>
      <p:sp>
        <p:nvSpPr>
          <p:cNvPr id="7184" name="Line 16"/>
          <p:cNvSpPr>
            <a:spLocks noChangeShapeType="1"/>
          </p:cNvSpPr>
          <p:nvPr/>
        </p:nvSpPr>
        <p:spPr bwMode="auto">
          <a:xfrm flipV="1">
            <a:off x="3581400" y="3429000"/>
            <a:ext cx="0" cy="609600"/>
          </a:xfrm>
          <a:prstGeom prst="line">
            <a:avLst/>
          </a:prstGeom>
          <a:noFill/>
          <a:ln w="9525">
            <a:solidFill>
              <a:schemeClr val="tx1"/>
            </a:solidFill>
            <a:round/>
            <a:headEnd/>
            <a:tailEnd/>
          </a:ln>
          <a:effectLst/>
        </p:spPr>
        <p:txBody>
          <a:bodyPr/>
          <a:lstStyle/>
          <a:p>
            <a:endParaRPr lang="en-US"/>
          </a:p>
        </p:txBody>
      </p:sp>
      <p:sp>
        <p:nvSpPr>
          <p:cNvPr id="7185" name="Line 17"/>
          <p:cNvSpPr>
            <a:spLocks noChangeShapeType="1"/>
          </p:cNvSpPr>
          <p:nvPr/>
        </p:nvSpPr>
        <p:spPr bwMode="auto">
          <a:xfrm>
            <a:off x="1143000" y="4572000"/>
            <a:ext cx="0" cy="609600"/>
          </a:xfrm>
          <a:prstGeom prst="line">
            <a:avLst/>
          </a:prstGeom>
          <a:noFill/>
          <a:ln w="9525">
            <a:solidFill>
              <a:schemeClr val="tx1"/>
            </a:solidFill>
            <a:round/>
            <a:headEnd/>
            <a:tailEnd/>
          </a:ln>
          <a:effectLst/>
        </p:spPr>
        <p:txBody>
          <a:bodyPr/>
          <a:lstStyle/>
          <a:p>
            <a:endParaRPr lang="en-US"/>
          </a:p>
        </p:txBody>
      </p:sp>
      <p:sp>
        <p:nvSpPr>
          <p:cNvPr id="7186" name="Line 18"/>
          <p:cNvSpPr>
            <a:spLocks noChangeShapeType="1"/>
          </p:cNvSpPr>
          <p:nvPr/>
        </p:nvSpPr>
        <p:spPr bwMode="auto">
          <a:xfrm>
            <a:off x="1143000" y="5181600"/>
            <a:ext cx="2438400" cy="0"/>
          </a:xfrm>
          <a:prstGeom prst="line">
            <a:avLst/>
          </a:prstGeom>
          <a:noFill/>
          <a:ln w="9525">
            <a:solidFill>
              <a:schemeClr val="tx1"/>
            </a:solidFill>
            <a:round/>
            <a:headEnd/>
            <a:tailEnd/>
          </a:ln>
          <a:effectLst/>
        </p:spPr>
        <p:txBody>
          <a:bodyPr/>
          <a:lstStyle/>
          <a:p>
            <a:endParaRPr lang="en-US"/>
          </a:p>
        </p:txBody>
      </p:sp>
      <p:sp>
        <p:nvSpPr>
          <p:cNvPr id="7187" name="Line 19"/>
          <p:cNvSpPr>
            <a:spLocks noChangeShapeType="1"/>
          </p:cNvSpPr>
          <p:nvPr/>
        </p:nvSpPr>
        <p:spPr bwMode="auto">
          <a:xfrm flipV="1">
            <a:off x="3581400" y="4572000"/>
            <a:ext cx="0" cy="609600"/>
          </a:xfrm>
          <a:prstGeom prst="line">
            <a:avLst/>
          </a:prstGeom>
          <a:noFill/>
          <a:ln w="9525">
            <a:solidFill>
              <a:schemeClr val="tx1"/>
            </a:solidFill>
            <a:round/>
            <a:headEnd/>
            <a:tailEnd/>
          </a:ln>
          <a:effectLst/>
        </p:spPr>
        <p:txBody>
          <a:bodyPr/>
          <a:lstStyle/>
          <a:p>
            <a:endParaRPr lang="en-US"/>
          </a:p>
        </p:txBody>
      </p:sp>
      <p:sp>
        <p:nvSpPr>
          <p:cNvPr id="7191" name="Line 23"/>
          <p:cNvSpPr>
            <a:spLocks noChangeShapeType="1"/>
          </p:cNvSpPr>
          <p:nvPr/>
        </p:nvSpPr>
        <p:spPr bwMode="auto">
          <a:xfrm>
            <a:off x="1143000" y="5562600"/>
            <a:ext cx="0" cy="609600"/>
          </a:xfrm>
          <a:prstGeom prst="line">
            <a:avLst/>
          </a:prstGeom>
          <a:noFill/>
          <a:ln w="9525">
            <a:solidFill>
              <a:schemeClr val="tx1"/>
            </a:solidFill>
            <a:round/>
            <a:headEnd/>
            <a:tailEnd/>
          </a:ln>
          <a:effectLst/>
        </p:spPr>
        <p:txBody>
          <a:bodyPr/>
          <a:lstStyle/>
          <a:p>
            <a:endParaRPr lang="en-US"/>
          </a:p>
        </p:txBody>
      </p:sp>
      <p:sp>
        <p:nvSpPr>
          <p:cNvPr id="7192" name="Line 24"/>
          <p:cNvSpPr>
            <a:spLocks noChangeShapeType="1"/>
          </p:cNvSpPr>
          <p:nvPr/>
        </p:nvSpPr>
        <p:spPr bwMode="auto">
          <a:xfrm>
            <a:off x="1143000" y="6172200"/>
            <a:ext cx="2438400" cy="0"/>
          </a:xfrm>
          <a:prstGeom prst="line">
            <a:avLst/>
          </a:prstGeom>
          <a:noFill/>
          <a:ln w="9525">
            <a:solidFill>
              <a:schemeClr val="tx1"/>
            </a:solidFill>
            <a:round/>
            <a:headEnd/>
            <a:tailEnd/>
          </a:ln>
          <a:effectLst/>
        </p:spPr>
        <p:txBody>
          <a:bodyPr/>
          <a:lstStyle/>
          <a:p>
            <a:endParaRPr lang="en-US"/>
          </a:p>
        </p:txBody>
      </p:sp>
      <p:sp>
        <p:nvSpPr>
          <p:cNvPr id="7193" name="Line 25"/>
          <p:cNvSpPr>
            <a:spLocks noChangeShapeType="1"/>
          </p:cNvSpPr>
          <p:nvPr/>
        </p:nvSpPr>
        <p:spPr bwMode="auto">
          <a:xfrm flipV="1">
            <a:off x="3581400" y="5562600"/>
            <a:ext cx="0" cy="609600"/>
          </a:xfrm>
          <a:prstGeom prst="line">
            <a:avLst/>
          </a:prstGeom>
          <a:noFill/>
          <a:ln w="9525">
            <a:solidFill>
              <a:schemeClr val="tx1"/>
            </a:solidFill>
            <a:round/>
            <a:headEnd/>
            <a:tailEnd/>
          </a:ln>
          <a:effectLst/>
        </p:spPr>
        <p:txBody>
          <a:bodyPr/>
          <a:lstStyle/>
          <a:p>
            <a:endParaRPr lang="en-US"/>
          </a:p>
        </p:txBody>
      </p:sp>
      <p:sp>
        <p:nvSpPr>
          <p:cNvPr id="7194" name="Line 26"/>
          <p:cNvSpPr>
            <a:spLocks noChangeShapeType="1"/>
          </p:cNvSpPr>
          <p:nvPr/>
        </p:nvSpPr>
        <p:spPr bwMode="auto">
          <a:xfrm>
            <a:off x="1828800" y="1066800"/>
            <a:ext cx="0" cy="533400"/>
          </a:xfrm>
          <a:prstGeom prst="line">
            <a:avLst/>
          </a:prstGeom>
          <a:noFill/>
          <a:ln w="9525">
            <a:solidFill>
              <a:schemeClr val="tx1"/>
            </a:solidFill>
            <a:round/>
            <a:headEnd/>
            <a:tailEnd/>
          </a:ln>
          <a:effectLst/>
        </p:spPr>
        <p:txBody>
          <a:bodyPr/>
          <a:lstStyle/>
          <a:p>
            <a:endParaRPr lang="en-US"/>
          </a:p>
        </p:txBody>
      </p:sp>
      <p:sp>
        <p:nvSpPr>
          <p:cNvPr id="7195" name="Line 27"/>
          <p:cNvSpPr>
            <a:spLocks noChangeShapeType="1"/>
          </p:cNvSpPr>
          <p:nvPr/>
        </p:nvSpPr>
        <p:spPr bwMode="auto">
          <a:xfrm>
            <a:off x="1828800" y="1905000"/>
            <a:ext cx="0" cy="533400"/>
          </a:xfrm>
          <a:prstGeom prst="line">
            <a:avLst/>
          </a:prstGeom>
          <a:noFill/>
          <a:ln w="9525">
            <a:solidFill>
              <a:schemeClr val="tx1"/>
            </a:solidFill>
            <a:round/>
            <a:headEnd/>
            <a:tailEnd/>
          </a:ln>
          <a:effectLst/>
        </p:spPr>
        <p:txBody>
          <a:bodyPr/>
          <a:lstStyle/>
          <a:p>
            <a:endParaRPr lang="en-US"/>
          </a:p>
        </p:txBody>
      </p:sp>
      <p:sp>
        <p:nvSpPr>
          <p:cNvPr id="7196" name="Rectangle 28"/>
          <p:cNvSpPr>
            <a:spLocks noChangeArrowheads="1"/>
          </p:cNvSpPr>
          <p:nvPr/>
        </p:nvSpPr>
        <p:spPr bwMode="auto">
          <a:xfrm>
            <a:off x="1828800" y="1905000"/>
            <a:ext cx="304800" cy="533400"/>
          </a:xfrm>
          <a:prstGeom prst="rect">
            <a:avLst/>
          </a:prstGeom>
          <a:solidFill>
            <a:srgbClr val="000000"/>
          </a:solidFill>
          <a:ln w="9525">
            <a:solidFill>
              <a:schemeClr val="tx1"/>
            </a:solidFill>
            <a:miter lim="800000"/>
            <a:headEnd/>
            <a:tailEnd/>
          </a:ln>
          <a:effectLst/>
        </p:spPr>
        <p:txBody>
          <a:bodyPr wrap="none" anchor="ctr"/>
          <a:lstStyle/>
          <a:p>
            <a:endParaRPr lang="en-US"/>
          </a:p>
        </p:txBody>
      </p:sp>
      <p:sp>
        <p:nvSpPr>
          <p:cNvPr id="7197" name="Rectangle 29"/>
          <p:cNvSpPr>
            <a:spLocks noChangeArrowheads="1"/>
          </p:cNvSpPr>
          <p:nvPr/>
        </p:nvSpPr>
        <p:spPr bwMode="auto">
          <a:xfrm>
            <a:off x="1828800" y="2743200"/>
            <a:ext cx="304800" cy="533400"/>
          </a:xfrm>
          <a:prstGeom prst="rect">
            <a:avLst/>
          </a:prstGeom>
          <a:solidFill>
            <a:srgbClr val="000000"/>
          </a:solidFill>
          <a:ln w="9525">
            <a:solidFill>
              <a:schemeClr val="tx1"/>
            </a:solidFill>
            <a:miter lim="800000"/>
            <a:headEnd/>
            <a:tailEnd/>
          </a:ln>
          <a:effectLst/>
        </p:spPr>
        <p:txBody>
          <a:bodyPr wrap="none" anchor="ctr"/>
          <a:lstStyle/>
          <a:p>
            <a:endParaRPr lang="en-US"/>
          </a:p>
        </p:txBody>
      </p:sp>
      <p:sp>
        <p:nvSpPr>
          <p:cNvPr id="7198" name="Line 30"/>
          <p:cNvSpPr>
            <a:spLocks noChangeShapeType="1"/>
          </p:cNvSpPr>
          <p:nvPr/>
        </p:nvSpPr>
        <p:spPr bwMode="auto">
          <a:xfrm>
            <a:off x="2438400" y="2743200"/>
            <a:ext cx="0" cy="533400"/>
          </a:xfrm>
          <a:prstGeom prst="line">
            <a:avLst/>
          </a:prstGeom>
          <a:noFill/>
          <a:ln w="9525">
            <a:solidFill>
              <a:schemeClr val="tx1"/>
            </a:solidFill>
            <a:round/>
            <a:headEnd/>
            <a:tailEnd/>
          </a:ln>
          <a:effectLst/>
        </p:spPr>
        <p:txBody>
          <a:bodyPr/>
          <a:lstStyle/>
          <a:p>
            <a:endParaRPr lang="en-US"/>
          </a:p>
        </p:txBody>
      </p:sp>
      <p:sp>
        <p:nvSpPr>
          <p:cNvPr id="7199" name="Rectangle 31"/>
          <p:cNvSpPr>
            <a:spLocks noChangeArrowheads="1"/>
          </p:cNvSpPr>
          <p:nvPr/>
        </p:nvSpPr>
        <p:spPr bwMode="auto">
          <a:xfrm>
            <a:off x="1828800" y="3657600"/>
            <a:ext cx="304800" cy="381000"/>
          </a:xfrm>
          <a:prstGeom prst="rect">
            <a:avLst/>
          </a:prstGeom>
          <a:solidFill>
            <a:srgbClr val="000000"/>
          </a:solidFill>
          <a:ln w="9525">
            <a:solidFill>
              <a:schemeClr val="tx1"/>
            </a:solidFill>
            <a:miter lim="800000"/>
            <a:headEnd/>
            <a:tailEnd/>
          </a:ln>
          <a:effectLst/>
        </p:spPr>
        <p:txBody>
          <a:bodyPr wrap="none" anchor="ctr"/>
          <a:lstStyle/>
          <a:p>
            <a:endParaRPr lang="en-US"/>
          </a:p>
        </p:txBody>
      </p:sp>
      <p:sp>
        <p:nvSpPr>
          <p:cNvPr id="7200" name="Line 32"/>
          <p:cNvSpPr>
            <a:spLocks noChangeShapeType="1"/>
          </p:cNvSpPr>
          <p:nvPr/>
        </p:nvSpPr>
        <p:spPr bwMode="auto">
          <a:xfrm>
            <a:off x="2438400" y="3505200"/>
            <a:ext cx="0" cy="533400"/>
          </a:xfrm>
          <a:prstGeom prst="line">
            <a:avLst/>
          </a:prstGeom>
          <a:noFill/>
          <a:ln w="9525">
            <a:solidFill>
              <a:schemeClr val="tx1"/>
            </a:solidFill>
            <a:round/>
            <a:headEnd/>
            <a:tailEnd/>
          </a:ln>
          <a:effectLst/>
        </p:spPr>
        <p:txBody>
          <a:bodyPr/>
          <a:lstStyle/>
          <a:p>
            <a:endParaRPr lang="en-US"/>
          </a:p>
        </p:txBody>
      </p:sp>
      <p:sp>
        <p:nvSpPr>
          <p:cNvPr id="7201" name="Rectangle 33"/>
          <p:cNvSpPr>
            <a:spLocks noChangeArrowheads="1"/>
          </p:cNvSpPr>
          <p:nvPr/>
        </p:nvSpPr>
        <p:spPr bwMode="auto">
          <a:xfrm>
            <a:off x="1828800" y="4648200"/>
            <a:ext cx="304800" cy="533400"/>
          </a:xfrm>
          <a:prstGeom prst="rect">
            <a:avLst/>
          </a:prstGeom>
          <a:solidFill>
            <a:srgbClr val="000000"/>
          </a:solidFill>
          <a:ln w="9525">
            <a:solidFill>
              <a:schemeClr val="tx1"/>
            </a:solidFill>
            <a:miter lim="800000"/>
            <a:headEnd/>
            <a:tailEnd/>
          </a:ln>
          <a:effectLst/>
        </p:spPr>
        <p:txBody>
          <a:bodyPr wrap="none" anchor="ctr"/>
          <a:lstStyle/>
          <a:p>
            <a:endParaRPr lang="en-US"/>
          </a:p>
        </p:txBody>
      </p:sp>
      <p:sp>
        <p:nvSpPr>
          <p:cNvPr id="7203" name="Rectangle 35"/>
          <p:cNvSpPr>
            <a:spLocks noChangeArrowheads="1"/>
          </p:cNvSpPr>
          <p:nvPr/>
        </p:nvSpPr>
        <p:spPr bwMode="auto">
          <a:xfrm>
            <a:off x="2438400" y="4648200"/>
            <a:ext cx="304800" cy="533400"/>
          </a:xfrm>
          <a:prstGeom prst="rect">
            <a:avLst/>
          </a:prstGeom>
          <a:solidFill>
            <a:srgbClr val="000000"/>
          </a:solidFill>
          <a:ln w="9525">
            <a:solidFill>
              <a:schemeClr val="tx1"/>
            </a:solidFill>
            <a:miter lim="800000"/>
            <a:headEnd/>
            <a:tailEnd/>
          </a:ln>
          <a:effectLst/>
        </p:spPr>
        <p:txBody>
          <a:bodyPr wrap="none" anchor="ctr"/>
          <a:lstStyle/>
          <a:p>
            <a:endParaRPr lang="en-US"/>
          </a:p>
        </p:txBody>
      </p:sp>
      <p:sp>
        <p:nvSpPr>
          <p:cNvPr id="7204" name="Line 36"/>
          <p:cNvSpPr>
            <a:spLocks noChangeShapeType="1"/>
          </p:cNvSpPr>
          <p:nvPr/>
        </p:nvSpPr>
        <p:spPr bwMode="auto">
          <a:xfrm>
            <a:off x="1676400" y="4648200"/>
            <a:ext cx="0" cy="533400"/>
          </a:xfrm>
          <a:prstGeom prst="line">
            <a:avLst/>
          </a:prstGeom>
          <a:noFill/>
          <a:ln w="9525">
            <a:solidFill>
              <a:schemeClr val="tx1"/>
            </a:solidFill>
            <a:round/>
            <a:headEnd/>
            <a:tailEnd/>
          </a:ln>
          <a:effectLst/>
        </p:spPr>
        <p:txBody>
          <a:bodyPr/>
          <a:lstStyle/>
          <a:p>
            <a:endParaRPr lang="en-US"/>
          </a:p>
        </p:txBody>
      </p:sp>
      <p:sp>
        <p:nvSpPr>
          <p:cNvPr id="7205" name="Line 37"/>
          <p:cNvSpPr>
            <a:spLocks noChangeShapeType="1"/>
          </p:cNvSpPr>
          <p:nvPr/>
        </p:nvSpPr>
        <p:spPr bwMode="auto">
          <a:xfrm>
            <a:off x="1447800" y="4648200"/>
            <a:ext cx="0" cy="533400"/>
          </a:xfrm>
          <a:prstGeom prst="line">
            <a:avLst/>
          </a:prstGeom>
          <a:noFill/>
          <a:ln w="9525">
            <a:solidFill>
              <a:schemeClr val="tx1"/>
            </a:solidFill>
            <a:round/>
            <a:headEnd/>
            <a:tailEnd/>
          </a:ln>
          <a:effectLst/>
        </p:spPr>
        <p:txBody>
          <a:bodyPr/>
          <a:lstStyle/>
          <a:p>
            <a:endParaRPr lang="en-US"/>
          </a:p>
        </p:txBody>
      </p:sp>
      <p:sp>
        <p:nvSpPr>
          <p:cNvPr id="7206" name="Line 38"/>
          <p:cNvSpPr>
            <a:spLocks noChangeShapeType="1"/>
          </p:cNvSpPr>
          <p:nvPr/>
        </p:nvSpPr>
        <p:spPr bwMode="auto">
          <a:xfrm>
            <a:off x="2895600" y="4648200"/>
            <a:ext cx="0" cy="533400"/>
          </a:xfrm>
          <a:prstGeom prst="line">
            <a:avLst/>
          </a:prstGeom>
          <a:noFill/>
          <a:ln w="9525">
            <a:solidFill>
              <a:schemeClr val="tx1"/>
            </a:solidFill>
            <a:round/>
            <a:headEnd/>
            <a:tailEnd/>
          </a:ln>
          <a:effectLst/>
        </p:spPr>
        <p:txBody>
          <a:bodyPr/>
          <a:lstStyle/>
          <a:p>
            <a:endParaRPr lang="en-US"/>
          </a:p>
        </p:txBody>
      </p:sp>
      <p:sp>
        <p:nvSpPr>
          <p:cNvPr id="7207" name="Line 39"/>
          <p:cNvSpPr>
            <a:spLocks noChangeShapeType="1"/>
          </p:cNvSpPr>
          <p:nvPr/>
        </p:nvSpPr>
        <p:spPr bwMode="auto">
          <a:xfrm>
            <a:off x="3200400" y="4648200"/>
            <a:ext cx="0" cy="533400"/>
          </a:xfrm>
          <a:prstGeom prst="line">
            <a:avLst/>
          </a:prstGeom>
          <a:noFill/>
          <a:ln w="9525">
            <a:solidFill>
              <a:schemeClr val="tx1"/>
            </a:solidFill>
            <a:round/>
            <a:headEnd/>
            <a:tailEnd/>
          </a:ln>
          <a:effectLst/>
        </p:spPr>
        <p:txBody>
          <a:bodyPr/>
          <a:lstStyle/>
          <a:p>
            <a:endParaRPr lang="en-US"/>
          </a:p>
        </p:txBody>
      </p:sp>
      <p:sp>
        <p:nvSpPr>
          <p:cNvPr id="7208" name="Line 40"/>
          <p:cNvSpPr>
            <a:spLocks noChangeShapeType="1"/>
          </p:cNvSpPr>
          <p:nvPr/>
        </p:nvSpPr>
        <p:spPr bwMode="auto">
          <a:xfrm>
            <a:off x="3048000" y="4648200"/>
            <a:ext cx="0" cy="533400"/>
          </a:xfrm>
          <a:prstGeom prst="line">
            <a:avLst/>
          </a:prstGeom>
          <a:noFill/>
          <a:ln w="9525">
            <a:solidFill>
              <a:schemeClr val="tx1"/>
            </a:solidFill>
            <a:round/>
            <a:headEnd/>
            <a:tailEnd/>
          </a:ln>
          <a:effectLst/>
        </p:spPr>
        <p:txBody>
          <a:bodyPr/>
          <a:lstStyle/>
          <a:p>
            <a:endParaRPr lang="en-US"/>
          </a:p>
        </p:txBody>
      </p:sp>
      <p:sp>
        <p:nvSpPr>
          <p:cNvPr id="7209" name="Line 41"/>
          <p:cNvSpPr>
            <a:spLocks noChangeShapeType="1"/>
          </p:cNvSpPr>
          <p:nvPr/>
        </p:nvSpPr>
        <p:spPr bwMode="auto">
          <a:xfrm>
            <a:off x="3352800" y="4648200"/>
            <a:ext cx="0" cy="533400"/>
          </a:xfrm>
          <a:prstGeom prst="line">
            <a:avLst/>
          </a:prstGeom>
          <a:noFill/>
          <a:ln w="9525">
            <a:solidFill>
              <a:schemeClr val="tx1"/>
            </a:solidFill>
            <a:round/>
            <a:headEnd/>
            <a:tailEnd/>
          </a:ln>
          <a:effectLst/>
        </p:spPr>
        <p:txBody>
          <a:bodyPr/>
          <a:lstStyle/>
          <a:p>
            <a:endParaRPr lang="en-US"/>
          </a:p>
        </p:txBody>
      </p:sp>
      <p:sp>
        <p:nvSpPr>
          <p:cNvPr id="7210" name="Line 42"/>
          <p:cNvSpPr>
            <a:spLocks noChangeShapeType="1"/>
          </p:cNvSpPr>
          <p:nvPr/>
        </p:nvSpPr>
        <p:spPr bwMode="auto">
          <a:xfrm>
            <a:off x="3124200" y="4648200"/>
            <a:ext cx="0" cy="533400"/>
          </a:xfrm>
          <a:prstGeom prst="line">
            <a:avLst/>
          </a:prstGeom>
          <a:noFill/>
          <a:ln w="9525">
            <a:solidFill>
              <a:schemeClr val="tx1"/>
            </a:solidFill>
            <a:round/>
            <a:headEnd/>
            <a:tailEnd/>
          </a:ln>
          <a:effectLst/>
        </p:spPr>
        <p:txBody>
          <a:bodyPr/>
          <a:lstStyle/>
          <a:p>
            <a:endParaRPr lang="en-US"/>
          </a:p>
        </p:txBody>
      </p:sp>
      <p:sp>
        <p:nvSpPr>
          <p:cNvPr id="7211" name="Line 43"/>
          <p:cNvSpPr>
            <a:spLocks noChangeShapeType="1"/>
          </p:cNvSpPr>
          <p:nvPr/>
        </p:nvSpPr>
        <p:spPr bwMode="auto">
          <a:xfrm>
            <a:off x="2971800" y="4648200"/>
            <a:ext cx="0" cy="533400"/>
          </a:xfrm>
          <a:prstGeom prst="line">
            <a:avLst/>
          </a:prstGeom>
          <a:noFill/>
          <a:ln w="9525">
            <a:solidFill>
              <a:schemeClr val="tx1"/>
            </a:solidFill>
            <a:round/>
            <a:headEnd/>
            <a:tailEnd/>
          </a:ln>
          <a:effectLst/>
        </p:spPr>
        <p:txBody>
          <a:bodyPr/>
          <a:lstStyle/>
          <a:p>
            <a:endParaRPr lang="en-US"/>
          </a:p>
        </p:txBody>
      </p:sp>
      <p:sp>
        <p:nvSpPr>
          <p:cNvPr id="7212" name="Line 44"/>
          <p:cNvSpPr>
            <a:spLocks noChangeShapeType="1"/>
          </p:cNvSpPr>
          <p:nvPr/>
        </p:nvSpPr>
        <p:spPr bwMode="auto">
          <a:xfrm>
            <a:off x="1600200" y="4648200"/>
            <a:ext cx="0" cy="533400"/>
          </a:xfrm>
          <a:prstGeom prst="line">
            <a:avLst/>
          </a:prstGeom>
          <a:noFill/>
          <a:ln w="9525">
            <a:solidFill>
              <a:schemeClr val="tx1"/>
            </a:solidFill>
            <a:round/>
            <a:headEnd/>
            <a:tailEnd/>
          </a:ln>
          <a:effectLst/>
        </p:spPr>
        <p:txBody>
          <a:bodyPr/>
          <a:lstStyle/>
          <a:p>
            <a:endParaRPr lang="en-US"/>
          </a:p>
        </p:txBody>
      </p:sp>
      <p:sp>
        <p:nvSpPr>
          <p:cNvPr id="7213" name="Rectangle 45"/>
          <p:cNvSpPr>
            <a:spLocks noChangeArrowheads="1"/>
          </p:cNvSpPr>
          <p:nvPr/>
        </p:nvSpPr>
        <p:spPr bwMode="auto">
          <a:xfrm>
            <a:off x="1752600" y="5638800"/>
            <a:ext cx="1600200" cy="533400"/>
          </a:xfrm>
          <a:prstGeom prst="rect">
            <a:avLst/>
          </a:prstGeom>
          <a:solidFill>
            <a:srgbClr val="000000"/>
          </a:solidFill>
          <a:ln w="9525">
            <a:solidFill>
              <a:schemeClr val="tx1"/>
            </a:solidFill>
            <a:miter lim="800000"/>
            <a:headEnd/>
            <a:tailEnd/>
          </a:ln>
          <a:effectLst/>
        </p:spPr>
        <p:txBody>
          <a:bodyPr wrap="none" anchor="ctr"/>
          <a:lstStyle/>
          <a:p>
            <a:endParaRPr lang="en-US"/>
          </a:p>
        </p:txBody>
      </p:sp>
      <p:sp>
        <p:nvSpPr>
          <p:cNvPr id="7214" name="Text Box 46"/>
          <p:cNvSpPr txBox="1">
            <a:spLocks noChangeArrowheads="1"/>
          </p:cNvSpPr>
          <p:nvPr/>
        </p:nvSpPr>
        <p:spPr bwMode="auto">
          <a:xfrm>
            <a:off x="533400" y="76200"/>
            <a:ext cx="8001000" cy="830997"/>
          </a:xfrm>
          <a:prstGeom prst="rect">
            <a:avLst/>
          </a:prstGeom>
          <a:noFill/>
          <a:ln w="9525">
            <a:noFill/>
            <a:miter lim="800000"/>
            <a:headEnd/>
            <a:tailEnd/>
          </a:ln>
          <a:effectLst/>
        </p:spPr>
        <p:txBody>
          <a:bodyPr>
            <a:spAutoFit/>
          </a:bodyPr>
          <a:lstStyle/>
          <a:p>
            <a:pPr algn="ctr">
              <a:spcBef>
                <a:spcPct val="50000"/>
              </a:spcBef>
            </a:pPr>
            <a:r>
              <a:rPr lang="en-US" b="1" dirty="0">
                <a:solidFill>
                  <a:schemeClr val="bg1"/>
                </a:solidFill>
                <a:latin typeface="+mn-lt"/>
              </a:rPr>
              <a:t>Time line of development of knowledge in a scientific area:  The March of Science</a:t>
            </a:r>
          </a:p>
        </p:txBody>
      </p:sp>
      <p:sp>
        <p:nvSpPr>
          <p:cNvPr id="7215" name="Text Box 47"/>
          <p:cNvSpPr txBox="1">
            <a:spLocks noChangeArrowheads="1"/>
          </p:cNvSpPr>
          <p:nvPr/>
        </p:nvSpPr>
        <p:spPr bwMode="auto">
          <a:xfrm>
            <a:off x="4038600" y="1143000"/>
            <a:ext cx="4876800" cy="400110"/>
          </a:xfrm>
          <a:prstGeom prst="rect">
            <a:avLst/>
          </a:prstGeom>
          <a:noFill/>
          <a:ln w="9525">
            <a:solidFill>
              <a:schemeClr val="tx1"/>
            </a:solidFill>
            <a:miter lim="800000"/>
            <a:headEnd/>
            <a:tailEnd/>
          </a:ln>
          <a:effectLst/>
        </p:spPr>
        <p:txBody>
          <a:bodyPr>
            <a:spAutoFit/>
          </a:bodyPr>
          <a:lstStyle/>
          <a:p>
            <a:pPr>
              <a:spcBef>
                <a:spcPct val="50000"/>
              </a:spcBef>
            </a:pPr>
            <a:r>
              <a:rPr lang="en-US" sz="2000" dirty="0">
                <a:latin typeface="+mn-lt"/>
              </a:rPr>
              <a:t>Initial discovery</a:t>
            </a:r>
          </a:p>
        </p:txBody>
      </p:sp>
      <p:sp>
        <p:nvSpPr>
          <p:cNvPr id="7216" name="Text Box 48"/>
          <p:cNvSpPr txBox="1">
            <a:spLocks noChangeArrowheads="1"/>
          </p:cNvSpPr>
          <p:nvPr/>
        </p:nvSpPr>
        <p:spPr bwMode="auto">
          <a:xfrm>
            <a:off x="4038600" y="1828800"/>
            <a:ext cx="4876800" cy="707886"/>
          </a:xfrm>
          <a:prstGeom prst="rect">
            <a:avLst/>
          </a:prstGeom>
          <a:noFill/>
          <a:ln w="9525">
            <a:solidFill>
              <a:schemeClr val="tx1"/>
            </a:solidFill>
            <a:miter lim="800000"/>
            <a:headEnd/>
            <a:tailEnd/>
          </a:ln>
          <a:effectLst/>
        </p:spPr>
        <p:txBody>
          <a:bodyPr>
            <a:spAutoFit/>
          </a:bodyPr>
          <a:lstStyle/>
          <a:p>
            <a:pPr>
              <a:spcBef>
                <a:spcPct val="50000"/>
              </a:spcBef>
            </a:pPr>
            <a:r>
              <a:rPr lang="en-US" sz="2000" dirty="0">
                <a:latin typeface="+mn-lt"/>
              </a:rPr>
              <a:t>Further investigations of initial discovery</a:t>
            </a:r>
          </a:p>
        </p:txBody>
      </p:sp>
      <p:sp>
        <p:nvSpPr>
          <p:cNvPr id="7218" name="Text Box 50"/>
          <p:cNvSpPr txBox="1">
            <a:spLocks noChangeArrowheads="1"/>
          </p:cNvSpPr>
          <p:nvPr/>
        </p:nvSpPr>
        <p:spPr bwMode="auto">
          <a:xfrm>
            <a:off x="4038600" y="2667000"/>
            <a:ext cx="4876800" cy="400110"/>
          </a:xfrm>
          <a:prstGeom prst="rect">
            <a:avLst/>
          </a:prstGeom>
          <a:noFill/>
          <a:ln w="9525">
            <a:solidFill>
              <a:schemeClr val="tx1"/>
            </a:solidFill>
            <a:miter lim="800000"/>
            <a:headEnd/>
            <a:tailEnd/>
          </a:ln>
          <a:effectLst/>
        </p:spPr>
        <p:txBody>
          <a:bodyPr>
            <a:spAutoFit/>
          </a:bodyPr>
          <a:lstStyle/>
          <a:p>
            <a:pPr>
              <a:spcBef>
                <a:spcPct val="50000"/>
              </a:spcBef>
            </a:pPr>
            <a:r>
              <a:rPr lang="en-US" sz="2000" dirty="0">
                <a:latin typeface="+mn-lt"/>
              </a:rPr>
              <a:t>A related discovery</a:t>
            </a:r>
          </a:p>
        </p:txBody>
      </p:sp>
      <p:sp>
        <p:nvSpPr>
          <p:cNvPr id="7219" name="Text Box 51"/>
          <p:cNvSpPr txBox="1">
            <a:spLocks noChangeArrowheads="1"/>
          </p:cNvSpPr>
          <p:nvPr/>
        </p:nvSpPr>
        <p:spPr bwMode="auto">
          <a:xfrm>
            <a:off x="4038600" y="3276600"/>
            <a:ext cx="4876800" cy="707886"/>
          </a:xfrm>
          <a:prstGeom prst="rect">
            <a:avLst/>
          </a:prstGeom>
          <a:noFill/>
          <a:ln w="9525">
            <a:solidFill>
              <a:schemeClr val="tx1"/>
            </a:solidFill>
            <a:miter lim="800000"/>
            <a:headEnd/>
            <a:tailEnd/>
          </a:ln>
          <a:effectLst/>
        </p:spPr>
        <p:txBody>
          <a:bodyPr>
            <a:spAutoFit/>
          </a:bodyPr>
          <a:lstStyle/>
          <a:p>
            <a:pPr>
              <a:spcBef>
                <a:spcPct val="50000"/>
              </a:spcBef>
            </a:pPr>
            <a:r>
              <a:rPr lang="en-US" sz="2000" dirty="0">
                <a:latin typeface="+mn-lt"/>
              </a:rPr>
              <a:t>Original understanding of initial discovery is shown to be partially false</a:t>
            </a:r>
          </a:p>
        </p:txBody>
      </p:sp>
      <p:sp>
        <p:nvSpPr>
          <p:cNvPr id="7220" name="Text Box 52"/>
          <p:cNvSpPr txBox="1">
            <a:spLocks noChangeArrowheads="1"/>
          </p:cNvSpPr>
          <p:nvPr/>
        </p:nvSpPr>
        <p:spPr bwMode="auto">
          <a:xfrm>
            <a:off x="4038600" y="4191000"/>
            <a:ext cx="4876800" cy="1015663"/>
          </a:xfrm>
          <a:prstGeom prst="rect">
            <a:avLst/>
          </a:prstGeom>
          <a:noFill/>
          <a:ln w="9525">
            <a:solidFill>
              <a:schemeClr val="tx1"/>
            </a:solidFill>
            <a:miter lim="800000"/>
            <a:headEnd/>
            <a:tailEnd/>
          </a:ln>
          <a:effectLst/>
        </p:spPr>
        <p:txBody>
          <a:bodyPr>
            <a:spAutoFit/>
          </a:bodyPr>
          <a:lstStyle/>
          <a:p>
            <a:pPr>
              <a:spcBef>
                <a:spcPct val="50000"/>
              </a:spcBef>
            </a:pPr>
            <a:r>
              <a:rPr lang="en-US" sz="2000" dirty="0">
                <a:latin typeface="+mn-lt"/>
              </a:rPr>
              <a:t>Many related discoveries by many scientists and initial discovery is now fairly well understood</a:t>
            </a:r>
          </a:p>
        </p:txBody>
      </p:sp>
      <p:sp>
        <p:nvSpPr>
          <p:cNvPr id="7221" name="Text Box 53"/>
          <p:cNvSpPr txBox="1">
            <a:spLocks noChangeArrowheads="1"/>
          </p:cNvSpPr>
          <p:nvPr/>
        </p:nvSpPr>
        <p:spPr bwMode="auto">
          <a:xfrm>
            <a:off x="4038600" y="5410200"/>
            <a:ext cx="4876800" cy="707886"/>
          </a:xfrm>
          <a:prstGeom prst="rect">
            <a:avLst/>
          </a:prstGeom>
          <a:noFill/>
          <a:ln w="9525">
            <a:solidFill>
              <a:schemeClr val="tx1"/>
            </a:solidFill>
            <a:miter lim="800000"/>
            <a:headEnd/>
            <a:tailEnd/>
          </a:ln>
          <a:effectLst/>
        </p:spPr>
        <p:txBody>
          <a:bodyPr>
            <a:spAutoFit/>
          </a:bodyPr>
          <a:lstStyle/>
          <a:p>
            <a:pPr>
              <a:spcBef>
                <a:spcPct val="50000"/>
              </a:spcBef>
            </a:pPr>
            <a:r>
              <a:rPr lang="en-US" sz="2000" dirty="0">
                <a:latin typeface="+mn-lt"/>
              </a:rPr>
              <a:t>Mature field is well understood – many scientists have abandoned it</a:t>
            </a:r>
          </a:p>
        </p:txBody>
      </p:sp>
      <p:sp>
        <p:nvSpPr>
          <p:cNvPr id="7222" name="Rectangle 54"/>
          <p:cNvSpPr>
            <a:spLocks noChangeArrowheads="1"/>
          </p:cNvSpPr>
          <p:nvPr/>
        </p:nvSpPr>
        <p:spPr bwMode="auto">
          <a:xfrm>
            <a:off x="1371600" y="5638800"/>
            <a:ext cx="304800" cy="533400"/>
          </a:xfrm>
          <a:prstGeom prst="rect">
            <a:avLst/>
          </a:prstGeom>
          <a:solidFill>
            <a:srgbClr val="000000"/>
          </a:solidFill>
          <a:ln w="9525">
            <a:solidFill>
              <a:schemeClr val="tx1"/>
            </a:solidFill>
            <a:miter lim="800000"/>
            <a:headEnd/>
            <a:tailEnd/>
          </a:ln>
          <a:effectLst/>
        </p:spPr>
        <p:txBody>
          <a:bodyPr wrap="none" anchor="ctr"/>
          <a:lstStyle/>
          <a:p>
            <a:endParaRPr lang="en-US"/>
          </a:p>
        </p:txBody>
      </p:sp>
      <p:sp>
        <p:nvSpPr>
          <p:cNvPr id="7225" name="Text Box 57"/>
          <p:cNvSpPr txBox="1">
            <a:spLocks noChangeArrowheads="1"/>
          </p:cNvSpPr>
          <p:nvPr/>
        </p:nvSpPr>
        <p:spPr bwMode="auto">
          <a:xfrm>
            <a:off x="152400" y="990600"/>
            <a:ext cx="914400" cy="369332"/>
          </a:xfrm>
          <a:prstGeom prst="rect">
            <a:avLst/>
          </a:prstGeom>
          <a:noFill/>
          <a:ln w="9525">
            <a:noFill/>
            <a:miter lim="800000"/>
            <a:headEnd/>
            <a:tailEnd/>
          </a:ln>
          <a:effectLst/>
        </p:spPr>
        <p:txBody>
          <a:bodyPr>
            <a:spAutoFit/>
          </a:bodyPr>
          <a:lstStyle/>
          <a:p>
            <a:pPr>
              <a:spcBef>
                <a:spcPct val="50000"/>
              </a:spcBef>
            </a:pPr>
            <a:r>
              <a:rPr lang="en-US" sz="1800" b="1" dirty="0">
                <a:solidFill>
                  <a:srgbClr val="FF0000"/>
                </a:solidFill>
                <a:latin typeface="+mn-lt"/>
              </a:rPr>
              <a:t> Time</a:t>
            </a:r>
          </a:p>
        </p:txBody>
      </p:sp>
      <p:sp>
        <p:nvSpPr>
          <p:cNvPr id="7226" name="Text Box 58"/>
          <p:cNvSpPr txBox="1">
            <a:spLocks noChangeArrowheads="1"/>
          </p:cNvSpPr>
          <p:nvPr/>
        </p:nvSpPr>
        <p:spPr bwMode="auto">
          <a:xfrm>
            <a:off x="1447800" y="6305490"/>
            <a:ext cx="1905000" cy="400110"/>
          </a:xfrm>
          <a:prstGeom prst="rect">
            <a:avLst/>
          </a:prstGeom>
          <a:solidFill>
            <a:schemeClr val="bg1"/>
          </a:solidFill>
          <a:ln w="9525">
            <a:solidFill>
              <a:schemeClr val="tx1"/>
            </a:solidFill>
            <a:miter lim="800000"/>
            <a:headEnd/>
            <a:tailEnd/>
          </a:ln>
          <a:effectLst/>
        </p:spPr>
        <p:txBody>
          <a:bodyPr wrap="square">
            <a:spAutoFit/>
          </a:bodyPr>
          <a:lstStyle/>
          <a:p>
            <a:pPr>
              <a:spcBef>
                <a:spcPct val="50000"/>
              </a:spcBef>
            </a:pPr>
            <a:r>
              <a:rPr lang="en-US" sz="1600" dirty="0">
                <a:solidFill>
                  <a:srgbClr val="FF0000"/>
                </a:solidFill>
              </a:rPr>
              <a:t> </a:t>
            </a:r>
            <a:r>
              <a:rPr lang="en-US" sz="2000" b="1" dirty="0">
                <a:latin typeface="+mn-lt"/>
              </a:rPr>
              <a:t>Knowledge</a:t>
            </a:r>
          </a:p>
        </p:txBody>
      </p:sp>
      <p:sp>
        <p:nvSpPr>
          <p:cNvPr id="51" name="Down Arrow 50"/>
          <p:cNvSpPr/>
          <p:nvPr/>
        </p:nvSpPr>
        <p:spPr>
          <a:xfrm>
            <a:off x="304800" y="1371600"/>
            <a:ext cx="304800" cy="47244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5"/>
          <p:cNvSpPr>
            <a:spLocks noGrp="1"/>
          </p:cNvSpPr>
          <p:nvPr>
            <p:ph type="sldNum" sz="quarter" idx="4294967295"/>
          </p:nvPr>
        </p:nvSpPr>
        <p:spPr>
          <a:xfrm>
            <a:off x="3352800" y="6400800"/>
            <a:ext cx="1905000" cy="457200"/>
          </a:xfrm>
          <a:prstGeom prst="rect">
            <a:avLst/>
          </a:prstGeom>
        </p:spPr>
        <p:txBody>
          <a:bodyPr/>
          <a:lstStyle/>
          <a:p>
            <a:fld id="{9DDE692C-09DD-45C2-8198-59295CFD4787}" type="slidenum">
              <a:rPr lang="en-US"/>
              <a:pPr/>
              <a:t>52</a:t>
            </a:fld>
            <a:endParaRPr lang="en-US" dirty="0"/>
          </a:p>
        </p:txBody>
      </p:sp>
      <p:sp>
        <p:nvSpPr>
          <p:cNvPr id="13316" name="Text Box 4"/>
          <p:cNvSpPr txBox="1">
            <a:spLocks noChangeArrowheads="1"/>
          </p:cNvSpPr>
          <p:nvPr/>
        </p:nvSpPr>
        <p:spPr bwMode="auto">
          <a:xfrm>
            <a:off x="838200" y="0"/>
            <a:ext cx="7924800" cy="1015663"/>
          </a:xfrm>
          <a:prstGeom prst="rect">
            <a:avLst/>
          </a:prstGeom>
          <a:noFill/>
          <a:ln w="9525">
            <a:noFill/>
            <a:miter lim="800000"/>
            <a:headEnd/>
            <a:tailEnd/>
          </a:ln>
          <a:effectLst/>
        </p:spPr>
        <p:txBody>
          <a:bodyPr>
            <a:spAutoFit/>
          </a:bodyPr>
          <a:lstStyle/>
          <a:p>
            <a:pPr>
              <a:spcBef>
                <a:spcPct val="50000"/>
              </a:spcBef>
            </a:pPr>
            <a:r>
              <a:rPr lang="en-US" b="1" dirty="0">
                <a:solidFill>
                  <a:schemeClr val="bg1"/>
                </a:solidFill>
                <a:latin typeface="+mn-lt"/>
              </a:rPr>
              <a:t>The March of Science: </a:t>
            </a:r>
            <a:endParaRPr lang="en-US" b="1" dirty="0" smtClean="0">
              <a:solidFill>
                <a:schemeClr val="bg1"/>
              </a:solidFill>
              <a:latin typeface="+mn-lt"/>
            </a:endParaRPr>
          </a:p>
          <a:p>
            <a:pPr>
              <a:spcBef>
                <a:spcPct val="50000"/>
              </a:spcBef>
            </a:pPr>
            <a:r>
              <a:rPr lang="en-US" b="1" dirty="0" smtClean="0">
                <a:solidFill>
                  <a:schemeClr val="bg1"/>
                </a:solidFill>
                <a:latin typeface="+mn-lt"/>
              </a:rPr>
              <a:t>Number/role  </a:t>
            </a:r>
            <a:r>
              <a:rPr lang="en-US" b="1" dirty="0">
                <a:solidFill>
                  <a:schemeClr val="bg1"/>
                </a:solidFill>
                <a:latin typeface="+mn-lt"/>
              </a:rPr>
              <a:t>of participating scientists</a:t>
            </a:r>
          </a:p>
        </p:txBody>
      </p:sp>
      <p:sp>
        <p:nvSpPr>
          <p:cNvPr id="13318" name="Oval 6"/>
          <p:cNvSpPr>
            <a:spLocks noChangeArrowheads="1"/>
          </p:cNvSpPr>
          <p:nvPr/>
        </p:nvSpPr>
        <p:spPr bwMode="auto">
          <a:xfrm>
            <a:off x="3352800" y="5486400"/>
            <a:ext cx="228600" cy="2286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3319" name="Oval 7"/>
          <p:cNvSpPr>
            <a:spLocks noChangeArrowheads="1"/>
          </p:cNvSpPr>
          <p:nvPr/>
        </p:nvSpPr>
        <p:spPr bwMode="auto">
          <a:xfrm>
            <a:off x="2971800" y="5486400"/>
            <a:ext cx="228600" cy="2286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3320" name="Oval 8"/>
          <p:cNvSpPr>
            <a:spLocks noChangeArrowheads="1"/>
          </p:cNvSpPr>
          <p:nvPr/>
        </p:nvSpPr>
        <p:spPr bwMode="auto">
          <a:xfrm>
            <a:off x="2590800" y="5486400"/>
            <a:ext cx="228600" cy="2286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3321" name="Oval 9"/>
          <p:cNvSpPr>
            <a:spLocks noChangeArrowheads="1"/>
          </p:cNvSpPr>
          <p:nvPr/>
        </p:nvSpPr>
        <p:spPr bwMode="auto">
          <a:xfrm>
            <a:off x="2133600" y="5486400"/>
            <a:ext cx="228600" cy="2286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3322" name="Oval 10"/>
          <p:cNvSpPr>
            <a:spLocks noChangeArrowheads="1"/>
          </p:cNvSpPr>
          <p:nvPr/>
        </p:nvSpPr>
        <p:spPr bwMode="auto">
          <a:xfrm>
            <a:off x="1676400" y="5486400"/>
            <a:ext cx="228600" cy="2286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3323" name="Oval 11"/>
          <p:cNvSpPr>
            <a:spLocks noChangeArrowheads="1"/>
          </p:cNvSpPr>
          <p:nvPr/>
        </p:nvSpPr>
        <p:spPr bwMode="auto">
          <a:xfrm>
            <a:off x="1143000" y="5486400"/>
            <a:ext cx="228600" cy="2286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3324" name="Oval 12"/>
          <p:cNvSpPr>
            <a:spLocks noChangeArrowheads="1"/>
          </p:cNvSpPr>
          <p:nvPr/>
        </p:nvSpPr>
        <p:spPr bwMode="auto">
          <a:xfrm>
            <a:off x="3048000" y="1447800"/>
            <a:ext cx="228600" cy="2286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25" name="Oval 13"/>
          <p:cNvSpPr>
            <a:spLocks noChangeArrowheads="1"/>
          </p:cNvSpPr>
          <p:nvPr/>
        </p:nvSpPr>
        <p:spPr bwMode="auto">
          <a:xfrm>
            <a:off x="1295400" y="3581400"/>
            <a:ext cx="228600" cy="228600"/>
          </a:xfrm>
          <a:prstGeom prst="ellipse">
            <a:avLst/>
          </a:prstGeom>
          <a:solidFill>
            <a:srgbClr val="000000"/>
          </a:solidFill>
          <a:ln w="9525">
            <a:solidFill>
              <a:schemeClr val="tx1"/>
            </a:solidFill>
            <a:round/>
            <a:headEnd/>
            <a:tailEnd/>
          </a:ln>
          <a:effectLst/>
        </p:spPr>
        <p:txBody>
          <a:bodyPr wrap="none" anchor="ctr"/>
          <a:lstStyle/>
          <a:p>
            <a:endParaRPr lang="en-US"/>
          </a:p>
        </p:txBody>
      </p:sp>
      <p:sp>
        <p:nvSpPr>
          <p:cNvPr id="13326" name="Oval 14"/>
          <p:cNvSpPr>
            <a:spLocks noChangeArrowheads="1"/>
          </p:cNvSpPr>
          <p:nvPr/>
        </p:nvSpPr>
        <p:spPr bwMode="auto">
          <a:xfrm>
            <a:off x="2438400" y="3581400"/>
            <a:ext cx="228600" cy="228600"/>
          </a:xfrm>
          <a:prstGeom prst="ellipse">
            <a:avLst/>
          </a:prstGeom>
          <a:solidFill>
            <a:srgbClr val="000000"/>
          </a:solidFill>
          <a:ln w="9525">
            <a:solidFill>
              <a:schemeClr val="tx1"/>
            </a:solidFill>
            <a:round/>
            <a:headEnd/>
            <a:tailEnd/>
          </a:ln>
          <a:effectLst/>
        </p:spPr>
        <p:txBody>
          <a:bodyPr wrap="none" anchor="ctr"/>
          <a:lstStyle/>
          <a:p>
            <a:endParaRPr lang="en-US"/>
          </a:p>
        </p:txBody>
      </p:sp>
      <p:sp>
        <p:nvSpPr>
          <p:cNvPr id="13327" name="Oval 15"/>
          <p:cNvSpPr>
            <a:spLocks noChangeArrowheads="1"/>
          </p:cNvSpPr>
          <p:nvPr/>
        </p:nvSpPr>
        <p:spPr bwMode="auto">
          <a:xfrm>
            <a:off x="3581400" y="3581400"/>
            <a:ext cx="228600" cy="228600"/>
          </a:xfrm>
          <a:prstGeom prst="ellipse">
            <a:avLst/>
          </a:prstGeom>
          <a:solidFill>
            <a:srgbClr val="000000"/>
          </a:solidFill>
          <a:ln w="9525">
            <a:solidFill>
              <a:schemeClr val="tx1"/>
            </a:solidFill>
            <a:round/>
            <a:headEnd/>
            <a:tailEnd/>
          </a:ln>
          <a:effectLst/>
        </p:spPr>
        <p:txBody>
          <a:bodyPr wrap="none" anchor="ctr"/>
          <a:lstStyle/>
          <a:p>
            <a:endParaRPr lang="en-US"/>
          </a:p>
        </p:txBody>
      </p:sp>
      <p:sp>
        <p:nvSpPr>
          <p:cNvPr id="13328" name="Text Box 16"/>
          <p:cNvSpPr txBox="1">
            <a:spLocks noChangeArrowheads="1"/>
          </p:cNvSpPr>
          <p:nvPr/>
        </p:nvSpPr>
        <p:spPr bwMode="auto">
          <a:xfrm>
            <a:off x="6781800" y="3581400"/>
            <a:ext cx="1828800" cy="2057400"/>
          </a:xfrm>
          <a:prstGeom prst="rect">
            <a:avLst/>
          </a:prstGeom>
          <a:noFill/>
          <a:ln w="9525">
            <a:solidFill>
              <a:srgbClr val="FF0000"/>
            </a:solidFill>
            <a:miter lim="800000"/>
            <a:headEnd/>
            <a:tailEnd/>
          </a:ln>
          <a:effectLst/>
        </p:spPr>
        <p:txBody>
          <a:bodyPr>
            <a:spAutoFit/>
          </a:bodyPr>
          <a:lstStyle/>
          <a:p>
            <a:pPr>
              <a:spcBef>
                <a:spcPct val="50000"/>
              </a:spcBef>
            </a:pPr>
            <a:r>
              <a:rPr lang="en-US" sz="1600"/>
              <a:t>e.g. chaos, high temperature superconductors, string theory, science education research, nuclear fusion, ultracold atoms</a:t>
            </a:r>
          </a:p>
        </p:txBody>
      </p:sp>
      <p:sp>
        <p:nvSpPr>
          <p:cNvPr id="13329" name="Text Box 17"/>
          <p:cNvSpPr txBox="1">
            <a:spLocks noChangeArrowheads="1"/>
          </p:cNvSpPr>
          <p:nvPr/>
        </p:nvSpPr>
        <p:spPr bwMode="auto">
          <a:xfrm>
            <a:off x="4191000" y="1143000"/>
            <a:ext cx="4419600" cy="2251075"/>
          </a:xfrm>
          <a:prstGeom prst="rect">
            <a:avLst/>
          </a:prstGeom>
          <a:noFill/>
          <a:ln w="25400">
            <a:solidFill>
              <a:srgbClr val="FF0000"/>
            </a:solidFill>
            <a:miter lim="800000"/>
            <a:headEnd/>
            <a:tailEnd/>
          </a:ln>
          <a:effectLst/>
        </p:spPr>
        <p:txBody>
          <a:bodyPr>
            <a:spAutoFit/>
          </a:bodyPr>
          <a:lstStyle/>
          <a:p>
            <a:pPr>
              <a:spcBef>
                <a:spcPct val="50000"/>
              </a:spcBef>
              <a:buFontTx/>
              <a:buChar char="•"/>
            </a:pPr>
            <a:r>
              <a:rPr lang="en-US" sz="2000"/>
              <a:t>Leaders/risk takers; one or a small number of people; create new fields</a:t>
            </a:r>
          </a:p>
          <a:p>
            <a:pPr>
              <a:spcBef>
                <a:spcPct val="50000"/>
              </a:spcBef>
              <a:buFontTx/>
              <a:buChar char="•"/>
            </a:pPr>
            <a:r>
              <a:rPr lang="en-US" sz="2000"/>
              <a:t>Good instincts; able to sense new productive fields</a:t>
            </a:r>
          </a:p>
          <a:p>
            <a:pPr>
              <a:spcBef>
                <a:spcPct val="50000"/>
              </a:spcBef>
              <a:buFontTx/>
              <a:buChar char="•"/>
            </a:pPr>
            <a:r>
              <a:rPr lang="en-US" sz="2000"/>
              <a:t>Could lead to Nobel Prize or completely useless/career killing</a:t>
            </a:r>
          </a:p>
        </p:txBody>
      </p:sp>
      <p:sp>
        <p:nvSpPr>
          <p:cNvPr id="13332" name="Oval 20"/>
          <p:cNvSpPr>
            <a:spLocks noChangeArrowheads="1"/>
          </p:cNvSpPr>
          <p:nvPr/>
        </p:nvSpPr>
        <p:spPr bwMode="auto">
          <a:xfrm>
            <a:off x="3733800" y="5486400"/>
            <a:ext cx="228600" cy="2286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3336" name="Text Box 24"/>
          <p:cNvSpPr txBox="1">
            <a:spLocks noChangeArrowheads="1"/>
          </p:cNvSpPr>
          <p:nvPr/>
        </p:nvSpPr>
        <p:spPr bwMode="auto">
          <a:xfrm>
            <a:off x="152400" y="990601"/>
            <a:ext cx="914400" cy="461665"/>
          </a:xfrm>
          <a:prstGeom prst="rect">
            <a:avLst/>
          </a:prstGeom>
          <a:noFill/>
          <a:ln w="9525">
            <a:noFill/>
            <a:miter lim="800000"/>
            <a:headEnd/>
            <a:tailEnd/>
          </a:ln>
          <a:effectLst/>
        </p:spPr>
        <p:txBody>
          <a:bodyPr wrap="square">
            <a:spAutoFit/>
          </a:bodyPr>
          <a:lstStyle/>
          <a:p>
            <a:pPr>
              <a:spcBef>
                <a:spcPct val="50000"/>
              </a:spcBef>
            </a:pPr>
            <a:r>
              <a:rPr lang="en-US" b="1" dirty="0" smtClean="0">
                <a:solidFill>
                  <a:srgbClr val="FF0000"/>
                </a:solidFill>
                <a:latin typeface="+mn-lt"/>
              </a:rPr>
              <a:t>Time</a:t>
            </a:r>
            <a:endParaRPr lang="en-US" b="1" dirty="0">
              <a:solidFill>
                <a:srgbClr val="FF0000"/>
              </a:solidFill>
              <a:latin typeface="+mn-lt"/>
            </a:endParaRPr>
          </a:p>
        </p:txBody>
      </p:sp>
      <p:sp>
        <p:nvSpPr>
          <p:cNvPr id="19" name="Down Arrow 18"/>
          <p:cNvSpPr/>
          <p:nvPr/>
        </p:nvSpPr>
        <p:spPr>
          <a:xfrm>
            <a:off x="304800" y="1524000"/>
            <a:ext cx="304800" cy="40386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5"/>
          <p:cNvSpPr>
            <a:spLocks noGrp="1"/>
          </p:cNvSpPr>
          <p:nvPr>
            <p:ph type="sldNum" sz="quarter" idx="4294967295"/>
          </p:nvPr>
        </p:nvSpPr>
        <p:spPr>
          <a:xfrm>
            <a:off x="3657600" y="6400800"/>
            <a:ext cx="1905000" cy="457200"/>
          </a:xfrm>
          <a:prstGeom prst="rect">
            <a:avLst/>
          </a:prstGeom>
        </p:spPr>
        <p:txBody>
          <a:bodyPr/>
          <a:lstStyle/>
          <a:p>
            <a:fld id="{AE645E6D-0642-4E01-9F49-E23C87122FB0}" type="slidenum">
              <a:rPr lang="en-US"/>
              <a:pPr/>
              <a:t>53</a:t>
            </a:fld>
            <a:endParaRPr lang="en-US"/>
          </a:p>
        </p:txBody>
      </p:sp>
      <p:sp>
        <p:nvSpPr>
          <p:cNvPr id="22551" name="Oval 23"/>
          <p:cNvSpPr>
            <a:spLocks noChangeArrowheads="1"/>
          </p:cNvSpPr>
          <p:nvPr/>
        </p:nvSpPr>
        <p:spPr bwMode="auto">
          <a:xfrm>
            <a:off x="2971800" y="5486400"/>
            <a:ext cx="228600" cy="2286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2552" name="Oval 24"/>
          <p:cNvSpPr>
            <a:spLocks noChangeArrowheads="1"/>
          </p:cNvSpPr>
          <p:nvPr/>
        </p:nvSpPr>
        <p:spPr bwMode="auto">
          <a:xfrm>
            <a:off x="2590800" y="5486400"/>
            <a:ext cx="228600" cy="2286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2553" name="Oval 25"/>
          <p:cNvSpPr>
            <a:spLocks noChangeArrowheads="1"/>
          </p:cNvSpPr>
          <p:nvPr/>
        </p:nvSpPr>
        <p:spPr bwMode="auto">
          <a:xfrm>
            <a:off x="2209800" y="5486400"/>
            <a:ext cx="228600" cy="2286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2554" name="Oval 26"/>
          <p:cNvSpPr>
            <a:spLocks noChangeArrowheads="1"/>
          </p:cNvSpPr>
          <p:nvPr/>
        </p:nvSpPr>
        <p:spPr bwMode="auto">
          <a:xfrm>
            <a:off x="1752600" y="5486400"/>
            <a:ext cx="228600" cy="2286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2555" name="Oval 27"/>
          <p:cNvSpPr>
            <a:spLocks noChangeArrowheads="1"/>
          </p:cNvSpPr>
          <p:nvPr/>
        </p:nvSpPr>
        <p:spPr bwMode="auto">
          <a:xfrm>
            <a:off x="1295400" y="5486400"/>
            <a:ext cx="228600" cy="2286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2556" name="Oval 28"/>
          <p:cNvSpPr>
            <a:spLocks noChangeArrowheads="1"/>
          </p:cNvSpPr>
          <p:nvPr/>
        </p:nvSpPr>
        <p:spPr bwMode="auto">
          <a:xfrm>
            <a:off x="762000" y="5486400"/>
            <a:ext cx="228600" cy="2286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2557" name="Oval 29"/>
          <p:cNvSpPr>
            <a:spLocks noChangeArrowheads="1"/>
          </p:cNvSpPr>
          <p:nvPr/>
        </p:nvSpPr>
        <p:spPr bwMode="auto">
          <a:xfrm>
            <a:off x="2667000" y="1447800"/>
            <a:ext cx="228600" cy="2286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58" name="Oval 30"/>
          <p:cNvSpPr>
            <a:spLocks noChangeArrowheads="1"/>
          </p:cNvSpPr>
          <p:nvPr/>
        </p:nvSpPr>
        <p:spPr bwMode="auto">
          <a:xfrm>
            <a:off x="914400" y="3581400"/>
            <a:ext cx="228600" cy="228600"/>
          </a:xfrm>
          <a:prstGeom prst="ellipse">
            <a:avLst/>
          </a:prstGeom>
          <a:solidFill>
            <a:srgbClr val="000000"/>
          </a:solidFill>
          <a:ln w="9525">
            <a:solidFill>
              <a:schemeClr val="tx1"/>
            </a:solidFill>
            <a:round/>
            <a:headEnd/>
            <a:tailEnd/>
          </a:ln>
          <a:effectLst/>
        </p:spPr>
        <p:txBody>
          <a:bodyPr wrap="none" anchor="ctr"/>
          <a:lstStyle/>
          <a:p>
            <a:endParaRPr lang="en-US"/>
          </a:p>
        </p:txBody>
      </p:sp>
      <p:sp>
        <p:nvSpPr>
          <p:cNvPr id="22559" name="Oval 31"/>
          <p:cNvSpPr>
            <a:spLocks noChangeArrowheads="1"/>
          </p:cNvSpPr>
          <p:nvPr/>
        </p:nvSpPr>
        <p:spPr bwMode="auto">
          <a:xfrm>
            <a:off x="2057400" y="3581400"/>
            <a:ext cx="228600" cy="228600"/>
          </a:xfrm>
          <a:prstGeom prst="ellipse">
            <a:avLst/>
          </a:prstGeom>
          <a:solidFill>
            <a:srgbClr val="000000"/>
          </a:solidFill>
          <a:ln w="9525">
            <a:solidFill>
              <a:schemeClr val="tx1"/>
            </a:solidFill>
            <a:round/>
            <a:headEnd/>
            <a:tailEnd/>
          </a:ln>
          <a:effectLst/>
        </p:spPr>
        <p:txBody>
          <a:bodyPr wrap="none" anchor="ctr"/>
          <a:lstStyle/>
          <a:p>
            <a:endParaRPr lang="en-US"/>
          </a:p>
        </p:txBody>
      </p:sp>
      <p:sp>
        <p:nvSpPr>
          <p:cNvPr id="22560" name="Oval 32"/>
          <p:cNvSpPr>
            <a:spLocks noChangeArrowheads="1"/>
          </p:cNvSpPr>
          <p:nvPr/>
        </p:nvSpPr>
        <p:spPr bwMode="auto">
          <a:xfrm>
            <a:off x="3200400" y="3581400"/>
            <a:ext cx="228600" cy="228600"/>
          </a:xfrm>
          <a:prstGeom prst="ellipse">
            <a:avLst/>
          </a:prstGeom>
          <a:solidFill>
            <a:srgbClr val="000000"/>
          </a:solidFill>
          <a:ln w="9525">
            <a:solidFill>
              <a:schemeClr val="tx1"/>
            </a:solidFill>
            <a:round/>
            <a:headEnd/>
            <a:tailEnd/>
          </a:ln>
          <a:effectLst/>
        </p:spPr>
        <p:txBody>
          <a:bodyPr wrap="none" anchor="ctr"/>
          <a:lstStyle/>
          <a:p>
            <a:endParaRPr lang="en-US"/>
          </a:p>
        </p:txBody>
      </p:sp>
      <p:sp>
        <p:nvSpPr>
          <p:cNvPr id="22563" name="Text Box 35"/>
          <p:cNvSpPr txBox="1">
            <a:spLocks noChangeArrowheads="1"/>
          </p:cNvSpPr>
          <p:nvPr/>
        </p:nvSpPr>
        <p:spPr bwMode="auto">
          <a:xfrm>
            <a:off x="3810000" y="2819400"/>
            <a:ext cx="4419600" cy="2098675"/>
          </a:xfrm>
          <a:prstGeom prst="rect">
            <a:avLst/>
          </a:prstGeom>
          <a:noFill/>
          <a:ln w="25400">
            <a:solidFill>
              <a:schemeClr val="tx1"/>
            </a:solidFill>
            <a:miter lim="800000"/>
            <a:headEnd/>
            <a:tailEnd/>
          </a:ln>
          <a:effectLst/>
        </p:spPr>
        <p:txBody>
          <a:bodyPr>
            <a:spAutoFit/>
          </a:bodyPr>
          <a:lstStyle/>
          <a:p>
            <a:pPr>
              <a:spcBef>
                <a:spcPct val="50000"/>
              </a:spcBef>
              <a:buFontTx/>
              <a:buChar char="•"/>
            </a:pPr>
            <a:r>
              <a:rPr lang="en-US" sz="2000"/>
              <a:t>A few scientists who rapidly recognize importance of leader’s research and create important subfields – early adopters</a:t>
            </a:r>
          </a:p>
          <a:p>
            <a:pPr>
              <a:spcBef>
                <a:spcPct val="50000"/>
              </a:spcBef>
              <a:buFontTx/>
              <a:buChar char="•"/>
            </a:pPr>
            <a:r>
              <a:rPr lang="en-US" sz="2000"/>
              <a:t>Must quickly abandon their current research</a:t>
            </a:r>
          </a:p>
        </p:txBody>
      </p:sp>
      <p:sp>
        <p:nvSpPr>
          <p:cNvPr id="22565" name="Oval 37"/>
          <p:cNvSpPr>
            <a:spLocks noChangeArrowheads="1"/>
          </p:cNvSpPr>
          <p:nvPr/>
        </p:nvSpPr>
        <p:spPr bwMode="auto">
          <a:xfrm>
            <a:off x="3352800" y="5486400"/>
            <a:ext cx="228600" cy="2286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2569" name="Line 41"/>
          <p:cNvSpPr>
            <a:spLocks noChangeShapeType="1"/>
          </p:cNvSpPr>
          <p:nvPr/>
        </p:nvSpPr>
        <p:spPr bwMode="auto">
          <a:xfrm>
            <a:off x="3352800" y="1905000"/>
            <a:ext cx="1371600" cy="0"/>
          </a:xfrm>
          <a:prstGeom prst="line">
            <a:avLst/>
          </a:prstGeom>
          <a:noFill/>
          <a:ln w="9525">
            <a:solidFill>
              <a:schemeClr val="tx1"/>
            </a:solidFill>
            <a:round/>
            <a:headEnd type="triangle" w="med" len="med"/>
            <a:tailEnd/>
          </a:ln>
          <a:effectLst/>
        </p:spPr>
        <p:txBody>
          <a:bodyPr/>
          <a:lstStyle/>
          <a:p>
            <a:endParaRPr lang="en-US"/>
          </a:p>
        </p:txBody>
      </p:sp>
      <p:sp>
        <p:nvSpPr>
          <p:cNvPr id="22570" name="Text Box 42"/>
          <p:cNvSpPr txBox="1">
            <a:spLocks noChangeArrowheads="1"/>
          </p:cNvSpPr>
          <p:nvPr/>
        </p:nvSpPr>
        <p:spPr bwMode="auto">
          <a:xfrm>
            <a:off x="4724400" y="1524000"/>
            <a:ext cx="2057400" cy="831850"/>
          </a:xfrm>
          <a:prstGeom prst="rect">
            <a:avLst/>
          </a:prstGeom>
          <a:noFill/>
          <a:ln w="9525">
            <a:solidFill>
              <a:srgbClr val="000080"/>
            </a:solidFill>
            <a:miter lim="800000"/>
            <a:headEnd/>
            <a:tailEnd/>
          </a:ln>
          <a:effectLst/>
        </p:spPr>
        <p:txBody>
          <a:bodyPr>
            <a:spAutoFit/>
          </a:bodyPr>
          <a:lstStyle/>
          <a:p>
            <a:pPr>
              <a:spcBef>
                <a:spcPct val="50000"/>
              </a:spcBef>
            </a:pPr>
            <a:r>
              <a:rPr lang="en-US" sz="1200"/>
              <a:t>A scientist can initially be a leader. If she continues in the field, she joins the early adopters</a:t>
            </a:r>
          </a:p>
        </p:txBody>
      </p:sp>
      <p:sp>
        <p:nvSpPr>
          <p:cNvPr id="22571" name="Freeform 43"/>
          <p:cNvSpPr>
            <a:spLocks/>
          </p:cNvSpPr>
          <p:nvPr/>
        </p:nvSpPr>
        <p:spPr bwMode="auto">
          <a:xfrm>
            <a:off x="2819400" y="1676400"/>
            <a:ext cx="822325" cy="1849438"/>
          </a:xfrm>
          <a:custGeom>
            <a:avLst/>
            <a:gdLst/>
            <a:ahLst/>
            <a:cxnLst>
              <a:cxn ang="0">
                <a:pos x="0" y="0"/>
              </a:cxn>
              <a:cxn ang="0">
                <a:pos x="175" y="155"/>
              </a:cxn>
              <a:cxn ang="0">
                <a:pos x="285" y="233"/>
              </a:cxn>
              <a:cxn ang="0">
                <a:pos x="349" y="304"/>
              </a:cxn>
              <a:cxn ang="0">
                <a:pos x="408" y="349"/>
              </a:cxn>
              <a:cxn ang="0">
                <a:pos x="440" y="401"/>
              </a:cxn>
              <a:cxn ang="0">
                <a:pos x="492" y="518"/>
              </a:cxn>
              <a:cxn ang="0">
                <a:pos x="518" y="673"/>
              </a:cxn>
              <a:cxn ang="0">
                <a:pos x="472" y="848"/>
              </a:cxn>
              <a:cxn ang="0">
                <a:pos x="440" y="906"/>
              </a:cxn>
              <a:cxn ang="0">
                <a:pos x="388" y="984"/>
              </a:cxn>
              <a:cxn ang="0">
                <a:pos x="336" y="1107"/>
              </a:cxn>
              <a:cxn ang="0">
                <a:pos x="330" y="1145"/>
              </a:cxn>
              <a:cxn ang="0">
                <a:pos x="323" y="1165"/>
              </a:cxn>
            </a:cxnLst>
            <a:rect l="0" t="0" r="r" b="b"/>
            <a:pathLst>
              <a:path w="518" h="1165">
                <a:moveTo>
                  <a:pt x="0" y="0"/>
                </a:moveTo>
                <a:cubicBezTo>
                  <a:pt x="57" y="57"/>
                  <a:pt x="110" y="108"/>
                  <a:pt x="175" y="155"/>
                </a:cubicBezTo>
                <a:cubicBezTo>
                  <a:pt x="212" y="182"/>
                  <a:pt x="242" y="216"/>
                  <a:pt x="285" y="233"/>
                </a:cubicBezTo>
                <a:cubicBezTo>
                  <a:pt x="317" y="276"/>
                  <a:pt x="296" y="251"/>
                  <a:pt x="349" y="304"/>
                </a:cubicBezTo>
                <a:cubicBezTo>
                  <a:pt x="366" y="321"/>
                  <a:pt x="408" y="349"/>
                  <a:pt x="408" y="349"/>
                </a:cubicBezTo>
                <a:cubicBezTo>
                  <a:pt x="422" y="395"/>
                  <a:pt x="402" y="339"/>
                  <a:pt x="440" y="401"/>
                </a:cubicBezTo>
                <a:cubicBezTo>
                  <a:pt x="462" y="438"/>
                  <a:pt x="469" y="482"/>
                  <a:pt x="492" y="518"/>
                </a:cubicBezTo>
                <a:cubicBezTo>
                  <a:pt x="504" y="571"/>
                  <a:pt x="513" y="618"/>
                  <a:pt x="518" y="673"/>
                </a:cubicBezTo>
                <a:cubicBezTo>
                  <a:pt x="508" y="729"/>
                  <a:pt x="504" y="799"/>
                  <a:pt x="472" y="848"/>
                </a:cubicBezTo>
                <a:cubicBezTo>
                  <a:pt x="456" y="895"/>
                  <a:pt x="469" y="877"/>
                  <a:pt x="440" y="906"/>
                </a:cubicBezTo>
                <a:cubicBezTo>
                  <a:pt x="428" y="938"/>
                  <a:pt x="406" y="956"/>
                  <a:pt x="388" y="984"/>
                </a:cubicBezTo>
                <a:cubicBezTo>
                  <a:pt x="378" y="1027"/>
                  <a:pt x="351" y="1065"/>
                  <a:pt x="336" y="1107"/>
                </a:cubicBezTo>
                <a:cubicBezTo>
                  <a:pt x="334" y="1120"/>
                  <a:pt x="333" y="1132"/>
                  <a:pt x="330" y="1145"/>
                </a:cubicBezTo>
                <a:cubicBezTo>
                  <a:pt x="328" y="1152"/>
                  <a:pt x="323" y="1165"/>
                  <a:pt x="323" y="1165"/>
                </a:cubicBezTo>
              </a:path>
            </a:pathLst>
          </a:custGeom>
          <a:noFill/>
          <a:ln w="25400" cap="flat">
            <a:solidFill>
              <a:schemeClr val="tx1"/>
            </a:solidFill>
            <a:prstDash val="dash"/>
            <a:round/>
            <a:headEnd/>
            <a:tailEnd type="arrow" w="med" len="med"/>
          </a:ln>
          <a:effectLst/>
        </p:spPr>
        <p:txBody>
          <a:bodyPr/>
          <a:lstStyle/>
          <a:p>
            <a:endParaRPr lang="en-US"/>
          </a:p>
        </p:txBody>
      </p:sp>
      <p:sp>
        <p:nvSpPr>
          <p:cNvPr id="22572" name="Text Box 44"/>
          <p:cNvSpPr txBox="1">
            <a:spLocks noChangeArrowheads="1"/>
          </p:cNvSpPr>
          <p:nvPr/>
        </p:nvSpPr>
        <p:spPr bwMode="auto">
          <a:xfrm>
            <a:off x="685800" y="1"/>
            <a:ext cx="7772400" cy="1015663"/>
          </a:xfrm>
          <a:prstGeom prst="rect">
            <a:avLst/>
          </a:prstGeom>
          <a:noFill/>
          <a:ln w="9525">
            <a:noFill/>
            <a:miter lim="800000"/>
            <a:headEnd/>
            <a:tailEnd/>
          </a:ln>
          <a:effectLst/>
        </p:spPr>
        <p:txBody>
          <a:bodyPr wrap="square">
            <a:spAutoFit/>
          </a:bodyPr>
          <a:lstStyle/>
          <a:p>
            <a:pPr>
              <a:spcBef>
                <a:spcPct val="50000"/>
              </a:spcBef>
            </a:pPr>
            <a:r>
              <a:rPr lang="en-US" b="1" dirty="0">
                <a:solidFill>
                  <a:schemeClr val="bg1"/>
                </a:solidFill>
                <a:latin typeface="+mn-lt"/>
              </a:rPr>
              <a:t>The March of Science: </a:t>
            </a:r>
            <a:endParaRPr lang="en-US" b="1" dirty="0" smtClean="0">
              <a:solidFill>
                <a:schemeClr val="bg1"/>
              </a:solidFill>
              <a:latin typeface="+mn-lt"/>
            </a:endParaRPr>
          </a:p>
          <a:p>
            <a:pPr>
              <a:spcBef>
                <a:spcPct val="50000"/>
              </a:spcBef>
            </a:pPr>
            <a:r>
              <a:rPr lang="en-US" b="1" dirty="0" smtClean="0">
                <a:solidFill>
                  <a:schemeClr val="bg1"/>
                </a:solidFill>
                <a:latin typeface="+mn-lt"/>
              </a:rPr>
              <a:t>Number/role </a:t>
            </a:r>
            <a:r>
              <a:rPr lang="en-US" b="1" dirty="0">
                <a:solidFill>
                  <a:schemeClr val="bg1"/>
                </a:solidFill>
                <a:latin typeface="+mn-lt"/>
              </a:rPr>
              <a:t>of participating scientists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5"/>
          <p:cNvSpPr>
            <a:spLocks noGrp="1"/>
          </p:cNvSpPr>
          <p:nvPr>
            <p:ph type="sldNum" sz="quarter" idx="4294967295"/>
          </p:nvPr>
        </p:nvSpPr>
        <p:spPr>
          <a:xfrm>
            <a:off x="3657600" y="6400800"/>
            <a:ext cx="1905000" cy="457200"/>
          </a:xfrm>
          <a:prstGeom prst="rect">
            <a:avLst/>
          </a:prstGeom>
        </p:spPr>
        <p:txBody>
          <a:bodyPr/>
          <a:lstStyle/>
          <a:p>
            <a:fld id="{32EC8056-7ACC-4B8A-BB71-733AAF556BF9}" type="slidenum">
              <a:rPr lang="en-US"/>
              <a:pPr/>
              <a:t>54</a:t>
            </a:fld>
            <a:endParaRPr lang="en-US" dirty="0"/>
          </a:p>
        </p:txBody>
      </p:sp>
      <p:sp>
        <p:nvSpPr>
          <p:cNvPr id="23557" name="Oval 5"/>
          <p:cNvSpPr>
            <a:spLocks noChangeArrowheads="1"/>
          </p:cNvSpPr>
          <p:nvPr/>
        </p:nvSpPr>
        <p:spPr bwMode="auto">
          <a:xfrm>
            <a:off x="2667000" y="4343400"/>
            <a:ext cx="228600" cy="2286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558" name="Oval 6"/>
          <p:cNvSpPr>
            <a:spLocks noChangeArrowheads="1"/>
          </p:cNvSpPr>
          <p:nvPr/>
        </p:nvSpPr>
        <p:spPr bwMode="auto">
          <a:xfrm>
            <a:off x="2286000" y="4343400"/>
            <a:ext cx="228600" cy="2286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559" name="Oval 7"/>
          <p:cNvSpPr>
            <a:spLocks noChangeArrowheads="1"/>
          </p:cNvSpPr>
          <p:nvPr/>
        </p:nvSpPr>
        <p:spPr bwMode="auto">
          <a:xfrm>
            <a:off x="1905000" y="4343400"/>
            <a:ext cx="228600" cy="2286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560" name="Oval 8"/>
          <p:cNvSpPr>
            <a:spLocks noChangeArrowheads="1"/>
          </p:cNvSpPr>
          <p:nvPr/>
        </p:nvSpPr>
        <p:spPr bwMode="auto">
          <a:xfrm>
            <a:off x="1447800" y="4343400"/>
            <a:ext cx="228600" cy="2286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561" name="Oval 9"/>
          <p:cNvSpPr>
            <a:spLocks noChangeArrowheads="1"/>
          </p:cNvSpPr>
          <p:nvPr/>
        </p:nvSpPr>
        <p:spPr bwMode="auto">
          <a:xfrm>
            <a:off x="990600" y="4343400"/>
            <a:ext cx="228600" cy="2286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562" name="Oval 10"/>
          <p:cNvSpPr>
            <a:spLocks noChangeArrowheads="1"/>
          </p:cNvSpPr>
          <p:nvPr/>
        </p:nvSpPr>
        <p:spPr bwMode="auto">
          <a:xfrm>
            <a:off x="457200" y="4343400"/>
            <a:ext cx="228600" cy="2286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563" name="Oval 11"/>
          <p:cNvSpPr>
            <a:spLocks noChangeArrowheads="1"/>
          </p:cNvSpPr>
          <p:nvPr/>
        </p:nvSpPr>
        <p:spPr bwMode="auto">
          <a:xfrm>
            <a:off x="2590800" y="1035050"/>
            <a:ext cx="228600" cy="2286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564" name="Oval 12"/>
          <p:cNvSpPr>
            <a:spLocks noChangeArrowheads="1"/>
          </p:cNvSpPr>
          <p:nvPr/>
        </p:nvSpPr>
        <p:spPr bwMode="auto">
          <a:xfrm>
            <a:off x="609600" y="2438400"/>
            <a:ext cx="228600" cy="228600"/>
          </a:xfrm>
          <a:prstGeom prst="ellipse">
            <a:avLst/>
          </a:prstGeom>
          <a:solidFill>
            <a:srgbClr val="000000"/>
          </a:solidFill>
          <a:ln w="9525">
            <a:solidFill>
              <a:schemeClr val="tx1"/>
            </a:solidFill>
            <a:round/>
            <a:headEnd/>
            <a:tailEnd/>
          </a:ln>
          <a:effectLst/>
        </p:spPr>
        <p:txBody>
          <a:bodyPr wrap="none" anchor="ctr"/>
          <a:lstStyle/>
          <a:p>
            <a:endParaRPr lang="en-US"/>
          </a:p>
        </p:txBody>
      </p:sp>
      <p:sp>
        <p:nvSpPr>
          <p:cNvPr id="23565" name="Oval 13"/>
          <p:cNvSpPr>
            <a:spLocks noChangeArrowheads="1"/>
          </p:cNvSpPr>
          <p:nvPr/>
        </p:nvSpPr>
        <p:spPr bwMode="auto">
          <a:xfrm>
            <a:off x="1752600" y="2438400"/>
            <a:ext cx="228600" cy="228600"/>
          </a:xfrm>
          <a:prstGeom prst="ellipse">
            <a:avLst/>
          </a:prstGeom>
          <a:solidFill>
            <a:srgbClr val="000000"/>
          </a:solidFill>
          <a:ln w="9525">
            <a:solidFill>
              <a:schemeClr val="tx1"/>
            </a:solidFill>
            <a:round/>
            <a:headEnd/>
            <a:tailEnd/>
          </a:ln>
          <a:effectLst/>
        </p:spPr>
        <p:txBody>
          <a:bodyPr wrap="none" anchor="ctr"/>
          <a:lstStyle/>
          <a:p>
            <a:endParaRPr lang="en-US"/>
          </a:p>
        </p:txBody>
      </p:sp>
      <p:sp>
        <p:nvSpPr>
          <p:cNvPr id="23566" name="Oval 14"/>
          <p:cNvSpPr>
            <a:spLocks noChangeArrowheads="1"/>
          </p:cNvSpPr>
          <p:nvPr/>
        </p:nvSpPr>
        <p:spPr bwMode="auto">
          <a:xfrm>
            <a:off x="2895600" y="2438400"/>
            <a:ext cx="228600" cy="228600"/>
          </a:xfrm>
          <a:prstGeom prst="ellipse">
            <a:avLst/>
          </a:prstGeom>
          <a:solidFill>
            <a:srgbClr val="000000"/>
          </a:solidFill>
          <a:ln w="9525">
            <a:solidFill>
              <a:schemeClr val="tx1"/>
            </a:solidFill>
            <a:round/>
            <a:headEnd/>
            <a:tailEnd/>
          </a:ln>
          <a:effectLst/>
        </p:spPr>
        <p:txBody>
          <a:bodyPr wrap="none" anchor="ctr"/>
          <a:lstStyle/>
          <a:p>
            <a:endParaRPr lang="en-US"/>
          </a:p>
        </p:txBody>
      </p:sp>
      <p:sp>
        <p:nvSpPr>
          <p:cNvPr id="23570" name="Text Box 18"/>
          <p:cNvSpPr txBox="1">
            <a:spLocks noChangeArrowheads="1"/>
          </p:cNvSpPr>
          <p:nvPr/>
        </p:nvSpPr>
        <p:spPr bwMode="auto">
          <a:xfrm>
            <a:off x="3429000" y="3124200"/>
            <a:ext cx="5105400" cy="2317750"/>
          </a:xfrm>
          <a:prstGeom prst="rect">
            <a:avLst/>
          </a:prstGeom>
          <a:noFill/>
          <a:ln w="25400">
            <a:solidFill>
              <a:schemeClr val="accent1"/>
            </a:solidFill>
            <a:miter lim="800000"/>
            <a:headEnd/>
            <a:tailEnd/>
          </a:ln>
          <a:effectLst/>
        </p:spPr>
        <p:txBody>
          <a:bodyPr>
            <a:spAutoFit/>
          </a:bodyPr>
          <a:lstStyle/>
          <a:p>
            <a:pPr>
              <a:spcBef>
                <a:spcPct val="50000"/>
              </a:spcBef>
              <a:buFontTx/>
              <a:buChar char="•"/>
            </a:pPr>
            <a:r>
              <a:rPr lang="en-US" sz="1800"/>
              <a:t>Many scientists now in the field – late adopters</a:t>
            </a:r>
          </a:p>
          <a:p>
            <a:pPr>
              <a:spcBef>
                <a:spcPct val="50000"/>
              </a:spcBef>
              <a:buFontTx/>
              <a:buChar char="•"/>
            </a:pPr>
            <a:r>
              <a:rPr lang="en-US" sz="1800"/>
              <a:t>Determine details/mechanisms of new science</a:t>
            </a:r>
          </a:p>
          <a:p>
            <a:pPr>
              <a:spcBef>
                <a:spcPct val="50000"/>
              </a:spcBef>
              <a:buFontTx/>
              <a:buChar char="•"/>
            </a:pPr>
            <a:r>
              <a:rPr lang="en-US" sz="1800"/>
              <a:t>Develop well structured experiments to refute or support or refine theories</a:t>
            </a:r>
          </a:p>
          <a:p>
            <a:pPr>
              <a:spcBef>
                <a:spcPct val="50000"/>
              </a:spcBef>
              <a:buFontTx/>
              <a:buChar char="•"/>
            </a:pPr>
            <a:r>
              <a:rPr lang="en-US" sz="1800"/>
              <a:t>Applied research, product development</a:t>
            </a:r>
          </a:p>
          <a:p>
            <a:pPr>
              <a:spcBef>
                <a:spcPct val="50000"/>
              </a:spcBef>
              <a:buFontTx/>
              <a:buChar char="•"/>
            </a:pPr>
            <a:r>
              <a:rPr lang="en-US" sz="1800"/>
              <a:t>Eventually, many scientists will move to other fields</a:t>
            </a:r>
          </a:p>
        </p:txBody>
      </p:sp>
      <p:sp>
        <p:nvSpPr>
          <p:cNvPr id="23571" name="Oval 19"/>
          <p:cNvSpPr>
            <a:spLocks noChangeArrowheads="1"/>
          </p:cNvSpPr>
          <p:nvPr/>
        </p:nvSpPr>
        <p:spPr bwMode="auto">
          <a:xfrm>
            <a:off x="3048000" y="4343400"/>
            <a:ext cx="228600" cy="2286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573" name="Freeform 21"/>
          <p:cNvSpPr>
            <a:spLocks/>
          </p:cNvSpPr>
          <p:nvPr/>
        </p:nvSpPr>
        <p:spPr bwMode="auto">
          <a:xfrm>
            <a:off x="762000" y="2667000"/>
            <a:ext cx="523875" cy="1654175"/>
          </a:xfrm>
          <a:custGeom>
            <a:avLst/>
            <a:gdLst/>
            <a:ahLst/>
            <a:cxnLst>
              <a:cxn ang="0">
                <a:pos x="0" y="0"/>
              </a:cxn>
              <a:cxn ang="0">
                <a:pos x="104" y="45"/>
              </a:cxn>
              <a:cxn ang="0">
                <a:pos x="175" y="78"/>
              </a:cxn>
              <a:cxn ang="0">
                <a:pos x="279" y="149"/>
              </a:cxn>
              <a:cxn ang="0">
                <a:pos x="311" y="214"/>
              </a:cxn>
              <a:cxn ang="0">
                <a:pos x="330" y="330"/>
              </a:cxn>
              <a:cxn ang="0">
                <a:pos x="304" y="505"/>
              </a:cxn>
              <a:cxn ang="0">
                <a:pos x="285" y="570"/>
              </a:cxn>
              <a:cxn ang="0">
                <a:pos x="259" y="608"/>
              </a:cxn>
              <a:cxn ang="0">
                <a:pos x="253" y="628"/>
              </a:cxn>
              <a:cxn ang="0">
                <a:pos x="227" y="667"/>
              </a:cxn>
              <a:cxn ang="0">
                <a:pos x="188" y="790"/>
              </a:cxn>
              <a:cxn ang="0">
                <a:pos x="214" y="964"/>
              </a:cxn>
              <a:cxn ang="0">
                <a:pos x="227" y="1016"/>
              </a:cxn>
              <a:cxn ang="0">
                <a:pos x="233" y="1042"/>
              </a:cxn>
            </a:cxnLst>
            <a:rect l="0" t="0" r="r" b="b"/>
            <a:pathLst>
              <a:path w="330" h="1042">
                <a:moveTo>
                  <a:pt x="0" y="0"/>
                </a:moveTo>
                <a:cubicBezTo>
                  <a:pt x="36" y="18"/>
                  <a:pt x="64" y="34"/>
                  <a:pt x="104" y="45"/>
                </a:cubicBezTo>
                <a:cubicBezTo>
                  <a:pt x="127" y="61"/>
                  <a:pt x="150" y="65"/>
                  <a:pt x="175" y="78"/>
                </a:cubicBezTo>
                <a:cubicBezTo>
                  <a:pt x="221" y="103"/>
                  <a:pt x="239" y="123"/>
                  <a:pt x="279" y="149"/>
                </a:cubicBezTo>
                <a:cubicBezTo>
                  <a:pt x="292" y="170"/>
                  <a:pt x="303" y="191"/>
                  <a:pt x="311" y="214"/>
                </a:cubicBezTo>
                <a:cubicBezTo>
                  <a:pt x="317" y="253"/>
                  <a:pt x="325" y="291"/>
                  <a:pt x="330" y="330"/>
                </a:cubicBezTo>
                <a:cubicBezTo>
                  <a:pt x="325" y="388"/>
                  <a:pt x="321" y="449"/>
                  <a:pt x="304" y="505"/>
                </a:cubicBezTo>
                <a:cubicBezTo>
                  <a:pt x="297" y="527"/>
                  <a:pt x="295" y="550"/>
                  <a:pt x="285" y="570"/>
                </a:cubicBezTo>
                <a:cubicBezTo>
                  <a:pt x="278" y="584"/>
                  <a:pt x="259" y="608"/>
                  <a:pt x="259" y="608"/>
                </a:cubicBezTo>
                <a:cubicBezTo>
                  <a:pt x="257" y="615"/>
                  <a:pt x="256" y="622"/>
                  <a:pt x="253" y="628"/>
                </a:cubicBezTo>
                <a:cubicBezTo>
                  <a:pt x="246" y="642"/>
                  <a:pt x="232" y="652"/>
                  <a:pt x="227" y="667"/>
                </a:cubicBezTo>
                <a:cubicBezTo>
                  <a:pt x="211" y="709"/>
                  <a:pt x="196" y="745"/>
                  <a:pt x="188" y="790"/>
                </a:cubicBezTo>
                <a:cubicBezTo>
                  <a:pt x="196" y="848"/>
                  <a:pt x="194" y="909"/>
                  <a:pt x="214" y="964"/>
                </a:cubicBezTo>
                <a:cubicBezTo>
                  <a:pt x="228" y="1040"/>
                  <a:pt x="212" y="965"/>
                  <a:pt x="227" y="1016"/>
                </a:cubicBezTo>
                <a:cubicBezTo>
                  <a:pt x="229" y="1025"/>
                  <a:pt x="233" y="1042"/>
                  <a:pt x="233" y="1042"/>
                </a:cubicBezTo>
              </a:path>
            </a:pathLst>
          </a:custGeom>
          <a:noFill/>
          <a:ln w="25400" cap="flat">
            <a:solidFill>
              <a:schemeClr val="tx1"/>
            </a:solidFill>
            <a:prstDash val="dash"/>
            <a:round/>
            <a:headEnd/>
            <a:tailEnd type="arrow" w="med" len="med"/>
          </a:ln>
          <a:effectLst/>
        </p:spPr>
        <p:txBody>
          <a:bodyPr/>
          <a:lstStyle/>
          <a:p>
            <a:endParaRPr lang="en-US"/>
          </a:p>
        </p:txBody>
      </p:sp>
      <p:sp>
        <p:nvSpPr>
          <p:cNvPr id="23575" name="Text Box 23"/>
          <p:cNvSpPr txBox="1">
            <a:spLocks noChangeArrowheads="1"/>
          </p:cNvSpPr>
          <p:nvPr/>
        </p:nvSpPr>
        <p:spPr bwMode="auto">
          <a:xfrm>
            <a:off x="304800" y="5562600"/>
            <a:ext cx="7696200" cy="707886"/>
          </a:xfrm>
          <a:prstGeom prst="rect">
            <a:avLst/>
          </a:prstGeom>
          <a:noFill/>
          <a:ln w="9525">
            <a:solidFill>
              <a:srgbClr val="000080"/>
            </a:solidFill>
            <a:miter lim="800000"/>
            <a:headEnd/>
            <a:tailEnd/>
          </a:ln>
          <a:effectLst/>
        </p:spPr>
        <p:txBody>
          <a:bodyPr>
            <a:spAutoFit/>
          </a:bodyPr>
          <a:lstStyle/>
          <a:p>
            <a:pPr>
              <a:spcBef>
                <a:spcPct val="30000"/>
              </a:spcBef>
            </a:pPr>
            <a:r>
              <a:rPr lang="en-US" sz="2000" dirty="0"/>
              <a:t>Scientists have a vital role to play at each level – all are important to the growth of scientific knowledge</a:t>
            </a:r>
          </a:p>
        </p:txBody>
      </p:sp>
      <p:sp>
        <p:nvSpPr>
          <p:cNvPr id="23581" name="Line 29"/>
          <p:cNvSpPr>
            <a:spLocks noChangeShapeType="1"/>
          </p:cNvSpPr>
          <p:nvPr/>
        </p:nvSpPr>
        <p:spPr bwMode="auto">
          <a:xfrm flipV="1">
            <a:off x="1524000" y="2667000"/>
            <a:ext cx="2438400" cy="457200"/>
          </a:xfrm>
          <a:prstGeom prst="line">
            <a:avLst/>
          </a:prstGeom>
          <a:noFill/>
          <a:ln w="9525">
            <a:solidFill>
              <a:schemeClr val="tx1"/>
            </a:solidFill>
            <a:round/>
            <a:headEnd type="triangle" w="med" len="med"/>
            <a:tailEnd/>
          </a:ln>
          <a:effectLst/>
        </p:spPr>
        <p:txBody>
          <a:bodyPr/>
          <a:lstStyle/>
          <a:p>
            <a:endParaRPr lang="en-US"/>
          </a:p>
        </p:txBody>
      </p:sp>
      <p:sp>
        <p:nvSpPr>
          <p:cNvPr id="23582" name="Text Box 30"/>
          <p:cNvSpPr txBox="1">
            <a:spLocks noChangeArrowheads="1"/>
          </p:cNvSpPr>
          <p:nvPr/>
        </p:nvSpPr>
        <p:spPr bwMode="auto">
          <a:xfrm>
            <a:off x="3505200" y="1295400"/>
            <a:ext cx="3048000" cy="1200329"/>
          </a:xfrm>
          <a:prstGeom prst="rect">
            <a:avLst/>
          </a:prstGeom>
          <a:noFill/>
          <a:ln w="9525">
            <a:solidFill>
              <a:srgbClr val="000080"/>
            </a:solidFill>
            <a:miter lim="800000"/>
            <a:headEnd/>
            <a:tailEnd/>
          </a:ln>
          <a:effectLst/>
        </p:spPr>
        <p:txBody>
          <a:bodyPr wrap="square">
            <a:spAutoFit/>
          </a:bodyPr>
          <a:lstStyle/>
          <a:p>
            <a:pPr>
              <a:spcBef>
                <a:spcPct val="50000"/>
              </a:spcBef>
            </a:pPr>
            <a:r>
              <a:rPr lang="en-US" sz="1800" dirty="0"/>
              <a:t>A scientist can initially be an early adopter. If he continues in the field, he joins the late adopters.</a:t>
            </a:r>
          </a:p>
        </p:txBody>
      </p:sp>
      <p:sp>
        <p:nvSpPr>
          <p:cNvPr id="23583" name="Text Box 31"/>
          <p:cNvSpPr txBox="1">
            <a:spLocks noChangeArrowheads="1"/>
          </p:cNvSpPr>
          <p:nvPr/>
        </p:nvSpPr>
        <p:spPr bwMode="auto">
          <a:xfrm>
            <a:off x="685800" y="0"/>
            <a:ext cx="7772400" cy="1015663"/>
          </a:xfrm>
          <a:prstGeom prst="rect">
            <a:avLst/>
          </a:prstGeom>
          <a:noFill/>
          <a:ln w="9525">
            <a:noFill/>
            <a:miter lim="800000"/>
            <a:headEnd/>
            <a:tailEnd/>
          </a:ln>
          <a:effectLst/>
        </p:spPr>
        <p:txBody>
          <a:bodyPr>
            <a:spAutoFit/>
          </a:bodyPr>
          <a:lstStyle/>
          <a:p>
            <a:pPr>
              <a:spcBef>
                <a:spcPct val="50000"/>
              </a:spcBef>
            </a:pPr>
            <a:r>
              <a:rPr lang="en-US" b="1" dirty="0">
                <a:solidFill>
                  <a:schemeClr val="bg1"/>
                </a:solidFill>
                <a:latin typeface="+mn-lt"/>
              </a:rPr>
              <a:t>The March of Science: </a:t>
            </a:r>
            <a:endParaRPr lang="en-US" b="1" dirty="0" smtClean="0">
              <a:solidFill>
                <a:schemeClr val="bg1"/>
              </a:solidFill>
              <a:latin typeface="+mn-lt"/>
            </a:endParaRPr>
          </a:p>
          <a:p>
            <a:pPr>
              <a:spcBef>
                <a:spcPct val="50000"/>
              </a:spcBef>
            </a:pPr>
            <a:r>
              <a:rPr lang="en-US" b="1" dirty="0" smtClean="0">
                <a:solidFill>
                  <a:schemeClr val="bg1"/>
                </a:solidFill>
                <a:latin typeface="+mn-lt"/>
              </a:rPr>
              <a:t>Number/role </a:t>
            </a:r>
            <a:r>
              <a:rPr lang="en-US" b="1" dirty="0">
                <a:solidFill>
                  <a:schemeClr val="bg1"/>
                </a:solidFill>
                <a:latin typeface="+mn-lt"/>
              </a:rPr>
              <a:t>of participating scientists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4294967295"/>
          </p:nvPr>
        </p:nvSpPr>
        <p:spPr>
          <a:xfrm>
            <a:off x="3886200" y="6400800"/>
            <a:ext cx="1905000" cy="457200"/>
          </a:xfrm>
          <a:prstGeom prst="rect">
            <a:avLst/>
          </a:prstGeom>
        </p:spPr>
        <p:txBody>
          <a:bodyPr/>
          <a:lstStyle/>
          <a:p>
            <a:fld id="{B7E484B1-63F7-42A6-89FF-A5CDDBBFA989}" type="slidenum">
              <a:rPr lang="en-US"/>
              <a:pPr/>
              <a:t>55</a:t>
            </a:fld>
            <a:endParaRPr lang="en-US"/>
          </a:p>
        </p:txBody>
      </p:sp>
      <p:sp>
        <p:nvSpPr>
          <p:cNvPr id="15362" name="Rectangle 2"/>
          <p:cNvSpPr>
            <a:spLocks noGrp="1" noChangeArrowheads="1"/>
          </p:cNvSpPr>
          <p:nvPr>
            <p:ph type="title"/>
          </p:nvPr>
        </p:nvSpPr>
        <p:spPr>
          <a:xfrm>
            <a:off x="762000" y="0"/>
            <a:ext cx="7696200" cy="762000"/>
          </a:xfrm>
        </p:spPr>
        <p:txBody>
          <a:bodyPr/>
          <a:lstStyle/>
          <a:p>
            <a:r>
              <a:rPr lang="en-US" dirty="0"/>
              <a:t>How to approach </a:t>
            </a:r>
            <a:r>
              <a:rPr lang="en-US" dirty="0" smtClean="0"/>
              <a:t>problems: engineering</a:t>
            </a:r>
            <a:endParaRPr lang="en-US" dirty="0"/>
          </a:p>
        </p:txBody>
      </p:sp>
      <p:sp>
        <p:nvSpPr>
          <p:cNvPr id="15363" name="Rectangle 3"/>
          <p:cNvSpPr>
            <a:spLocks noGrp="1" noChangeArrowheads="1"/>
          </p:cNvSpPr>
          <p:nvPr>
            <p:ph type="body" idx="1"/>
          </p:nvPr>
        </p:nvSpPr>
        <p:spPr>
          <a:xfrm>
            <a:off x="685800" y="1981200"/>
            <a:ext cx="7772400" cy="1219200"/>
          </a:xfrm>
        </p:spPr>
        <p:txBody>
          <a:bodyPr/>
          <a:lstStyle/>
          <a:p>
            <a:pPr>
              <a:buFontTx/>
              <a:buNone/>
            </a:pPr>
            <a:r>
              <a:rPr lang="en-US"/>
              <a:t>Develop multiple approaches since you aren’t sure which one will work</a:t>
            </a:r>
          </a:p>
        </p:txBody>
      </p:sp>
      <p:sp>
        <p:nvSpPr>
          <p:cNvPr id="15364" name="Text Box 4"/>
          <p:cNvSpPr txBox="1">
            <a:spLocks noChangeArrowheads="1"/>
          </p:cNvSpPr>
          <p:nvPr/>
        </p:nvSpPr>
        <p:spPr bwMode="auto">
          <a:xfrm>
            <a:off x="609600" y="3962400"/>
            <a:ext cx="838200" cy="466725"/>
          </a:xfrm>
          <a:prstGeom prst="rect">
            <a:avLst/>
          </a:prstGeom>
          <a:noFill/>
          <a:ln w="9525">
            <a:solidFill>
              <a:schemeClr val="tx1"/>
            </a:solidFill>
            <a:miter lim="800000"/>
            <a:headEnd/>
            <a:tailEnd/>
          </a:ln>
          <a:effectLst/>
        </p:spPr>
        <p:txBody>
          <a:bodyPr>
            <a:spAutoFit/>
          </a:bodyPr>
          <a:lstStyle/>
          <a:p>
            <a:pPr>
              <a:spcBef>
                <a:spcPct val="50000"/>
              </a:spcBef>
            </a:pPr>
            <a:r>
              <a:rPr lang="en-US"/>
              <a:t>Start</a:t>
            </a:r>
          </a:p>
        </p:txBody>
      </p:sp>
      <p:sp>
        <p:nvSpPr>
          <p:cNvPr id="15365" name="Text Box 5"/>
          <p:cNvSpPr txBox="1">
            <a:spLocks noChangeArrowheads="1"/>
          </p:cNvSpPr>
          <p:nvPr/>
        </p:nvSpPr>
        <p:spPr bwMode="auto">
          <a:xfrm>
            <a:off x="7543800" y="3886200"/>
            <a:ext cx="838200" cy="466725"/>
          </a:xfrm>
          <a:prstGeom prst="rect">
            <a:avLst/>
          </a:prstGeom>
          <a:noFill/>
          <a:ln w="9525">
            <a:solidFill>
              <a:schemeClr val="tx1"/>
            </a:solidFill>
            <a:miter lim="800000"/>
            <a:headEnd/>
            <a:tailEnd/>
          </a:ln>
          <a:effectLst/>
        </p:spPr>
        <p:txBody>
          <a:bodyPr>
            <a:spAutoFit/>
          </a:bodyPr>
          <a:lstStyle/>
          <a:p>
            <a:pPr>
              <a:spcBef>
                <a:spcPct val="50000"/>
              </a:spcBef>
            </a:pPr>
            <a:r>
              <a:rPr lang="en-US"/>
              <a:t>Goal</a:t>
            </a:r>
          </a:p>
        </p:txBody>
      </p:sp>
      <p:sp>
        <p:nvSpPr>
          <p:cNvPr id="15366" name="Freeform 6"/>
          <p:cNvSpPr>
            <a:spLocks/>
          </p:cNvSpPr>
          <p:nvPr/>
        </p:nvSpPr>
        <p:spPr bwMode="auto">
          <a:xfrm>
            <a:off x="1550988" y="3452813"/>
            <a:ext cx="5991225" cy="430212"/>
          </a:xfrm>
          <a:custGeom>
            <a:avLst/>
            <a:gdLst/>
            <a:ahLst/>
            <a:cxnLst>
              <a:cxn ang="0">
                <a:pos x="0" y="271"/>
              </a:cxn>
              <a:cxn ang="0">
                <a:pos x="59" y="239"/>
              </a:cxn>
              <a:cxn ang="0">
                <a:pos x="59" y="239"/>
              </a:cxn>
              <a:cxn ang="0">
                <a:pos x="143" y="200"/>
              </a:cxn>
              <a:cxn ang="0">
                <a:pos x="414" y="123"/>
              </a:cxn>
              <a:cxn ang="0">
                <a:pos x="635" y="97"/>
              </a:cxn>
              <a:cxn ang="0">
                <a:pos x="1146" y="58"/>
              </a:cxn>
              <a:cxn ang="0">
                <a:pos x="1689" y="19"/>
              </a:cxn>
              <a:cxn ang="0">
                <a:pos x="2123" y="0"/>
              </a:cxn>
              <a:cxn ang="0">
                <a:pos x="2434" y="25"/>
              </a:cxn>
              <a:cxn ang="0">
                <a:pos x="2693" y="64"/>
              </a:cxn>
              <a:cxn ang="0">
                <a:pos x="2835" y="84"/>
              </a:cxn>
              <a:cxn ang="0">
                <a:pos x="2945" y="103"/>
              </a:cxn>
              <a:cxn ang="0">
                <a:pos x="3146" y="135"/>
              </a:cxn>
              <a:cxn ang="0">
                <a:pos x="3282" y="155"/>
              </a:cxn>
              <a:cxn ang="0">
                <a:pos x="3521" y="181"/>
              </a:cxn>
              <a:cxn ang="0">
                <a:pos x="3592" y="194"/>
              </a:cxn>
              <a:cxn ang="0">
                <a:pos x="3625" y="200"/>
              </a:cxn>
              <a:cxn ang="0">
                <a:pos x="3722" y="233"/>
              </a:cxn>
              <a:cxn ang="0">
                <a:pos x="3760" y="252"/>
              </a:cxn>
            </a:cxnLst>
            <a:rect l="0" t="0" r="r" b="b"/>
            <a:pathLst>
              <a:path w="3774" h="271">
                <a:moveTo>
                  <a:pt x="0" y="271"/>
                </a:moveTo>
                <a:lnTo>
                  <a:pt x="59" y="239"/>
                </a:lnTo>
                <a:cubicBezTo>
                  <a:pt x="59" y="239"/>
                  <a:pt x="59" y="239"/>
                  <a:pt x="59" y="239"/>
                </a:cubicBezTo>
                <a:cubicBezTo>
                  <a:pt x="90" y="226"/>
                  <a:pt x="113" y="215"/>
                  <a:pt x="143" y="200"/>
                </a:cubicBezTo>
                <a:cubicBezTo>
                  <a:pt x="229" y="157"/>
                  <a:pt x="318" y="132"/>
                  <a:pt x="414" y="123"/>
                </a:cubicBezTo>
                <a:cubicBezTo>
                  <a:pt x="487" y="108"/>
                  <a:pt x="561" y="102"/>
                  <a:pt x="635" y="97"/>
                </a:cubicBezTo>
                <a:cubicBezTo>
                  <a:pt x="798" y="67"/>
                  <a:pt x="980" y="65"/>
                  <a:pt x="1146" y="58"/>
                </a:cubicBezTo>
                <a:cubicBezTo>
                  <a:pt x="1327" y="34"/>
                  <a:pt x="1506" y="23"/>
                  <a:pt x="1689" y="19"/>
                </a:cubicBezTo>
                <a:cubicBezTo>
                  <a:pt x="1834" y="7"/>
                  <a:pt x="1978" y="4"/>
                  <a:pt x="2123" y="0"/>
                </a:cubicBezTo>
                <a:cubicBezTo>
                  <a:pt x="2228" y="5"/>
                  <a:pt x="2330" y="18"/>
                  <a:pt x="2434" y="25"/>
                </a:cubicBezTo>
                <a:cubicBezTo>
                  <a:pt x="2519" y="44"/>
                  <a:pt x="2607" y="56"/>
                  <a:pt x="2693" y="64"/>
                </a:cubicBezTo>
                <a:cubicBezTo>
                  <a:pt x="2741" y="77"/>
                  <a:pt x="2784" y="80"/>
                  <a:pt x="2835" y="84"/>
                </a:cubicBezTo>
                <a:cubicBezTo>
                  <a:pt x="2871" y="95"/>
                  <a:pt x="2907" y="99"/>
                  <a:pt x="2945" y="103"/>
                </a:cubicBezTo>
                <a:cubicBezTo>
                  <a:pt x="3010" y="121"/>
                  <a:pt x="3079" y="127"/>
                  <a:pt x="3146" y="135"/>
                </a:cubicBezTo>
                <a:cubicBezTo>
                  <a:pt x="3189" y="151"/>
                  <a:pt x="3237" y="151"/>
                  <a:pt x="3282" y="155"/>
                </a:cubicBezTo>
                <a:cubicBezTo>
                  <a:pt x="3361" y="170"/>
                  <a:pt x="3442" y="169"/>
                  <a:pt x="3521" y="181"/>
                </a:cubicBezTo>
                <a:cubicBezTo>
                  <a:pt x="3545" y="185"/>
                  <a:pt x="3568" y="190"/>
                  <a:pt x="3592" y="194"/>
                </a:cubicBezTo>
                <a:cubicBezTo>
                  <a:pt x="3603" y="196"/>
                  <a:pt x="3625" y="200"/>
                  <a:pt x="3625" y="200"/>
                </a:cubicBezTo>
                <a:cubicBezTo>
                  <a:pt x="3657" y="212"/>
                  <a:pt x="3690" y="220"/>
                  <a:pt x="3722" y="233"/>
                </a:cubicBezTo>
                <a:cubicBezTo>
                  <a:pt x="3735" y="239"/>
                  <a:pt x="3774" y="252"/>
                  <a:pt x="3760" y="252"/>
                </a:cubicBezTo>
              </a:path>
            </a:pathLst>
          </a:custGeom>
          <a:noFill/>
          <a:ln w="25400">
            <a:solidFill>
              <a:schemeClr val="tx1"/>
            </a:solidFill>
            <a:round/>
            <a:headEnd/>
            <a:tailEnd type="arrow" w="med" len="med"/>
          </a:ln>
          <a:effectLst/>
        </p:spPr>
        <p:txBody>
          <a:bodyPr/>
          <a:lstStyle/>
          <a:p>
            <a:endParaRPr lang="en-US"/>
          </a:p>
        </p:txBody>
      </p:sp>
      <p:sp>
        <p:nvSpPr>
          <p:cNvPr id="15367" name="Freeform 7"/>
          <p:cNvSpPr>
            <a:spLocks/>
          </p:cNvSpPr>
          <p:nvPr/>
        </p:nvSpPr>
        <p:spPr bwMode="auto">
          <a:xfrm>
            <a:off x="1550988" y="3760788"/>
            <a:ext cx="6000750" cy="533400"/>
          </a:xfrm>
          <a:custGeom>
            <a:avLst/>
            <a:gdLst/>
            <a:ahLst/>
            <a:cxnLst>
              <a:cxn ang="0">
                <a:pos x="0" y="336"/>
              </a:cxn>
              <a:cxn ang="0">
                <a:pos x="207" y="226"/>
              </a:cxn>
              <a:cxn ang="0">
                <a:pos x="291" y="194"/>
              </a:cxn>
              <a:cxn ang="0">
                <a:pos x="408" y="162"/>
              </a:cxn>
              <a:cxn ang="0">
                <a:pos x="550" y="136"/>
              </a:cxn>
              <a:cxn ang="0">
                <a:pos x="647" y="123"/>
              </a:cxn>
              <a:cxn ang="0">
                <a:pos x="906" y="90"/>
              </a:cxn>
              <a:cxn ang="0">
                <a:pos x="1223" y="58"/>
              </a:cxn>
              <a:cxn ang="0">
                <a:pos x="1696" y="0"/>
              </a:cxn>
              <a:cxn ang="0">
                <a:pos x="2246" y="19"/>
              </a:cxn>
              <a:cxn ang="0">
                <a:pos x="2511" y="39"/>
              </a:cxn>
              <a:cxn ang="0">
                <a:pos x="3275" y="123"/>
              </a:cxn>
              <a:cxn ang="0">
                <a:pos x="3502" y="155"/>
              </a:cxn>
              <a:cxn ang="0">
                <a:pos x="3689" y="181"/>
              </a:cxn>
              <a:cxn ang="0">
                <a:pos x="3741" y="200"/>
              </a:cxn>
            </a:cxnLst>
            <a:rect l="0" t="0" r="r" b="b"/>
            <a:pathLst>
              <a:path w="3780" h="336">
                <a:moveTo>
                  <a:pt x="0" y="336"/>
                </a:moveTo>
                <a:cubicBezTo>
                  <a:pt x="38" y="286"/>
                  <a:pt x="146" y="239"/>
                  <a:pt x="207" y="226"/>
                </a:cubicBezTo>
                <a:cubicBezTo>
                  <a:pt x="236" y="204"/>
                  <a:pt x="255" y="201"/>
                  <a:pt x="291" y="194"/>
                </a:cubicBezTo>
                <a:cubicBezTo>
                  <a:pt x="330" y="179"/>
                  <a:pt x="367" y="168"/>
                  <a:pt x="408" y="162"/>
                </a:cubicBezTo>
                <a:cubicBezTo>
                  <a:pt x="453" y="145"/>
                  <a:pt x="503" y="143"/>
                  <a:pt x="550" y="136"/>
                </a:cubicBezTo>
                <a:cubicBezTo>
                  <a:pt x="598" y="119"/>
                  <a:pt x="551" y="134"/>
                  <a:pt x="647" y="123"/>
                </a:cubicBezTo>
                <a:cubicBezTo>
                  <a:pt x="734" y="113"/>
                  <a:pt x="818" y="98"/>
                  <a:pt x="906" y="90"/>
                </a:cubicBezTo>
                <a:cubicBezTo>
                  <a:pt x="1013" y="81"/>
                  <a:pt x="1116" y="63"/>
                  <a:pt x="1223" y="58"/>
                </a:cubicBezTo>
                <a:cubicBezTo>
                  <a:pt x="1381" y="34"/>
                  <a:pt x="1537" y="13"/>
                  <a:pt x="1696" y="0"/>
                </a:cubicBezTo>
                <a:cubicBezTo>
                  <a:pt x="1899" y="3"/>
                  <a:pt x="2055" y="10"/>
                  <a:pt x="2246" y="19"/>
                </a:cubicBezTo>
                <a:cubicBezTo>
                  <a:pt x="2335" y="29"/>
                  <a:pt x="2422" y="34"/>
                  <a:pt x="2511" y="39"/>
                </a:cubicBezTo>
                <a:cubicBezTo>
                  <a:pt x="2764" y="78"/>
                  <a:pt x="3020" y="103"/>
                  <a:pt x="3275" y="123"/>
                </a:cubicBezTo>
                <a:cubicBezTo>
                  <a:pt x="3349" y="137"/>
                  <a:pt x="3427" y="147"/>
                  <a:pt x="3502" y="155"/>
                </a:cubicBezTo>
                <a:cubicBezTo>
                  <a:pt x="3563" y="168"/>
                  <a:pt x="3627" y="173"/>
                  <a:pt x="3689" y="181"/>
                </a:cubicBezTo>
                <a:cubicBezTo>
                  <a:pt x="3706" y="186"/>
                  <a:pt x="3780" y="182"/>
                  <a:pt x="3741" y="200"/>
                </a:cubicBezTo>
              </a:path>
            </a:pathLst>
          </a:custGeom>
          <a:noFill/>
          <a:ln w="25400">
            <a:solidFill>
              <a:schemeClr val="tx1"/>
            </a:solidFill>
            <a:round/>
            <a:headEnd/>
            <a:tailEnd type="arrow" w="med" len="med"/>
          </a:ln>
          <a:effectLst/>
        </p:spPr>
        <p:txBody>
          <a:bodyPr/>
          <a:lstStyle/>
          <a:p>
            <a:endParaRPr lang="en-US"/>
          </a:p>
        </p:txBody>
      </p:sp>
      <p:sp>
        <p:nvSpPr>
          <p:cNvPr id="15368" name="Freeform 8"/>
          <p:cNvSpPr>
            <a:spLocks/>
          </p:cNvSpPr>
          <p:nvPr/>
        </p:nvSpPr>
        <p:spPr bwMode="auto">
          <a:xfrm>
            <a:off x="1582738" y="4232275"/>
            <a:ext cx="5773737" cy="215900"/>
          </a:xfrm>
          <a:custGeom>
            <a:avLst/>
            <a:gdLst/>
            <a:ahLst/>
            <a:cxnLst>
              <a:cxn ang="0">
                <a:pos x="0" y="85"/>
              </a:cxn>
              <a:cxn ang="0">
                <a:pos x="246" y="78"/>
              </a:cxn>
              <a:cxn ang="0">
                <a:pos x="899" y="136"/>
              </a:cxn>
              <a:cxn ang="0">
                <a:pos x="1935" y="98"/>
              </a:cxn>
              <a:cxn ang="0">
                <a:pos x="2207" y="72"/>
              </a:cxn>
              <a:cxn ang="0">
                <a:pos x="2504" y="33"/>
              </a:cxn>
              <a:cxn ang="0">
                <a:pos x="2931" y="20"/>
              </a:cxn>
              <a:cxn ang="0">
                <a:pos x="3177" y="0"/>
              </a:cxn>
              <a:cxn ang="0">
                <a:pos x="3637" y="7"/>
              </a:cxn>
            </a:cxnLst>
            <a:rect l="0" t="0" r="r" b="b"/>
            <a:pathLst>
              <a:path w="3637" h="136">
                <a:moveTo>
                  <a:pt x="0" y="85"/>
                </a:moveTo>
                <a:cubicBezTo>
                  <a:pt x="84" y="54"/>
                  <a:pt x="137" y="75"/>
                  <a:pt x="246" y="78"/>
                </a:cubicBezTo>
                <a:cubicBezTo>
                  <a:pt x="464" y="98"/>
                  <a:pt x="681" y="118"/>
                  <a:pt x="899" y="136"/>
                </a:cubicBezTo>
                <a:cubicBezTo>
                  <a:pt x="1244" y="127"/>
                  <a:pt x="1590" y="109"/>
                  <a:pt x="1935" y="98"/>
                </a:cubicBezTo>
                <a:cubicBezTo>
                  <a:pt x="2027" y="92"/>
                  <a:pt x="2115" y="78"/>
                  <a:pt x="2207" y="72"/>
                </a:cubicBezTo>
                <a:cubicBezTo>
                  <a:pt x="2304" y="51"/>
                  <a:pt x="2405" y="40"/>
                  <a:pt x="2504" y="33"/>
                </a:cubicBezTo>
                <a:cubicBezTo>
                  <a:pt x="2682" y="6"/>
                  <a:pt x="2483" y="34"/>
                  <a:pt x="2931" y="20"/>
                </a:cubicBezTo>
                <a:cubicBezTo>
                  <a:pt x="3011" y="17"/>
                  <a:pt x="3097" y="5"/>
                  <a:pt x="3177" y="0"/>
                </a:cubicBezTo>
                <a:cubicBezTo>
                  <a:pt x="3335" y="4"/>
                  <a:pt x="3481" y="7"/>
                  <a:pt x="3637" y="7"/>
                </a:cubicBezTo>
              </a:path>
            </a:pathLst>
          </a:custGeom>
          <a:noFill/>
          <a:ln w="25400">
            <a:solidFill>
              <a:schemeClr val="tx1"/>
            </a:solidFill>
            <a:round/>
            <a:headEnd/>
            <a:tailEnd type="arrow" w="med" len="med"/>
          </a:ln>
          <a:effectLst/>
        </p:spPr>
        <p:txBody>
          <a:bodyPr/>
          <a:lstStyle/>
          <a:p>
            <a:endParaRPr lang="en-US"/>
          </a:p>
        </p:txBody>
      </p:sp>
      <p:sp>
        <p:nvSpPr>
          <p:cNvPr id="15369" name="Freeform 9"/>
          <p:cNvSpPr>
            <a:spLocks/>
          </p:cNvSpPr>
          <p:nvPr/>
        </p:nvSpPr>
        <p:spPr bwMode="auto">
          <a:xfrm>
            <a:off x="1524000" y="4419600"/>
            <a:ext cx="5743575" cy="993775"/>
          </a:xfrm>
          <a:custGeom>
            <a:avLst/>
            <a:gdLst/>
            <a:ahLst/>
            <a:cxnLst>
              <a:cxn ang="0">
                <a:pos x="0" y="19"/>
              </a:cxn>
              <a:cxn ang="0">
                <a:pos x="110" y="136"/>
              </a:cxn>
              <a:cxn ang="0">
                <a:pos x="239" y="226"/>
              </a:cxn>
              <a:cxn ang="0">
                <a:pos x="375" y="278"/>
              </a:cxn>
              <a:cxn ang="0">
                <a:pos x="420" y="285"/>
              </a:cxn>
              <a:cxn ang="0">
                <a:pos x="446" y="291"/>
              </a:cxn>
              <a:cxn ang="0">
                <a:pos x="660" y="349"/>
              </a:cxn>
              <a:cxn ang="0">
                <a:pos x="712" y="375"/>
              </a:cxn>
              <a:cxn ang="0">
                <a:pos x="744" y="414"/>
              </a:cxn>
              <a:cxn ang="0">
                <a:pos x="835" y="466"/>
              </a:cxn>
              <a:cxn ang="0">
                <a:pos x="1022" y="524"/>
              </a:cxn>
              <a:cxn ang="0">
                <a:pos x="1475" y="602"/>
              </a:cxn>
              <a:cxn ang="0">
                <a:pos x="1941" y="589"/>
              </a:cxn>
              <a:cxn ang="0">
                <a:pos x="2116" y="557"/>
              </a:cxn>
              <a:cxn ang="0">
                <a:pos x="2220" y="524"/>
              </a:cxn>
              <a:cxn ang="0">
                <a:pos x="2284" y="498"/>
              </a:cxn>
              <a:cxn ang="0">
                <a:pos x="2381" y="453"/>
              </a:cxn>
              <a:cxn ang="0">
                <a:pos x="2466" y="414"/>
              </a:cxn>
              <a:cxn ang="0">
                <a:pos x="2569" y="369"/>
              </a:cxn>
              <a:cxn ang="0">
                <a:pos x="2647" y="330"/>
              </a:cxn>
              <a:cxn ang="0">
                <a:pos x="2750" y="285"/>
              </a:cxn>
              <a:cxn ang="0">
                <a:pos x="2834" y="246"/>
              </a:cxn>
              <a:cxn ang="0">
                <a:pos x="2886" y="213"/>
              </a:cxn>
              <a:cxn ang="0">
                <a:pos x="2925" y="201"/>
              </a:cxn>
              <a:cxn ang="0">
                <a:pos x="3093" y="129"/>
              </a:cxn>
              <a:cxn ang="0">
                <a:pos x="3132" y="116"/>
              </a:cxn>
              <a:cxn ang="0">
                <a:pos x="3177" y="103"/>
              </a:cxn>
              <a:cxn ang="0">
                <a:pos x="3333" y="65"/>
              </a:cxn>
              <a:cxn ang="0">
                <a:pos x="3546" y="39"/>
              </a:cxn>
              <a:cxn ang="0">
                <a:pos x="3618" y="0"/>
              </a:cxn>
            </a:cxnLst>
            <a:rect l="0" t="0" r="r" b="b"/>
            <a:pathLst>
              <a:path w="3618" h="626">
                <a:moveTo>
                  <a:pt x="0" y="19"/>
                </a:moveTo>
                <a:cubicBezTo>
                  <a:pt x="12" y="69"/>
                  <a:pt x="71" y="104"/>
                  <a:pt x="110" y="136"/>
                </a:cubicBezTo>
                <a:cubicBezTo>
                  <a:pt x="149" y="168"/>
                  <a:pt x="192" y="205"/>
                  <a:pt x="239" y="226"/>
                </a:cubicBezTo>
                <a:cubicBezTo>
                  <a:pt x="281" y="245"/>
                  <a:pt x="331" y="266"/>
                  <a:pt x="375" y="278"/>
                </a:cubicBezTo>
                <a:cubicBezTo>
                  <a:pt x="390" y="282"/>
                  <a:pt x="405" y="282"/>
                  <a:pt x="420" y="285"/>
                </a:cubicBezTo>
                <a:cubicBezTo>
                  <a:pt x="429" y="287"/>
                  <a:pt x="437" y="289"/>
                  <a:pt x="446" y="291"/>
                </a:cubicBezTo>
                <a:cubicBezTo>
                  <a:pt x="517" y="312"/>
                  <a:pt x="588" y="332"/>
                  <a:pt x="660" y="349"/>
                </a:cubicBezTo>
                <a:cubicBezTo>
                  <a:pt x="677" y="358"/>
                  <a:pt x="695" y="366"/>
                  <a:pt x="712" y="375"/>
                </a:cubicBezTo>
                <a:cubicBezTo>
                  <a:pt x="735" y="387"/>
                  <a:pt x="727" y="399"/>
                  <a:pt x="744" y="414"/>
                </a:cubicBezTo>
                <a:cubicBezTo>
                  <a:pt x="768" y="435"/>
                  <a:pt x="805" y="458"/>
                  <a:pt x="835" y="466"/>
                </a:cubicBezTo>
                <a:cubicBezTo>
                  <a:pt x="883" y="499"/>
                  <a:pt x="965" y="517"/>
                  <a:pt x="1022" y="524"/>
                </a:cubicBezTo>
                <a:cubicBezTo>
                  <a:pt x="1172" y="564"/>
                  <a:pt x="1319" y="591"/>
                  <a:pt x="1475" y="602"/>
                </a:cubicBezTo>
                <a:cubicBezTo>
                  <a:pt x="1631" y="626"/>
                  <a:pt x="1786" y="605"/>
                  <a:pt x="1941" y="589"/>
                </a:cubicBezTo>
                <a:cubicBezTo>
                  <a:pt x="1999" y="573"/>
                  <a:pt x="2058" y="572"/>
                  <a:pt x="2116" y="557"/>
                </a:cubicBezTo>
                <a:cubicBezTo>
                  <a:pt x="2151" y="548"/>
                  <a:pt x="2185" y="533"/>
                  <a:pt x="2220" y="524"/>
                </a:cubicBezTo>
                <a:cubicBezTo>
                  <a:pt x="2241" y="509"/>
                  <a:pt x="2262" y="509"/>
                  <a:pt x="2284" y="498"/>
                </a:cubicBezTo>
                <a:cubicBezTo>
                  <a:pt x="2315" y="482"/>
                  <a:pt x="2348" y="463"/>
                  <a:pt x="2381" y="453"/>
                </a:cubicBezTo>
                <a:cubicBezTo>
                  <a:pt x="2407" y="436"/>
                  <a:pt x="2436" y="422"/>
                  <a:pt x="2466" y="414"/>
                </a:cubicBezTo>
                <a:cubicBezTo>
                  <a:pt x="2498" y="392"/>
                  <a:pt x="2532" y="381"/>
                  <a:pt x="2569" y="369"/>
                </a:cubicBezTo>
                <a:cubicBezTo>
                  <a:pt x="2592" y="353"/>
                  <a:pt x="2620" y="338"/>
                  <a:pt x="2647" y="330"/>
                </a:cubicBezTo>
                <a:cubicBezTo>
                  <a:pt x="2675" y="311"/>
                  <a:pt x="2717" y="293"/>
                  <a:pt x="2750" y="285"/>
                </a:cubicBezTo>
                <a:cubicBezTo>
                  <a:pt x="2785" y="262"/>
                  <a:pt x="2795" y="255"/>
                  <a:pt x="2834" y="246"/>
                </a:cubicBezTo>
                <a:cubicBezTo>
                  <a:pt x="2851" y="235"/>
                  <a:pt x="2869" y="224"/>
                  <a:pt x="2886" y="213"/>
                </a:cubicBezTo>
                <a:cubicBezTo>
                  <a:pt x="2897" y="206"/>
                  <a:pt x="2925" y="201"/>
                  <a:pt x="2925" y="201"/>
                </a:cubicBezTo>
                <a:cubicBezTo>
                  <a:pt x="2973" y="168"/>
                  <a:pt x="3039" y="151"/>
                  <a:pt x="3093" y="129"/>
                </a:cubicBezTo>
                <a:cubicBezTo>
                  <a:pt x="3106" y="124"/>
                  <a:pt x="3119" y="120"/>
                  <a:pt x="3132" y="116"/>
                </a:cubicBezTo>
                <a:cubicBezTo>
                  <a:pt x="3147" y="111"/>
                  <a:pt x="3177" y="103"/>
                  <a:pt x="3177" y="103"/>
                </a:cubicBezTo>
                <a:cubicBezTo>
                  <a:pt x="3226" y="74"/>
                  <a:pt x="3277" y="70"/>
                  <a:pt x="3333" y="65"/>
                </a:cubicBezTo>
                <a:cubicBezTo>
                  <a:pt x="3403" y="50"/>
                  <a:pt x="3475" y="52"/>
                  <a:pt x="3546" y="39"/>
                </a:cubicBezTo>
                <a:cubicBezTo>
                  <a:pt x="3571" y="26"/>
                  <a:pt x="3596" y="19"/>
                  <a:pt x="3618" y="0"/>
                </a:cubicBezTo>
              </a:path>
            </a:pathLst>
          </a:custGeom>
          <a:noFill/>
          <a:ln w="25400">
            <a:solidFill>
              <a:schemeClr val="tx1"/>
            </a:solidFill>
            <a:round/>
            <a:headEnd/>
            <a:tailEnd type="arrow" w="med" len="med"/>
          </a:ln>
          <a:effectLst/>
        </p:spPr>
        <p:txBody>
          <a:bodyPr/>
          <a:lstStyle/>
          <a:p>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5"/>
          <p:cNvSpPr>
            <a:spLocks noGrp="1"/>
          </p:cNvSpPr>
          <p:nvPr>
            <p:ph type="sldNum" sz="quarter" idx="4294967295"/>
          </p:nvPr>
        </p:nvSpPr>
        <p:spPr>
          <a:xfrm>
            <a:off x="3581400" y="6400800"/>
            <a:ext cx="1905000" cy="457200"/>
          </a:xfrm>
          <a:prstGeom prst="rect">
            <a:avLst/>
          </a:prstGeom>
        </p:spPr>
        <p:txBody>
          <a:bodyPr/>
          <a:lstStyle/>
          <a:p>
            <a:fld id="{CE065307-5B0A-467F-9F13-AA0D603D684D}" type="slidenum">
              <a:rPr lang="en-US"/>
              <a:pPr/>
              <a:t>56</a:t>
            </a:fld>
            <a:endParaRPr lang="en-US" dirty="0"/>
          </a:p>
        </p:txBody>
      </p:sp>
      <p:sp>
        <p:nvSpPr>
          <p:cNvPr id="16386" name="Rectangle 2"/>
          <p:cNvSpPr>
            <a:spLocks noGrp="1" noChangeArrowheads="1"/>
          </p:cNvSpPr>
          <p:nvPr>
            <p:ph type="title"/>
          </p:nvPr>
        </p:nvSpPr>
        <p:spPr/>
        <p:txBody>
          <a:bodyPr/>
          <a:lstStyle/>
          <a:p>
            <a:r>
              <a:rPr lang="en-US" dirty="0"/>
              <a:t>How to approach problems</a:t>
            </a:r>
          </a:p>
        </p:txBody>
      </p:sp>
      <p:sp>
        <p:nvSpPr>
          <p:cNvPr id="16388" name="Rectangle 4"/>
          <p:cNvSpPr>
            <a:spLocks noGrp="1" noChangeArrowheads="1"/>
          </p:cNvSpPr>
          <p:nvPr>
            <p:ph type="body" idx="1"/>
          </p:nvPr>
        </p:nvSpPr>
        <p:spPr>
          <a:xfrm>
            <a:off x="685800" y="1981200"/>
            <a:ext cx="7772400" cy="1219200"/>
          </a:xfrm>
          <a:noFill/>
          <a:ln/>
        </p:spPr>
        <p:txBody>
          <a:bodyPr/>
          <a:lstStyle/>
          <a:p>
            <a:pPr>
              <a:buFontTx/>
              <a:buNone/>
            </a:pPr>
            <a:r>
              <a:rPr lang="en-US"/>
              <a:t>Develop an initial approach that gets you closer to your goal</a:t>
            </a:r>
          </a:p>
        </p:txBody>
      </p:sp>
      <p:sp>
        <p:nvSpPr>
          <p:cNvPr id="16389" name="Text Box 5"/>
          <p:cNvSpPr txBox="1">
            <a:spLocks noChangeArrowheads="1"/>
          </p:cNvSpPr>
          <p:nvPr/>
        </p:nvSpPr>
        <p:spPr bwMode="auto">
          <a:xfrm>
            <a:off x="609600" y="3657600"/>
            <a:ext cx="838200" cy="466725"/>
          </a:xfrm>
          <a:prstGeom prst="rect">
            <a:avLst/>
          </a:prstGeom>
          <a:noFill/>
          <a:ln w="9525">
            <a:solidFill>
              <a:schemeClr val="tx1"/>
            </a:solidFill>
            <a:miter lim="800000"/>
            <a:headEnd/>
            <a:tailEnd/>
          </a:ln>
          <a:effectLst/>
        </p:spPr>
        <p:txBody>
          <a:bodyPr>
            <a:spAutoFit/>
          </a:bodyPr>
          <a:lstStyle/>
          <a:p>
            <a:pPr>
              <a:spcBef>
                <a:spcPct val="50000"/>
              </a:spcBef>
            </a:pPr>
            <a:r>
              <a:rPr lang="en-US"/>
              <a:t>Start</a:t>
            </a:r>
          </a:p>
        </p:txBody>
      </p:sp>
      <p:sp>
        <p:nvSpPr>
          <p:cNvPr id="16390" name="Text Box 6"/>
          <p:cNvSpPr txBox="1">
            <a:spLocks noChangeArrowheads="1"/>
          </p:cNvSpPr>
          <p:nvPr/>
        </p:nvSpPr>
        <p:spPr bwMode="auto">
          <a:xfrm>
            <a:off x="533400" y="5410200"/>
            <a:ext cx="838200" cy="466725"/>
          </a:xfrm>
          <a:prstGeom prst="rect">
            <a:avLst/>
          </a:prstGeom>
          <a:noFill/>
          <a:ln w="9525">
            <a:solidFill>
              <a:schemeClr val="tx1"/>
            </a:solidFill>
            <a:miter lim="800000"/>
            <a:headEnd/>
            <a:tailEnd/>
          </a:ln>
          <a:effectLst/>
        </p:spPr>
        <p:txBody>
          <a:bodyPr>
            <a:spAutoFit/>
          </a:bodyPr>
          <a:lstStyle/>
          <a:p>
            <a:pPr>
              <a:spcBef>
                <a:spcPct val="50000"/>
              </a:spcBef>
            </a:pPr>
            <a:r>
              <a:rPr lang="en-US"/>
              <a:t>Start</a:t>
            </a:r>
          </a:p>
        </p:txBody>
      </p:sp>
      <p:sp>
        <p:nvSpPr>
          <p:cNvPr id="16391" name="Text Box 7"/>
          <p:cNvSpPr txBox="1">
            <a:spLocks noChangeArrowheads="1"/>
          </p:cNvSpPr>
          <p:nvPr/>
        </p:nvSpPr>
        <p:spPr bwMode="auto">
          <a:xfrm>
            <a:off x="7543800" y="3581400"/>
            <a:ext cx="838200" cy="466725"/>
          </a:xfrm>
          <a:prstGeom prst="rect">
            <a:avLst/>
          </a:prstGeom>
          <a:noFill/>
          <a:ln w="9525">
            <a:solidFill>
              <a:schemeClr val="tx1"/>
            </a:solidFill>
            <a:miter lim="800000"/>
            <a:headEnd/>
            <a:tailEnd/>
          </a:ln>
          <a:effectLst/>
        </p:spPr>
        <p:txBody>
          <a:bodyPr>
            <a:spAutoFit/>
          </a:bodyPr>
          <a:lstStyle/>
          <a:p>
            <a:pPr>
              <a:spcBef>
                <a:spcPct val="50000"/>
              </a:spcBef>
            </a:pPr>
            <a:r>
              <a:rPr lang="en-US"/>
              <a:t>Goal</a:t>
            </a:r>
          </a:p>
        </p:txBody>
      </p:sp>
      <p:sp>
        <p:nvSpPr>
          <p:cNvPr id="16392" name="Text Box 8"/>
          <p:cNvSpPr txBox="1">
            <a:spLocks noChangeArrowheads="1"/>
          </p:cNvSpPr>
          <p:nvPr/>
        </p:nvSpPr>
        <p:spPr bwMode="auto">
          <a:xfrm>
            <a:off x="7620000" y="5334000"/>
            <a:ext cx="838200" cy="466725"/>
          </a:xfrm>
          <a:prstGeom prst="rect">
            <a:avLst/>
          </a:prstGeom>
          <a:noFill/>
          <a:ln w="9525">
            <a:solidFill>
              <a:schemeClr val="tx1"/>
            </a:solidFill>
            <a:miter lim="800000"/>
            <a:headEnd/>
            <a:tailEnd/>
          </a:ln>
          <a:effectLst/>
        </p:spPr>
        <p:txBody>
          <a:bodyPr>
            <a:spAutoFit/>
          </a:bodyPr>
          <a:lstStyle/>
          <a:p>
            <a:pPr>
              <a:spcBef>
                <a:spcPct val="50000"/>
              </a:spcBef>
            </a:pPr>
            <a:r>
              <a:rPr lang="en-US"/>
              <a:t>Goal</a:t>
            </a:r>
          </a:p>
        </p:txBody>
      </p:sp>
      <p:sp>
        <p:nvSpPr>
          <p:cNvPr id="16393" name="Line 9"/>
          <p:cNvSpPr>
            <a:spLocks noChangeShapeType="1"/>
          </p:cNvSpPr>
          <p:nvPr/>
        </p:nvSpPr>
        <p:spPr bwMode="auto">
          <a:xfrm>
            <a:off x="1447800" y="3886200"/>
            <a:ext cx="1143000" cy="0"/>
          </a:xfrm>
          <a:prstGeom prst="line">
            <a:avLst/>
          </a:prstGeom>
          <a:noFill/>
          <a:ln w="25400">
            <a:solidFill>
              <a:schemeClr val="tx1"/>
            </a:solidFill>
            <a:round/>
            <a:headEnd/>
            <a:tailEnd type="arrow" w="med" len="med"/>
          </a:ln>
          <a:effectLst/>
        </p:spPr>
        <p:txBody>
          <a:bodyPr/>
          <a:lstStyle/>
          <a:p>
            <a:endParaRPr lang="en-US"/>
          </a:p>
        </p:txBody>
      </p:sp>
      <p:sp>
        <p:nvSpPr>
          <p:cNvPr id="16394" name="Line 10"/>
          <p:cNvSpPr>
            <a:spLocks noChangeShapeType="1"/>
          </p:cNvSpPr>
          <p:nvPr/>
        </p:nvSpPr>
        <p:spPr bwMode="auto">
          <a:xfrm flipV="1">
            <a:off x="1371600" y="5105400"/>
            <a:ext cx="990600" cy="381000"/>
          </a:xfrm>
          <a:prstGeom prst="line">
            <a:avLst/>
          </a:prstGeom>
          <a:noFill/>
          <a:ln w="25400">
            <a:solidFill>
              <a:schemeClr val="tx1"/>
            </a:solidFill>
            <a:round/>
            <a:headEnd/>
            <a:tailEnd type="arrow" w="med" len="med"/>
          </a:ln>
          <a:effectLst/>
        </p:spPr>
        <p:txBody>
          <a:bodyPr/>
          <a:lstStyle/>
          <a:p>
            <a:endParaRPr lang="en-US"/>
          </a:p>
        </p:txBody>
      </p:sp>
      <p:sp>
        <p:nvSpPr>
          <p:cNvPr id="16395" name="Line 11"/>
          <p:cNvSpPr>
            <a:spLocks noChangeShapeType="1"/>
          </p:cNvSpPr>
          <p:nvPr/>
        </p:nvSpPr>
        <p:spPr bwMode="auto">
          <a:xfrm flipV="1">
            <a:off x="1371600" y="5638800"/>
            <a:ext cx="1066800" cy="76200"/>
          </a:xfrm>
          <a:prstGeom prst="line">
            <a:avLst/>
          </a:prstGeom>
          <a:noFill/>
          <a:ln w="25400">
            <a:solidFill>
              <a:schemeClr val="tx1"/>
            </a:solidFill>
            <a:round/>
            <a:headEnd/>
            <a:tailEnd type="arrow" w="med" len="med"/>
          </a:ln>
          <a:effectLst/>
        </p:spPr>
        <p:txBody>
          <a:bodyPr/>
          <a:lstStyle/>
          <a:p>
            <a:endParaRPr lang="en-US"/>
          </a:p>
        </p:txBody>
      </p:sp>
      <p:sp>
        <p:nvSpPr>
          <p:cNvPr id="16396" name="Line 12"/>
          <p:cNvSpPr>
            <a:spLocks noChangeShapeType="1"/>
          </p:cNvSpPr>
          <p:nvPr/>
        </p:nvSpPr>
        <p:spPr bwMode="auto">
          <a:xfrm>
            <a:off x="1371600" y="5867400"/>
            <a:ext cx="1066800" cy="228600"/>
          </a:xfrm>
          <a:prstGeom prst="line">
            <a:avLst/>
          </a:prstGeom>
          <a:noFill/>
          <a:ln w="25400">
            <a:solidFill>
              <a:schemeClr val="tx1"/>
            </a:solidFill>
            <a:round/>
            <a:headEnd/>
            <a:tailEnd type="arrow" w="med" len="med"/>
          </a:ln>
          <a:effectLst/>
        </p:spPr>
        <p:txBody>
          <a:bodyPr/>
          <a:lstStyle/>
          <a:p>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4294967295"/>
          </p:nvPr>
        </p:nvSpPr>
        <p:spPr>
          <a:xfrm>
            <a:off x="3657600" y="6400800"/>
            <a:ext cx="1905000" cy="457200"/>
          </a:xfrm>
          <a:prstGeom prst="rect">
            <a:avLst/>
          </a:prstGeom>
        </p:spPr>
        <p:txBody>
          <a:bodyPr/>
          <a:lstStyle/>
          <a:p>
            <a:fld id="{0F246498-CD70-4BDF-9B75-0EE2B4349EE5}" type="slidenum">
              <a:rPr lang="en-US"/>
              <a:pPr/>
              <a:t>57</a:t>
            </a:fld>
            <a:endParaRPr lang="en-US" dirty="0"/>
          </a:p>
        </p:txBody>
      </p:sp>
      <p:sp>
        <p:nvSpPr>
          <p:cNvPr id="17410" name="Rectangle 2"/>
          <p:cNvSpPr>
            <a:spLocks noGrp="1" noChangeArrowheads="1"/>
          </p:cNvSpPr>
          <p:nvPr>
            <p:ph type="title"/>
          </p:nvPr>
        </p:nvSpPr>
        <p:spPr/>
        <p:txBody>
          <a:bodyPr/>
          <a:lstStyle/>
          <a:p>
            <a:r>
              <a:rPr lang="en-US" dirty="0"/>
              <a:t>Solving problems</a:t>
            </a:r>
          </a:p>
        </p:txBody>
      </p:sp>
      <p:sp>
        <p:nvSpPr>
          <p:cNvPr id="17411" name="Rectangle 3"/>
          <p:cNvSpPr>
            <a:spLocks noGrp="1" noChangeArrowheads="1"/>
          </p:cNvSpPr>
          <p:nvPr>
            <p:ph type="body" idx="1"/>
          </p:nvPr>
        </p:nvSpPr>
        <p:spPr>
          <a:xfrm>
            <a:off x="685800" y="1981200"/>
            <a:ext cx="7772400" cy="1219200"/>
          </a:xfrm>
        </p:spPr>
        <p:txBody>
          <a:bodyPr/>
          <a:lstStyle/>
          <a:p>
            <a:pPr>
              <a:buFontTx/>
              <a:buNone/>
            </a:pPr>
            <a:r>
              <a:rPr lang="en-US"/>
              <a:t>If problem and solution are well defined, then just “turn the crank”</a:t>
            </a:r>
          </a:p>
        </p:txBody>
      </p:sp>
      <p:sp>
        <p:nvSpPr>
          <p:cNvPr id="17412" name="Text Box 4"/>
          <p:cNvSpPr txBox="1">
            <a:spLocks noChangeArrowheads="1"/>
          </p:cNvSpPr>
          <p:nvPr/>
        </p:nvSpPr>
        <p:spPr bwMode="auto">
          <a:xfrm>
            <a:off x="685800" y="4038600"/>
            <a:ext cx="838200" cy="466725"/>
          </a:xfrm>
          <a:prstGeom prst="rect">
            <a:avLst/>
          </a:prstGeom>
          <a:noFill/>
          <a:ln w="9525">
            <a:solidFill>
              <a:schemeClr val="tx1"/>
            </a:solidFill>
            <a:miter lim="800000"/>
            <a:headEnd/>
            <a:tailEnd/>
          </a:ln>
          <a:effectLst/>
        </p:spPr>
        <p:txBody>
          <a:bodyPr>
            <a:spAutoFit/>
          </a:bodyPr>
          <a:lstStyle/>
          <a:p>
            <a:pPr>
              <a:spcBef>
                <a:spcPct val="50000"/>
              </a:spcBef>
            </a:pPr>
            <a:r>
              <a:rPr lang="en-US"/>
              <a:t>Start</a:t>
            </a:r>
          </a:p>
        </p:txBody>
      </p:sp>
      <p:sp>
        <p:nvSpPr>
          <p:cNvPr id="17413" name="Text Box 5"/>
          <p:cNvSpPr txBox="1">
            <a:spLocks noChangeArrowheads="1"/>
          </p:cNvSpPr>
          <p:nvPr/>
        </p:nvSpPr>
        <p:spPr bwMode="auto">
          <a:xfrm>
            <a:off x="7543800" y="4038600"/>
            <a:ext cx="838200" cy="466725"/>
          </a:xfrm>
          <a:prstGeom prst="rect">
            <a:avLst/>
          </a:prstGeom>
          <a:noFill/>
          <a:ln w="9525">
            <a:solidFill>
              <a:schemeClr val="tx1"/>
            </a:solidFill>
            <a:miter lim="800000"/>
            <a:headEnd/>
            <a:tailEnd/>
          </a:ln>
          <a:effectLst/>
        </p:spPr>
        <p:txBody>
          <a:bodyPr>
            <a:spAutoFit/>
          </a:bodyPr>
          <a:lstStyle/>
          <a:p>
            <a:pPr>
              <a:spcBef>
                <a:spcPct val="50000"/>
              </a:spcBef>
            </a:pPr>
            <a:r>
              <a:rPr lang="en-US"/>
              <a:t>Goal</a:t>
            </a:r>
          </a:p>
        </p:txBody>
      </p:sp>
      <p:sp>
        <p:nvSpPr>
          <p:cNvPr id="17414" name="Line 6"/>
          <p:cNvSpPr>
            <a:spLocks noChangeShapeType="1"/>
          </p:cNvSpPr>
          <p:nvPr/>
        </p:nvSpPr>
        <p:spPr bwMode="auto">
          <a:xfrm flipV="1">
            <a:off x="1524000" y="4191000"/>
            <a:ext cx="6019800" cy="0"/>
          </a:xfrm>
          <a:prstGeom prst="line">
            <a:avLst/>
          </a:prstGeom>
          <a:noFill/>
          <a:ln w="25400">
            <a:solidFill>
              <a:schemeClr val="tx1"/>
            </a:solidFill>
            <a:round/>
            <a:headEnd/>
            <a:tailEnd type="arrow" w="med" len="med"/>
          </a:ln>
          <a:effectLst/>
        </p:spPr>
        <p:txBody>
          <a:bodyPr/>
          <a:lstStyle/>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p:cNvSpPr>
            <a:spLocks noGrp="1"/>
          </p:cNvSpPr>
          <p:nvPr>
            <p:ph type="sldNum" sz="quarter" idx="4294967295"/>
          </p:nvPr>
        </p:nvSpPr>
        <p:spPr>
          <a:xfrm>
            <a:off x="3657600" y="6400800"/>
            <a:ext cx="1905000" cy="457200"/>
          </a:xfrm>
          <a:prstGeom prst="rect">
            <a:avLst/>
          </a:prstGeom>
        </p:spPr>
        <p:txBody>
          <a:bodyPr/>
          <a:lstStyle/>
          <a:p>
            <a:fld id="{2FD41F47-D86D-4361-9CB5-281633DDF1C7}" type="slidenum">
              <a:rPr lang="en-US"/>
              <a:pPr/>
              <a:t>58</a:t>
            </a:fld>
            <a:endParaRPr lang="en-US"/>
          </a:p>
        </p:txBody>
      </p:sp>
      <p:sp>
        <p:nvSpPr>
          <p:cNvPr id="25604" name="Rectangle 4"/>
          <p:cNvSpPr>
            <a:spLocks noGrp="1" noChangeArrowheads="1"/>
          </p:cNvSpPr>
          <p:nvPr>
            <p:ph type="title"/>
          </p:nvPr>
        </p:nvSpPr>
        <p:spPr>
          <a:noFill/>
          <a:ln/>
        </p:spPr>
        <p:txBody>
          <a:bodyPr/>
          <a:lstStyle/>
          <a:p>
            <a:r>
              <a:rPr lang="en-US" dirty="0"/>
              <a:t>Solving problems</a:t>
            </a:r>
          </a:p>
        </p:txBody>
      </p:sp>
      <p:sp>
        <p:nvSpPr>
          <p:cNvPr id="25605" name="Rectangle 5"/>
          <p:cNvSpPr>
            <a:spLocks noGrp="1" noChangeArrowheads="1"/>
          </p:cNvSpPr>
          <p:nvPr>
            <p:ph type="body" idx="1"/>
          </p:nvPr>
        </p:nvSpPr>
        <p:spPr>
          <a:xfrm>
            <a:off x="685800" y="1981200"/>
            <a:ext cx="7772400" cy="685800"/>
          </a:xfrm>
          <a:noFill/>
          <a:ln/>
        </p:spPr>
        <p:txBody>
          <a:bodyPr/>
          <a:lstStyle/>
          <a:p>
            <a:pPr>
              <a:buFontTx/>
              <a:buNone/>
            </a:pPr>
            <a:r>
              <a:rPr lang="en-US"/>
              <a:t>Extend known methodology to a new field</a:t>
            </a:r>
          </a:p>
        </p:txBody>
      </p:sp>
      <p:sp>
        <p:nvSpPr>
          <p:cNvPr id="25606" name="Text Box 6"/>
          <p:cNvSpPr txBox="1">
            <a:spLocks noChangeArrowheads="1"/>
          </p:cNvSpPr>
          <p:nvPr/>
        </p:nvSpPr>
        <p:spPr bwMode="auto">
          <a:xfrm>
            <a:off x="685800" y="3581400"/>
            <a:ext cx="838200" cy="466725"/>
          </a:xfrm>
          <a:prstGeom prst="rect">
            <a:avLst/>
          </a:prstGeom>
          <a:noFill/>
          <a:ln w="9525">
            <a:solidFill>
              <a:srgbClr val="FF0000"/>
            </a:solidFill>
            <a:miter lim="800000"/>
            <a:headEnd/>
            <a:tailEnd/>
          </a:ln>
          <a:effectLst/>
        </p:spPr>
        <p:txBody>
          <a:bodyPr>
            <a:spAutoFit/>
          </a:bodyPr>
          <a:lstStyle/>
          <a:p>
            <a:pPr>
              <a:spcBef>
                <a:spcPct val="50000"/>
              </a:spcBef>
            </a:pPr>
            <a:r>
              <a:rPr lang="en-US"/>
              <a:t>Start</a:t>
            </a:r>
          </a:p>
        </p:txBody>
      </p:sp>
      <p:sp>
        <p:nvSpPr>
          <p:cNvPr id="25607" name="Text Box 7"/>
          <p:cNvSpPr txBox="1">
            <a:spLocks noChangeArrowheads="1"/>
          </p:cNvSpPr>
          <p:nvPr/>
        </p:nvSpPr>
        <p:spPr bwMode="auto">
          <a:xfrm>
            <a:off x="2438400" y="3581400"/>
            <a:ext cx="838200" cy="466725"/>
          </a:xfrm>
          <a:prstGeom prst="rect">
            <a:avLst/>
          </a:prstGeom>
          <a:noFill/>
          <a:ln w="9525">
            <a:solidFill>
              <a:srgbClr val="FF0000"/>
            </a:solidFill>
            <a:miter lim="800000"/>
            <a:headEnd/>
            <a:tailEnd/>
          </a:ln>
          <a:effectLst/>
        </p:spPr>
        <p:txBody>
          <a:bodyPr>
            <a:spAutoFit/>
          </a:bodyPr>
          <a:lstStyle/>
          <a:p>
            <a:pPr>
              <a:spcBef>
                <a:spcPct val="50000"/>
              </a:spcBef>
            </a:pPr>
            <a:r>
              <a:rPr lang="en-US"/>
              <a:t>Goal</a:t>
            </a:r>
          </a:p>
        </p:txBody>
      </p:sp>
      <p:sp>
        <p:nvSpPr>
          <p:cNvPr id="25608" name="Line 8"/>
          <p:cNvSpPr>
            <a:spLocks noChangeShapeType="1"/>
          </p:cNvSpPr>
          <p:nvPr/>
        </p:nvSpPr>
        <p:spPr bwMode="auto">
          <a:xfrm flipV="1">
            <a:off x="1524000" y="3810000"/>
            <a:ext cx="914400" cy="0"/>
          </a:xfrm>
          <a:prstGeom prst="line">
            <a:avLst/>
          </a:prstGeom>
          <a:noFill/>
          <a:ln w="25400">
            <a:solidFill>
              <a:srgbClr val="FF0000"/>
            </a:solidFill>
            <a:round/>
            <a:headEnd/>
            <a:tailEnd type="arrow" w="med" len="med"/>
          </a:ln>
          <a:effectLst/>
        </p:spPr>
        <p:txBody>
          <a:bodyPr/>
          <a:lstStyle/>
          <a:p>
            <a:endParaRPr lang="en-US"/>
          </a:p>
        </p:txBody>
      </p:sp>
      <p:sp>
        <p:nvSpPr>
          <p:cNvPr id="25610" name="Text Box 10"/>
          <p:cNvSpPr txBox="1">
            <a:spLocks noChangeArrowheads="1"/>
          </p:cNvSpPr>
          <p:nvPr/>
        </p:nvSpPr>
        <p:spPr bwMode="auto">
          <a:xfrm>
            <a:off x="914400" y="4876800"/>
            <a:ext cx="838200" cy="466725"/>
          </a:xfrm>
          <a:prstGeom prst="rect">
            <a:avLst/>
          </a:prstGeom>
          <a:noFill/>
          <a:ln w="9525">
            <a:solidFill>
              <a:srgbClr val="800080"/>
            </a:solidFill>
            <a:miter lim="800000"/>
            <a:headEnd/>
            <a:tailEnd/>
          </a:ln>
          <a:effectLst/>
        </p:spPr>
        <p:txBody>
          <a:bodyPr>
            <a:spAutoFit/>
          </a:bodyPr>
          <a:lstStyle/>
          <a:p>
            <a:pPr>
              <a:spcBef>
                <a:spcPct val="50000"/>
              </a:spcBef>
            </a:pPr>
            <a:r>
              <a:rPr lang="en-US"/>
              <a:t>Start</a:t>
            </a:r>
          </a:p>
        </p:txBody>
      </p:sp>
      <p:sp>
        <p:nvSpPr>
          <p:cNvPr id="25611" name="Text Box 11"/>
          <p:cNvSpPr txBox="1">
            <a:spLocks noChangeArrowheads="1"/>
          </p:cNvSpPr>
          <p:nvPr/>
        </p:nvSpPr>
        <p:spPr bwMode="auto">
          <a:xfrm>
            <a:off x="5257800" y="4876800"/>
            <a:ext cx="838200" cy="466725"/>
          </a:xfrm>
          <a:prstGeom prst="rect">
            <a:avLst/>
          </a:prstGeom>
          <a:noFill/>
          <a:ln w="9525">
            <a:solidFill>
              <a:srgbClr val="800080"/>
            </a:solidFill>
            <a:miter lim="800000"/>
            <a:headEnd/>
            <a:tailEnd/>
          </a:ln>
          <a:effectLst/>
        </p:spPr>
        <p:txBody>
          <a:bodyPr>
            <a:spAutoFit/>
          </a:bodyPr>
          <a:lstStyle/>
          <a:p>
            <a:pPr>
              <a:spcBef>
                <a:spcPct val="50000"/>
              </a:spcBef>
            </a:pPr>
            <a:r>
              <a:rPr lang="en-US"/>
              <a:t>Goal</a:t>
            </a:r>
          </a:p>
        </p:txBody>
      </p:sp>
      <p:sp>
        <p:nvSpPr>
          <p:cNvPr id="25612" name="Line 12"/>
          <p:cNvSpPr>
            <a:spLocks noChangeShapeType="1"/>
          </p:cNvSpPr>
          <p:nvPr/>
        </p:nvSpPr>
        <p:spPr bwMode="auto">
          <a:xfrm flipV="1">
            <a:off x="1752600" y="5029200"/>
            <a:ext cx="3505200" cy="0"/>
          </a:xfrm>
          <a:prstGeom prst="line">
            <a:avLst/>
          </a:prstGeom>
          <a:noFill/>
          <a:ln w="25400">
            <a:solidFill>
              <a:srgbClr val="800080"/>
            </a:solidFill>
            <a:round/>
            <a:headEnd/>
            <a:tailEnd type="arrow" w="med" len="med"/>
          </a:ln>
          <a:effectLst/>
        </p:spPr>
        <p:txBody>
          <a:bodyPr/>
          <a:lstStyle/>
          <a:p>
            <a:endParaRPr lang="en-US"/>
          </a:p>
        </p:txBody>
      </p:sp>
      <p:sp>
        <p:nvSpPr>
          <p:cNvPr id="25614" name="Line 14"/>
          <p:cNvSpPr>
            <a:spLocks noChangeShapeType="1"/>
          </p:cNvSpPr>
          <p:nvPr/>
        </p:nvSpPr>
        <p:spPr bwMode="auto">
          <a:xfrm>
            <a:off x="1981200" y="3962400"/>
            <a:ext cx="685800" cy="838200"/>
          </a:xfrm>
          <a:prstGeom prst="line">
            <a:avLst/>
          </a:prstGeom>
          <a:noFill/>
          <a:ln w="9525">
            <a:solidFill>
              <a:schemeClr val="tx1"/>
            </a:solidFill>
            <a:round/>
            <a:headEnd/>
            <a:tailEnd type="triangle" w="med" len="med"/>
          </a:ln>
          <a:effectLst/>
        </p:spPr>
        <p:txBody>
          <a:bodyPr/>
          <a:lstStyle/>
          <a:p>
            <a:endParaRPr lang="en-US"/>
          </a:p>
        </p:txBody>
      </p:sp>
      <p:sp>
        <p:nvSpPr>
          <p:cNvPr id="25615" name="Text Box 15"/>
          <p:cNvSpPr txBox="1">
            <a:spLocks noChangeArrowheads="1"/>
          </p:cNvSpPr>
          <p:nvPr/>
        </p:nvSpPr>
        <p:spPr bwMode="auto">
          <a:xfrm>
            <a:off x="3810000" y="3581400"/>
            <a:ext cx="1371600" cy="466725"/>
          </a:xfrm>
          <a:prstGeom prst="rect">
            <a:avLst/>
          </a:prstGeom>
          <a:noFill/>
          <a:ln w="9525">
            <a:solidFill>
              <a:schemeClr val="tx1"/>
            </a:solidFill>
            <a:prstDash val="dash"/>
            <a:miter lim="800000"/>
            <a:headEnd/>
            <a:tailEnd/>
          </a:ln>
          <a:effectLst/>
        </p:spPr>
        <p:txBody>
          <a:bodyPr>
            <a:spAutoFit/>
          </a:bodyPr>
          <a:lstStyle/>
          <a:p>
            <a:pPr>
              <a:spcBef>
                <a:spcPct val="50000"/>
              </a:spcBef>
            </a:pPr>
            <a:r>
              <a:rPr lang="en-US"/>
              <a:t>Old field</a:t>
            </a:r>
          </a:p>
        </p:txBody>
      </p:sp>
      <p:sp>
        <p:nvSpPr>
          <p:cNvPr id="25616" name="Text Box 16"/>
          <p:cNvSpPr txBox="1">
            <a:spLocks noChangeArrowheads="1"/>
          </p:cNvSpPr>
          <p:nvPr/>
        </p:nvSpPr>
        <p:spPr bwMode="auto">
          <a:xfrm>
            <a:off x="6553200" y="4876800"/>
            <a:ext cx="1524000" cy="466725"/>
          </a:xfrm>
          <a:prstGeom prst="rect">
            <a:avLst/>
          </a:prstGeom>
          <a:noFill/>
          <a:ln w="9525">
            <a:solidFill>
              <a:schemeClr val="tx1"/>
            </a:solidFill>
            <a:prstDash val="dash"/>
            <a:miter lim="800000"/>
            <a:headEnd/>
            <a:tailEnd/>
          </a:ln>
          <a:effectLst/>
        </p:spPr>
        <p:txBody>
          <a:bodyPr>
            <a:spAutoFit/>
          </a:bodyPr>
          <a:lstStyle/>
          <a:p>
            <a:pPr>
              <a:spcBef>
                <a:spcPct val="50000"/>
              </a:spcBef>
            </a:pPr>
            <a:r>
              <a:rPr lang="en-US"/>
              <a:t>New field</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5"/>
          <p:cNvSpPr>
            <a:spLocks noGrp="1"/>
          </p:cNvSpPr>
          <p:nvPr>
            <p:ph type="sldNum" sz="quarter" idx="4294967295"/>
          </p:nvPr>
        </p:nvSpPr>
        <p:spPr>
          <a:xfrm>
            <a:off x="3810000" y="6400800"/>
            <a:ext cx="1905000" cy="457200"/>
          </a:xfrm>
          <a:prstGeom prst="rect">
            <a:avLst/>
          </a:prstGeom>
        </p:spPr>
        <p:txBody>
          <a:bodyPr/>
          <a:lstStyle/>
          <a:p>
            <a:fld id="{83E36B39-CDAD-43E3-A2A6-D2384797A139}" type="slidenum">
              <a:rPr lang="en-US"/>
              <a:pPr/>
              <a:t>59</a:t>
            </a:fld>
            <a:endParaRPr lang="en-US"/>
          </a:p>
        </p:txBody>
      </p:sp>
      <p:sp>
        <p:nvSpPr>
          <p:cNvPr id="26628" name="Rectangle 4"/>
          <p:cNvSpPr>
            <a:spLocks noGrp="1" noChangeArrowheads="1"/>
          </p:cNvSpPr>
          <p:nvPr>
            <p:ph type="title"/>
          </p:nvPr>
        </p:nvSpPr>
        <p:spPr>
          <a:xfrm>
            <a:off x="609600" y="228600"/>
            <a:ext cx="7772400" cy="762000"/>
          </a:xfrm>
          <a:noFill/>
          <a:ln/>
        </p:spPr>
        <p:txBody>
          <a:bodyPr/>
          <a:lstStyle/>
          <a:p>
            <a:r>
              <a:rPr lang="en-US" dirty="0"/>
              <a:t>Solving problems</a:t>
            </a:r>
          </a:p>
        </p:txBody>
      </p:sp>
      <p:sp>
        <p:nvSpPr>
          <p:cNvPr id="26629" name="Rectangle 5"/>
          <p:cNvSpPr>
            <a:spLocks noGrp="1" noChangeArrowheads="1"/>
          </p:cNvSpPr>
          <p:nvPr>
            <p:ph type="body" idx="1"/>
          </p:nvPr>
        </p:nvSpPr>
        <p:spPr>
          <a:xfrm>
            <a:off x="685800" y="1676400"/>
            <a:ext cx="7772400" cy="685800"/>
          </a:xfrm>
          <a:noFill/>
          <a:ln/>
        </p:spPr>
        <p:txBody>
          <a:bodyPr/>
          <a:lstStyle/>
          <a:p>
            <a:pPr>
              <a:lnSpc>
                <a:spcPct val="90000"/>
              </a:lnSpc>
              <a:buFontTx/>
              <a:buNone/>
            </a:pPr>
            <a:r>
              <a:rPr lang="en-US" sz="2800"/>
              <a:t>Combine two existing ideas/methods into a new idea/method</a:t>
            </a:r>
          </a:p>
        </p:txBody>
      </p:sp>
      <p:sp>
        <p:nvSpPr>
          <p:cNvPr id="26630" name="Text Box 6"/>
          <p:cNvSpPr txBox="1">
            <a:spLocks noChangeArrowheads="1"/>
          </p:cNvSpPr>
          <p:nvPr/>
        </p:nvSpPr>
        <p:spPr bwMode="auto">
          <a:xfrm>
            <a:off x="304800" y="3733800"/>
            <a:ext cx="838200" cy="466725"/>
          </a:xfrm>
          <a:prstGeom prst="rect">
            <a:avLst/>
          </a:prstGeom>
          <a:noFill/>
          <a:ln w="9525">
            <a:solidFill>
              <a:srgbClr val="0000FF"/>
            </a:solidFill>
            <a:miter lim="800000"/>
            <a:headEnd/>
            <a:tailEnd/>
          </a:ln>
          <a:effectLst/>
        </p:spPr>
        <p:txBody>
          <a:bodyPr>
            <a:spAutoFit/>
          </a:bodyPr>
          <a:lstStyle/>
          <a:p>
            <a:pPr>
              <a:spcBef>
                <a:spcPct val="50000"/>
              </a:spcBef>
            </a:pPr>
            <a:r>
              <a:rPr lang="en-US"/>
              <a:t>Start</a:t>
            </a:r>
          </a:p>
        </p:txBody>
      </p:sp>
      <p:sp>
        <p:nvSpPr>
          <p:cNvPr id="26631" name="Text Box 7"/>
          <p:cNvSpPr txBox="1">
            <a:spLocks noChangeArrowheads="1"/>
          </p:cNvSpPr>
          <p:nvPr/>
        </p:nvSpPr>
        <p:spPr bwMode="auto">
          <a:xfrm>
            <a:off x="2057400" y="3733800"/>
            <a:ext cx="838200" cy="466725"/>
          </a:xfrm>
          <a:prstGeom prst="rect">
            <a:avLst/>
          </a:prstGeom>
          <a:noFill/>
          <a:ln w="9525">
            <a:solidFill>
              <a:srgbClr val="0000FF"/>
            </a:solidFill>
            <a:miter lim="800000"/>
            <a:headEnd/>
            <a:tailEnd/>
          </a:ln>
          <a:effectLst/>
        </p:spPr>
        <p:txBody>
          <a:bodyPr>
            <a:spAutoFit/>
          </a:bodyPr>
          <a:lstStyle/>
          <a:p>
            <a:pPr>
              <a:spcBef>
                <a:spcPct val="50000"/>
              </a:spcBef>
            </a:pPr>
            <a:r>
              <a:rPr lang="en-US"/>
              <a:t>Goal</a:t>
            </a:r>
          </a:p>
        </p:txBody>
      </p:sp>
      <p:sp>
        <p:nvSpPr>
          <p:cNvPr id="26632" name="Line 8"/>
          <p:cNvSpPr>
            <a:spLocks noChangeShapeType="1"/>
          </p:cNvSpPr>
          <p:nvPr/>
        </p:nvSpPr>
        <p:spPr bwMode="auto">
          <a:xfrm flipV="1">
            <a:off x="1143000" y="3962400"/>
            <a:ext cx="914400" cy="0"/>
          </a:xfrm>
          <a:prstGeom prst="line">
            <a:avLst/>
          </a:prstGeom>
          <a:noFill/>
          <a:ln w="25400">
            <a:solidFill>
              <a:srgbClr val="0000FF"/>
            </a:solidFill>
            <a:round/>
            <a:headEnd/>
            <a:tailEnd type="arrow" w="med" len="med"/>
          </a:ln>
          <a:effectLst/>
        </p:spPr>
        <p:txBody>
          <a:bodyPr/>
          <a:lstStyle/>
          <a:p>
            <a:endParaRPr lang="en-US"/>
          </a:p>
        </p:txBody>
      </p:sp>
      <p:sp>
        <p:nvSpPr>
          <p:cNvPr id="26633" name="Text Box 9"/>
          <p:cNvSpPr txBox="1">
            <a:spLocks noChangeArrowheads="1"/>
          </p:cNvSpPr>
          <p:nvPr/>
        </p:nvSpPr>
        <p:spPr bwMode="auto">
          <a:xfrm>
            <a:off x="3886200" y="4572000"/>
            <a:ext cx="838200" cy="466725"/>
          </a:xfrm>
          <a:prstGeom prst="rect">
            <a:avLst/>
          </a:prstGeom>
          <a:noFill/>
          <a:ln w="9525">
            <a:solidFill>
              <a:srgbClr val="FF00FF"/>
            </a:solidFill>
            <a:miter lim="800000"/>
            <a:headEnd/>
            <a:tailEnd/>
          </a:ln>
          <a:effectLst/>
        </p:spPr>
        <p:txBody>
          <a:bodyPr>
            <a:spAutoFit/>
          </a:bodyPr>
          <a:lstStyle/>
          <a:p>
            <a:pPr>
              <a:spcBef>
                <a:spcPct val="50000"/>
              </a:spcBef>
            </a:pPr>
            <a:r>
              <a:rPr lang="en-US"/>
              <a:t>Start</a:t>
            </a:r>
          </a:p>
        </p:txBody>
      </p:sp>
      <p:sp>
        <p:nvSpPr>
          <p:cNvPr id="26634" name="Text Box 10"/>
          <p:cNvSpPr txBox="1">
            <a:spLocks noChangeArrowheads="1"/>
          </p:cNvSpPr>
          <p:nvPr/>
        </p:nvSpPr>
        <p:spPr bwMode="auto">
          <a:xfrm>
            <a:off x="6477000" y="4572000"/>
            <a:ext cx="838200" cy="466725"/>
          </a:xfrm>
          <a:prstGeom prst="rect">
            <a:avLst/>
          </a:prstGeom>
          <a:noFill/>
          <a:ln w="9525">
            <a:solidFill>
              <a:srgbClr val="FF00FF"/>
            </a:solidFill>
            <a:miter lim="800000"/>
            <a:headEnd/>
            <a:tailEnd/>
          </a:ln>
          <a:effectLst/>
        </p:spPr>
        <p:txBody>
          <a:bodyPr>
            <a:spAutoFit/>
          </a:bodyPr>
          <a:lstStyle/>
          <a:p>
            <a:pPr>
              <a:spcBef>
                <a:spcPct val="50000"/>
              </a:spcBef>
            </a:pPr>
            <a:r>
              <a:rPr lang="en-US"/>
              <a:t>Goal</a:t>
            </a:r>
          </a:p>
        </p:txBody>
      </p:sp>
      <p:sp>
        <p:nvSpPr>
          <p:cNvPr id="26635" name="Line 11"/>
          <p:cNvSpPr>
            <a:spLocks noChangeShapeType="1"/>
          </p:cNvSpPr>
          <p:nvPr/>
        </p:nvSpPr>
        <p:spPr bwMode="auto">
          <a:xfrm flipV="1">
            <a:off x="4724400" y="4876800"/>
            <a:ext cx="1752600" cy="0"/>
          </a:xfrm>
          <a:prstGeom prst="line">
            <a:avLst/>
          </a:prstGeom>
          <a:noFill/>
          <a:ln w="25400">
            <a:solidFill>
              <a:srgbClr val="FF00FF"/>
            </a:solidFill>
            <a:round/>
            <a:headEnd/>
            <a:tailEnd type="arrow" w="med" len="med"/>
          </a:ln>
          <a:effectLst/>
        </p:spPr>
        <p:txBody>
          <a:bodyPr/>
          <a:lstStyle/>
          <a:p>
            <a:endParaRPr lang="en-US"/>
          </a:p>
        </p:txBody>
      </p:sp>
      <p:sp>
        <p:nvSpPr>
          <p:cNvPr id="26636" name="Line 12"/>
          <p:cNvSpPr>
            <a:spLocks noChangeShapeType="1"/>
          </p:cNvSpPr>
          <p:nvPr/>
        </p:nvSpPr>
        <p:spPr bwMode="auto">
          <a:xfrm>
            <a:off x="3124200" y="4038600"/>
            <a:ext cx="457200" cy="457200"/>
          </a:xfrm>
          <a:prstGeom prst="line">
            <a:avLst/>
          </a:prstGeom>
          <a:noFill/>
          <a:ln w="25400">
            <a:solidFill>
              <a:srgbClr val="0000FF"/>
            </a:solidFill>
            <a:round/>
            <a:headEnd/>
            <a:tailEnd type="triangle" w="med" len="med"/>
          </a:ln>
          <a:effectLst/>
        </p:spPr>
        <p:txBody>
          <a:bodyPr/>
          <a:lstStyle/>
          <a:p>
            <a:endParaRPr lang="en-US"/>
          </a:p>
        </p:txBody>
      </p:sp>
      <p:sp>
        <p:nvSpPr>
          <p:cNvPr id="26637" name="Text Box 13"/>
          <p:cNvSpPr txBox="1">
            <a:spLocks noChangeArrowheads="1"/>
          </p:cNvSpPr>
          <p:nvPr/>
        </p:nvSpPr>
        <p:spPr bwMode="auto">
          <a:xfrm>
            <a:off x="1143000" y="3195638"/>
            <a:ext cx="990600" cy="466725"/>
          </a:xfrm>
          <a:prstGeom prst="rect">
            <a:avLst/>
          </a:prstGeom>
          <a:noFill/>
          <a:ln w="9525">
            <a:solidFill>
              <a:srgbClr val="0000FF"/>
            </a:solidFill>
            <a:prstDash val="dash"/>
            <a:miter lim="800000"/>
            <a:headEnd/>
            <a:tailEnd/>
          </a:ln>
          <a:effectLst/>
        </p:spPr>
        <p:txBody>
          <a:bodyPr>
            <a:spAutoFit/>
          </a:bodyPr>
          <a:lstStyle/>
          <a:p>
            <a:pPr>
              <a:spcBef>
                <a:spcPct val="50000"/>
              </a:spcBef>
            </a:pPr>
            <a:r>
              <a:rPr lang="en-US"/>
              <a:t>Idea 1</a:t>
            </a:r>
          </a:p>
        </p:txBody>
      </p:sp>
      <p:sp>
        <p:nvSpPr>
          <p:cNvPr id="26638" name="Text Box 14"/>
          <p:cNvSpPr txBox="1">
            <a:spLocks noChangeArrowheads="1"/>
          </p:cNvSpPr>
          <p:nvPr/>
        </p:nvSpPr>
        <p:spPr bwMode="auto">
          <a:xfrm>
            <a:off x="4724400" y="3962400"/>
            <a:ext cx="1371600" cy="466725"/>
          </a:xfrm>
          <a:prstGeom prst="rect">
            <a:avLst/>
          </a:prstGeom>
          <a:noFill/>
          <a:ln w="9525">
            <a:solidFill>
              <a:srgbClr val="FF00FF"/>
            </a:solidFill>
            <a:prstDash val="dash"/>
            <a:miter lim="800000"/>
            <a:headEnd/>
            <a:tailEnd/>
          </a:ln>
          <a:effectLst/>
        </p:spPr>
        <p:txBody>
          <a:bodyPr>
            <a:spAutoFit/>
          </a:bodyPr>
          <a:lstStyle/>
          <a:p>
            <a:pPr>
              <a:spcBef>
                <a:spcPct val="50000"/>
              </a:spcBef>
            </a:pPr>
            <a:r>
              <a:rPr lang="en-US"/>
              <a:t>New idea</a:t>
            </a:r>
          </a:p>
        </p:txBody>
      </p:sp>
      <p:sp>
        <p:nvSpPr>
          <p:cNvPr id="26639" name="Text Box 15"/>
          <p:cNvSpPr txBox="1">
            <a:spLocks noChangeArrowheads="1"/>
          </p:cNvSpPr>
          <p:nvPr/>
        </p:nvSpPr>
        <p:spPr bwMode="auto">
          <a:xfrm>
            <a:off x="381000" y="5486400"/>
            <a:ext cx="838200" cy="466725"/>
          </a:xfrm>
          <a:prstGeom prst="rect">
            <a:avLst/>
          </a:prstGeom>
          <a:noFill/>
          <a:ln w="9525">
            <a:solidFill>
              <a:srgbClr val="FF0000"/>
            </a:solidFill>
            <a:miter lim="800000"/>
            <a:headEnd/>
            <a:tailEnd/>
          </a:ln>
          <a:effectLst/>
        </p:spPr>
        <p:txBody>
          <a:bodyPr>
            <a:spAutoFit/>
          </a:bodyPr>
          <a:lstStyle/>
          <a:p>
            <a:pPr>
              <a:spcBef>
                <a:spcPct val="50000"/>
              </a:spcBef>
            </a:pPr>
            <a:r>
              <a:rPr lang="en-US"/>
              <a:t>Start</a:t>
            </a:r>
          </a:p>
        </p:txBody>
      </p:sp>
      <p:sp>
        <p:nvSpPr>
          <p:cNvPr id="26640" name="Text Box 16"/>
          <p:cNvSpPr txBox="1">
            <a:spLocks noChangeArrowheads="1"/>
          </p:cNvSpPr>
          <p:nvPr/>
        </p:nvSpPr>
        <p:spPr bwMode="auto">
          <a:xfrm>
            <a:off x="2133600" y="5486400"/>
            <a:ext cx="838200" cy="466725"/>
          </a:xfrm>
          <a:prstGeom prst="rect">
            <a:avLst/>
          </a:prstGeom>
          <a:noFill/>
          <a:ln w="9525">
            <a:solidFill>
              <a:srgbClr val="FF0000"/>
            </a:solidFill>
            <a:miter lim="800000"/>
            <a:headEnd/>
            <a:tailEnd/>
          </a:ln>
          <a:effectLst/>
        </p:spPr>
        <p:txBody>
          <a:bodyPr>
            <a:spAutoFit/>
          </a:bodyPr>
          <a:lstStyle/>
          <a:p>
            <a:pPr>
              <a:spcBef>
                <a:spcPct val="50000"/>
              </a:spcBef>
            </a:pPr>
            <a:r>
              <a:rPr lang="en-US"/>
              <a:t>Goal</a:t>
            </a:r>
          </a:p>
        </p:txBody>
      </p:sp>
      <p:sp>
        <p:nvSpPr>
          <p:cNvPr id="26641" name="Line 17"/>
          <p:cNvSpPr>
            <a:spLocks noChangeShapeType="1"/>
          </p:cNvSpPr>
          <p:nvPr/>
        </p:nvSpPr>
        <p:spPr bwMode="auto">
          <a:xfrm flipV="1">
            <a:off x="1219200" y="5715000"/>
            <a:ext cx="914400" cy="0"/>
          </a:xfrm>
          <a:prstGeom prst="line">
            <a:avLst/>
          </a:prstGeom>
          <a:noFill/>
          <a:ln w="25400">
            <a:solidFill>
              <a:srgbClr val="FF0000"/>
            </a:solidFill>
            <a:round/>
            <a:headEnd/>
            <a:tailEnd type="arrow" w="med" len="med"/>
          </a:ln>
          <a:effectLst/>
        </p:spPr>
        <p:txBody>
          <a:bodyPr/>
          <a:lstStyle/>
          <a:p>
            <a:endParaRPr lang="en-US"/>
          </a:p>
        </p:txBody>
      </p:sp>
      <p:sp>
        <p:nvSpPr>
          <p:cNvPr id="26642" name="Text Box 18"/>
          <p:cNvSpPr txBox="1">
            <a:spLocks noChangeArrowheads="1"/>
          </p:cNvSpPr>
          <p:nvPr/>
        </p:nvSpPr>
        <p:spPr bwMode="auto">
          <a:xfrm>
            <a:off x="1219200" y="6019800"/>
            <a:ext cx="990600" cy="466725"/>
          </a:xfrm>
          <a:prstGeom prst="rect">
            <a:avLst/>
          </a:prstGeom>
          <a:noFill/>
          <a:ln w="9525">
            <a:solidFill>
              <a:srgbClr val="FF0000"/>
            </a:solidFill>
            <a:prstDash val="dash"/>
            <a:miter lim="800000"/>
            <a:headEnd/>
            <a:tailEnd/>
          </a:ln>
          <a:effectLst/>
        </p:spPr>
        <p:txBody>
          <a:bodyPr>
            <a:spAutoFit/>
          </a:bodyPr>
          <a:lstStyle/>
          <a:p>
            <a:pPr>
              <a:spcBef>
                <a:spcPct val="50000"/>
              </a:spcBef>
            </a:pPr>
            <a:r>
              <a:rPr lang="en-US"/>
              <a:t>Idea 2</a:t>
            </a:r>
          </a:p>
        </p:txBody>
      </p:sp>
      <p:sp>
        <p:nvSpPr>
          <p:cNvPr id="26643" name="Line 19"/>
          <p:cNvSpPr>
            <a:spLocks noChangeShapeType="1"/>
          </p:cNvSpPr>
          <p:nvPr/>
        </p:nvSpPr>
        <p:spPr bwMode="auto">
          <a:xfrm flipV="1">
            <a:off x="3124200" y="5181600"/>
            <a:ext cx="533400" cy="457200"/>
          </a:xfrm>
          <a:prstGeom prst="line">
            <a:avLst/>
          </a:prstGeom>
          <a:noFill/>
          <a:ln w="25400">
            <a:solidFill>
              <a:srgbClr val="FF0000"/>
            </a:solidFill>
            <a:round/>
            <a:headEnd/>
            <a:tailEnd type="triangle" w="med" len="med"/>
          </a:ln>
          <a:effectLst/>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career</a:t>
            </a:r>
            <a:endParaRPr lang="en-US" dirty="0"/>
          </a:p>
        </p:txBody>
      </p:sp>
      <p:sp>
        <p:nvSpPr>
          <p:cNvPr id="3" name="Content Placeholder 2"/>
          <p:cNvSpPr>
            <a:spLocks noGrp="1"/>
          </p:cNvSpPr>
          <p:nvPr>
            <p:ph idx="1"/>
          </p:nvPr>
        </p:nvSpPr>
        <p:spPr>
          <a:xfrm>
            <a:off x="609600" y="1295400"/>
            <a:ext cx="7848600" cy="4495800"/>
          </a:xfrm>
        </p:spPr>
        <p:txBody>
          <a:bodyPr/>
          <a:lstStyle/>
          <a:p>
            <a:r>
              <a:rPr lang="en-US" dirty="0" smtClean="0"/>
              <a:t>Early interest in astronomy and physics</a:t>
            </a:r>
          </a:p>
          <a:p>
            <a:r>
              <a:rPr lang="en-US" dirty="0" smtClean="0"/>
              <a:t>HS-no science fair/competitions</a:t>
            </a:r>
          </a:p>
          <a:p>
            <a:r>
              <a:rPr lang="en-US" dirty="0" smtClean="0"/>
              <a:t>Rutgers (NJ) – BA Physics</a:t>
            </a:r>
          </a:p>
          <a:p>
            <a:r>
              <a:rPr lang="en-US" dirty="0" smtClean="0"/>
              <a:t>UCSD -  PhD Physics</a:t>
            </a:r>
          </a:p>
          <a:p>
            <a:r>
              <a:rPr lang="en-US" dirty="0" smtClean="0"/>
              <a:t>Post-Doc – Exxon Corporate Research Labs</a:t>
            </a:r>
          </a:p>
          <a:p>
            <a:pPr lvl="1"/>
            <a:r>
              <a:rPr lang="en-US" dirty="0" smtClean="0"/>
              <a:t>Not particularly successful</a:t>
            </a:r>
          </a:p>
          <a:p>
            <a:r>
              <a:rPr lang="en-US" dirty="0" smtClean="0"/>
              <a:t>General Atomics – since 1982</a:t>
            </a:r>
            <a:endParaRPr lang="en-US" dirty="0"/>
          </a:p>
        </p:txBody>
      </p:sp>
      <p:sp>
        <p:nvSpPr>
          <p:cNvPr id="4" name="Slide Number Placeholder 3"/>
          <p:cNvSpPr>
            <a:spLocks noGrp="1"/>
          </p:cNvSpPr>
          <p:nvPr>
            <p:ph type="sldNum" sz="quarter" idx="11"/>
          </p:nvPr>
        </p:nvSpPr>
        <p:spPr/>
        <p:txBody>
          <a:bodyPr/>
          <a:lstStyle/>
          <a:p>
            <a:fld id="{24F7F4F4-E79B-43A2-9379-07F4DFBFFA36}" type="slidenum">
              <a:rPr lang="en-US" smtClean="0"/>
              <a:pPr/>
              <a:t>6</a:t>
            </a:fld>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5"/>
          <p:cNvSpPr>
            <a:spLocks noGrp="1"/>
          </p:cNvSpPr>
          <p:nvPr>
            <p:ph type="sldNum" sz="quarter" idx="4294967295"/>
          </p:nvPr>
        </p:nvSpPr>
        <p:spPr>
          <a:xfrm>
            <a:off x="3810000" y="6400800"/>
            <a:ext cx="1905000" cy="457200"/>
          </a:xfrm>
          <a:prstGeom prst="rect">
            <a:avLst/>
          </a:prstGeom>
        </p:spPr>
        <p:txBody>
          <a:bodyPr/>
          <a:lstStyle/>
          <a:p>
            <a:fld id="{E8281BEF-6C3F-41A5-9D83-F46F1D27BD72}" type="slidenum">
              <a:rPr lang="en-US"/>
              <a:pPr/>
              <a:t>60</a:t>
            </a:fld>
            <a:endParaRPr lang="en-US" dirty="0"/>
          </a:p>
        </p:txBody>
      </p:sp>
      <p:sp>
        <p:nvSpPr>
          <p:cNvPr id="27653" name="Rectangle 5"/>
          <p:cNvSpPr>
            <a:spLocks noGrp="1" noChangeArrowheads="1"/>
          </p:cNvSpPr>
          <p:nvPr>
            <p:ph type="title"/>
          </p:nvPr>
        </p:nvSpPr>
        <p:spPr>
          <a:xfrm>
            <a:off x="685800" y="228600"/>
            <a:ext cx="7772400" cy="762000"/>
          </a:xfrm>
          <a:noFill/>
          <a:ln/>
        </p:spPr>
        <p:txBody>
          <a:bodyPr/>
          <a:lstStyle/>
          <a:p>
            <a:r>
              <a:rPr lang="en-US" dirty="0"/>
              <a:t>Solving problems</a:t>
            </a:r>
          </a:p>
        </p:txBody>
      </p:sp>
      <p:sp>
        <p:nvSpPr>
          <p:cNvPr id="27654" name="Rectangle 6"/>
          <p:cNvSpPr>
            <a:spLocks noGrp="1" noChangeArrowheads="1"/>
          </p:cNvSpPr>
          <p:nvPr>
            <p:ph type="body" idx="1"/>
          </p:nvPr>
        </p:nvSpPr>
        <p:spPr>
          <a:xfrm>
            <a:off x="533400" y="1447800"/>
            <a:ext cx="7848600" cy="838200"/>
          </a:xfrm>
          <a:noFill/>
          <a:ln/>
        </p:spPr>
        <p:txBody>
          <a:bodyPr/>
          <a:lstStyle/>
          <a:p>
            <a:pPr>
              <a:lnSpc>
                <a:spcPct val="90000"/>
              </a:lnSpc>
              <a:buFontTx/>
              <a:buNone/>
            </a:pPr>
            <a:r>
              <a:rPr lang="en-US" sz="2800"/>
              <a:t>Combine a standard method/idea with a novel method/idea</a:t>
            </a:r>
          </a:p>
        </p:txBody>
      </p:sp>
      <p:sp>
        <p:nvSpPr>
          <p:cNvPr id="27655" name="Text Box 7"/>
          <p:cNvSpPr txBox="1">
            <a:spLocks noChangeArrowheads="1"/>
          </p:cNvSpPr>
          <p:nvPr/>
        </p:nvSpPr>
        <p:spPr bwMode="auto">
          <a:xfrm>
            <a:off x="2057400" y="2819400"/>
            <a:ext cx="838200" cy="466725"/>
          </a:xfrm>
          <a:prstGeom prst="rect">
            <a:avLst/>
          </a:prstGeom>
          <a:noFill/>
          <a:ln w="9525">
            <a:solidFill>
              <a:srgbClr val="0000FF"/>
            </a:solidFill>
            <a:miter lim="800000"/>
            <a:headEnd/>
            <a:tailEnd/>
          </a:ln>
          <a:effectLst/>
        </p:spPr>
        <p:txBody>
          <a:bodyPr>
            <a:spAutoFit/>
          </a:bodyPr>
          <a:lstStyle/>
          <a:p>
            <a:pPr>
              <a:spcBef>
                <a:spcPct val="50000"/>
              </a:spcBef>
            </a:pPr>
            <a:r>
              <a:rPr lang="en-US"/>
              <a:t>Start</a:t>
            </a:r>
          </a:p>
        </p:txBody>
      </p:sp>
      <p:sp>
        <p:nvSpPr>
          <p:cNvPr id="27656" name="Text Box 8"/>
          <p:cNvSpPr txBox="1">
            <a:spLocks noChangeArrowheads="1"/>
          </p:cNvSpPr>
          <p:nvPr/>
        </p:nvSpPr>
        <p:spPr bwMode="auto">
          <a:xfrm>
            <a:off x="3810000" y="2819400"/>
            <a:ext cx="838200" cy="466725"/>
          </a:xfrm>
          <a:prstGeom prst="rect">
            <a:avLst/>
          </a:prstGeom>
          <a:noFill/>
          <a:ln w="9525">
            <a:solidFill>
              <a:srgbClr val="0000FF"/>
            </a:solidFill>
            <a:miter lim="800000"/>
            <a:headEnd/>
            <a:tailEnd/>
          </a:ln>
          <a:effectLst/>
        </p:spPr>
        <p:txBody>
          <a:bodyPr>
            <a:spAutoFit/>
          </a:bodyPr>
          <a:lstStyle/>
          <a:p>
            <a:pPr>
              <a:spcBef>
                <a:spcPct val="50000"/>
              </a:spcBef>
            </a:pPr>
            <a:r>
              <a:rPr lang="en-US"/>
              <a:t>Goal</a:t>
            </a:r>
          </a:p>
        </p:txBody>
      </p:sp>
      <p:sp>
        <p:nvSpPr>
          <p:cNvPr id="27657" name="Line 9"/>
          <p:cNvSpPr>
            <a:spLocks noChangeShapeType="1"/>
          </p:cNvSpPr>
          <p:nvPr/>
        </p:nvSpPr>
        <p:spPr bwMode="auto">
          <a:xfrm flipV="1">
            <a:off x="2895600" y="3048000"/>
            <a:ext cx="914400" cy="1588"/>
          </a:xfrm>
          <a:prstGeom prst="line">
            <a:avLst/>
          </a:prstGeom>
          <a:noFill/>
          <a:ln w="25400">
            <a:solidFill>
              <a:srgbClr val="0000FF"/>
            </a:solidFill>
            <a:round/>
            <a:headEnd/>
            <a:tailEnd type="arrow" w="med" len="med"/>
          </a:ln>
          <a:effectLst/>
        </p:spPr>
        <p:txBody>
          <a:bodyPr/>
          <a:lstStyle/>
          <a:p>
            <a:endParaRPr lang="en-US"/>
          </a:p>
        </p:txBody>
      </p:sp>
      <p:sp>
        <p:nvSpPr>
          <p:cNvPr id="27658" name="Text Box 10"/>
          <p:cNvSpPr txBox="1">
            <a:spLocks noChangeArrowheads="1"/>
          </p:cNvSpPr>
          <p:nvPr/>
        </p:nvSpPr>
        <p:spPr bwMode="auto">
          <a:xfrm>
            <a:off x="3276600" y="5029200"/>
            <a:ext cx="838200" cy="466725"/>
          </a:xfrm>
          <a:prstGeom prst="rect">
            <a:avLst/>
          </a:prstGeom>
          <a:noFill/>
          <a:ln w="9525">
            <a:solidFill>
              <a:srgbClr val="800080"/>
            </a:solidFill>
            <a:miter lim="800000"/>
            <a:headEnd/>
            <a:tailEnd/>
          </a:ln>
          <a:effectLst/>
        </p:spPr>
        <p:txBody>
          <a:bodyPr>
            <a:spAutoFit/>
          </a:bodyPr>
          <a:lstStyle/>
          <a:p>
            <a:pPr>
              <a:spcBef>
                <a:spcPct val="50000"/>
              </a:spcBef>
            </a:pPr>
            <a:r>
              <a:rPr lang="en-US"/>
              <a:t>Start</a:t>
            </a:r>
          </a:p>
        </p:txBody>
      </p:sp>
      <p:sp>
        <p:nvSpPr>
          <p:cNvPr id="27659" name="Text Box 11"/>
          <p:cNvSpPr txBox="1">
            <a:spLocks noChangeArrowheads="1"/>
          </p:cNvSpPr>
          <p:nvPr/>
        </p:nvSpPr>
        <p:spPr bwMode="auto">
          <a:xfrm>
            <a:off x="5181600" y="5029200"/>
            <a:ext cx="838200" cy="466725"/>
          </a:xfrm>
          <a:prstGeom prst="rect">
            <a:avLst/>
          </a:prstGeom>
          <a:noFill/>
          <a:ln w="9525">
            <a:solidFill>
              <a:srgbClr val="800080"/>
            </a:solidFill>
            <a:miter lim="800000"/>
            <a:headEnd/>
            <a:tailEnd/>
          </a:ln>
          <a:effectLst/>
        </p:spPr>
        <p:txBody>
          <a:bodyPr>
            <a:spAutoFit/>
          </a:bodyPr>
          <a:lstStyle/>
          <a:p>
            <a:pPr>
              <a:spcBef>
                <a:spcPct val="50000"/>
              </a:spcBef>
            </a:pPr>
            <a:r>
              <a:rPr lang="en-US"/>
              <a:t>Goal</a:t>
            </a:r>
          </a:p>
        </p:txBody>
      </p:sp>
      <p:sp>
        <p:nvSpPr>
          <p:cNvPr id="27660" name="Line 12"/>
          <p:cNvSpPr>
            <a:spLocks noChangeShapeType="1"/>
          </p:cNvSpPr>
          <p:nvPr/>
        </p:nvSpPr>
        <p:spPr bwMode="auto">
          <a:xfrm flipV="1">
            <a:off x="4114800" y="5181600"/>
            <a:ext cx="1066800" cy="1588"/>
          </a:xfrm>
          <a:prstGeom prst="line">
            <a:avLst/>
          </a:prstGeom>
          <a:noFill/>
          <a:ln w="25400">
            <a:solidFill>
              <a:srgbClr val="800080"/>
            </a:solidFill>
            <a:round/>
            <a:headEnd/>
            <a:tailEnd type="arrow" w="med" len="med"/>
          </a:ln>
          <a:effectLst/>
        </p:spPr>
        <p:txBody>
          <a:bodyPr/>
          <a:lstStyle/>
          <a:p>
            <a:endParaRPr lang="en-US"/>
          </a:p>
        </p:txBody>
      </p:sp>
      <p:sp>
        <p:nvSpPr>
          <p:cNvPr id="27661" name="Line 13"/>
          <p:cNvSpPr>
            <a:spLocks noChangeShapeType="1"/>
          </p:cNvSpPr>
          <p:nvPr/>
        </p:nvSpPr>
        <p:spPr bwMode="auto">
          <a:xfrm>
            <a:off x="3429000" y="3276600"/>
            <a:ext cx="1219200" cy="1676400"/>
          </a:xfrm>
          <a:prstGeom prst="line">
            <a:avLst/>
          </a:prstGeom>
          <a:noFill/>
          <a:ln w="25400">
            <a:solidFill>
              <a:srgbClr val="0000FF"/>
            </a:solidFill>
            <a:round/>
            <a:headEnd/>
            <a:tailEnd type="triangle" w="med" len="med"/>
          </a:ln>
          <a:effectLst/>
        </p:spPr>
        <p:txBody>
          <a:bodyPr/>
          <a:lstStyle/>
          <a:p>
            <a:endParaRPr lang="en-US"/>
          </a:p>
        </p:txBody>
      </p:sp>
      <p:sp>
        <p:nvSpPr>
          <p:cNvPr id="27662" name="Text Box 14"/>
          <p:cNvSpPr txBox="1">
            <a:spLocks noChangeArrowheads="1"/>
          </p:cNvSpPr>
          <p:nvPr/>
        </p:nvSpPr>
        <p:spPr bwMode="auto">
          <a:xfrm>
            <a:off x="5105400" y="2819400"/>
            <a:ext cx="2514600" cy="466725"/>
          </a:xfrm>
          <a:prstGeom prst="rect">
            <a:avLst/>
          </a:prstGeom>
          <a:noFill/>
          <a:ln w="9525">
            <a:solidFill>
              <a:srgbClr val="0000FF"/>
            </a:solidFill>
            <a:prstDash val="dash"/>
            <a:miter lim="800000"/>
            <a:headEnd/>
            <a:tailEnd/>
          </a:ln>
          <a:effectLst/>
        </p:spPr>
        <p:txBody>
          <a:bodyPr>
            <a:spAutoFit/>
          </a:bodyPr>
          <a:lstStyle/>
          <a:p>
            <a:pPr>
              <a:spcBef>
                <a:spcPct val="50000"/>
              </a:spcBef>
            </a:pPr>
            <a:r>
              <a:rPr lang="en-US"/>
              <a:t>Standard method</a:t>
            </a:r>
          </a:p>
        </p:txBody>
      </p:sp>
      <p:sp>
        <p:nvSpPr>
          <p:cNvPr id="27663" name="Text Box 15"/>
          <p:cNvSpPr txBox="1">
            <a:spLocks noChangeArrowheads="1"/>
          </p:cNvSpPr>
          <p:nvPr/>
        </p:nvSpPr>
        <p:spPr bwMode="auto">
          <a:xfrm>
            <a:off x="6477000" y="5029200"/>
            <a:ext cx="2057400" cy="466725"/>
          </a:xfrm>
          <a:prstGeom prst="rect">
            <a:avLst/>
          </a:prstGeom>
          <a:noFill/>
          <a:ln w="9525">
            <a:solidFill>
              <a:srgbClr val="FF00FF"/>
            </a:solidFill>
            <a:prstDash val="dash"/>
            <a:miter lim="800000"/>
            <a:headEnd/>
            <a:tailEnd/>
          </a:ln>
          <a:effectLst/>
        </p:spPr>
        <p:txBody>
          <a:bodyPr>
            <a:spAutoFit/>
          </a:bodyPr>
          <a:lstStyle/>
          <a:p>
            <a:pPr>
              <a:spcBef>
                <a:spcPct val="50000"/>
              </a:spcBef>
            </a:pPr>
            <a:r>
              <a:rPr lang="en-US"/>
              <a:t>Novel method</a:t>
            </a:r>
          </a:p>
        </p:txBody>
      </p:sp>
      <p:sp>
        <p:nvSpPr>
          <p:cNvPr id="27664" name="Text Box 16"/>
          <p:cNvSpPr txBox="1">
            <a:spLocks noChangeArrowheads="1"/>
          </p:cNvSpPr>
          <p:nvPr/>
        </p:nvSpPr>
        <p:spPr bwMode="auto">
          <a:xfrm>
            <a:off x="838200" y="4038600"/>
            <a:ext cx="1600200" cy="466725"/>
          </a:xfrm>
          <a:prstGeom prst="rect">
            <a:avLst/>
          </a:prstGeom>
          <a:noFill/>
          <a:ln w="9525">
            <a:solidFill>
              <a:srgbClr val="FF0000"/>
            </a:solidFill>
            <a:miter lim="800000"/>
            <a:headEnd/>
            <a:tailEnd/>
          </a:ln>
          <a:effectLst/>
        </p:spPr>
        <p:txBody>
          <a:bodyPr>
            <a:spAutoFit/>
          </a:bodyPr>
          <a:lstStyle/>
          <a:p>
            <a:pPr>
              <a:spcBef>
                <a:spcPct val="50000"/>
              </a:spcBef>
            </a:pPr>
            <a:r>
              <a:rPr lang="en-US"/>
              <a:t>Novel idea</a:t>
            </a:r>
          </a:p>
        </p:txBody>
      </p:sp>
      <p:sp>
        <p:nvSpPr>
          <p:cNvPr id="27665" name="Line 17"/>
          <p:cNvSpPr>
            <a:spLocks noChangeShapeType="1"/>
          </p:cNvSpPr>
          <p:nvPr/>
        </p:nvSpPr>
        <p:spPr bwMode="auto">
          <a:xfrm>
            <a:off x="2514600" y="4343400"/>
            <a:ext cx="1905000" cy="533400"/>
          </a:xfrm>
          <a:prstGeom prst="line">
            <a:avLst/>
          </a:prstGeom>
          <a:noFill/>
          <a:ln w="25400">
            <a:solidFill>
              <a:srgbClr val="FF0000"/>
            </a:solidFill>
            <a:round/>
            <a:headEnd/>
            <a:tailEnd type="triangle" w="med" len="med"/>
          </a:ln>
          <a:effectLst/>
        </p:spPr>
        <p:txBody>
          <a:bodyPr/>
          <a:lstStyle/>
          <a:p>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4294967295"/>
          </p:nvPr>
        </p:nvSpPr>
        <p:spPr>
          <a:xfrm>
            <a:off x="3810000" y="6400800"/>
            <a:ext cx="1905000" cy="457200"/>
          </a:xfrm>
          <a:prstGeom prst="rect">
            <a:avLst/>
          </a:prstGeom>
        </p:spPr>
        <p:txBody>
          <a:bodyPr/>
          <a:lstStyle/>
          <a:p>
            <a:fld id="{48097BBA-D8C0-41AE-A10F-5D2B575DCAD3}" type="slidenum">
              <a:rPr lang="en-US"/>
              <a:pPr/>
              <a:t>61</a:t>
            </a:fld>
            <a:endParaRPr lang="en-US"/>
          </a:p>
        </p:txBody>
      </p:sp>
      <p:sp>
        <p:nvSpPr>
          <p:cNvPr id="18434" name="Rectangle 2"/>
          <p:cNvSpPr>
            <a:spLocks noGrp="1" noChangeArrowheads="1"/>
          </p:cNvSpPr>
          <p:nvPr>
            <p:ph type="title"/>
          </p:nvPr>
        </p:nvSpPr>
        <p:spPr/>
        <p:txBody>
          <a:bodyPr/>
          <a:lstStyle/>
          <a:p>
            <a:r>
              <a:rPr lang="en-US" dirty="0"/>
              <a:t>Solving “problems”</a:t>
            </a:r>
          </a:p>
        </p:txBody>
      </p:sp>
      <p:sp>
        <p:nvSpPr>
          <p:cNvPr id="18435" name="Rectangle 3"/>
          <p:cNvSpPr>
            <a:spLocks noGrp="1" noChangeArrowheads="1"/>
          </p:cNvSpPr>
          <p:nvPr>
            <p:ph type="body" idx="1"/>
          </p:nvPr>
        </p:nvSpPr>
        <p:spPr>
          <a:xfrm>
            <a:off x="685800" y="1981200"/>
            <a:ext cx="7772400" cy="1219200"/>
          </a:xfrm>
        </p:spPr>
        <p:txBody>
          <a:bodyPr/>
          <a:lstStyle/>
          <a:p>
            <a:pPr>
              <a:lnSpc>
                <a:spcPct val="90000"/>
              </a:lnSpc>
              <a:buFontTx/>
              <a:buNone/>
            </a:pPr>
            <a:r>
              <a:rPr lang="en-US" sz="2800"/>
              <a:t>Innovators/discoverers often have no idea of what their goal is … but they have a loosely formed idea for a research area</a:t>
            </a:r>
          </a:p>
          <a:p>
            <a:pPr>
              <a:lnSpc>
                <a:spcPct val="90000"/>
              </a:lnSpc>
            </a:pPr>
            <a:endParaRPr lang="en-US" sz="2800"/>
          </a:p>
          <a:p>
            <a:pPr>
              <a:lnSpc>
                <a:spcPct val="90000"/>
              </a:lnSpc>
              <a:buFontTx/>
              <a:buNone/>
            </a:pPr>
            <a:endParaRPr lang="en-US" sz="2800"/>
          </a:p>
        </p:txBody>
      </p:sp>
      <p:sp>
        <p:nvSpPr>
          <p:cNvPr id="18436" name="Text Box 4"/>
          <p:cNvSpPr txBox="1">
            <a:spLocks noChangeArrowheads="1"/>
          </p:cNvSpPr>
          <p:nvPr/>
        </p:nvSpPr>
        <p:spPr bwMode="auto">
          <a:xfrm>
            <a:off x="685800" y="4191000"/>
            <a:ext cx="838200" cy="466725"/>
          </a:xfrm>
          <a:prstGeom prst="rect">
            <a:avLst/>
          </a:prstGeom>
          <a:noFill/>
          <a:ln w="9525">
            <a:solidFill>
              <a:schemeClr val="tx1"/>
            </a:solidFill>
            <a:miter lim="800000"/>
            <a:headEnd/>
            <a:tailEnd/>
          </a:ln>
          <a:effectLst/>
        </p:spPr>
        <p:txBody>
          <a:bodyPr>
            <a:spAutoFit/>
          </a:bodyPr>
          <a:lstStyle/>
          <a:p>
            <a:pPr>
              <a:spcBef>
                <a:spcPct val="50000"/>
              </a:spcBef>
            </a:pPr>
            <a:r>
              <a:rPr lang="en-US"/>
              <a:t>Start</a:t>
            </a:r>
          </a:p>
        </p:txBody>
      </p:sp>
      <p:sp>
        <p:nvSpPr>
          <p:cNvPr id="18438" name="Freeform 6"/>
          <p:cNvSpPr>
            <a:spLocks/>
          </p:cNvSpPr>
          <p:nvPr/>
        </p:nvSpPr>
        <p:spPr bwMode="auto">
          <a:xfrm>
            <a:off x="1550988" y="3840163"/>
            <a:ext cx="1490662" cy="465137"/>
          </a:xfrm>
          <a:custGeom>
            <a:avLst/>
            <a:gdLst/>
            <a:ahLst/>
            <a:cxnLst>
              <a:cxn ang="0">
                <a:pos x="0" y="293"/>
              </a:cxn>
              <a:cxn ang="0">
                <a:pos x="46" y="273"/>
              </a:cxn>
              <a:cxn ang="0">
                <a:pos x="84" y="241"/>
              </a:cxn>
              <a:cxn ang="0">
                <a:pos x="169" y="215"/>
              </a:cxn>
              <a:cxn ang="0">
                <a:pos x="453" y="222"/>
              </a:cxn>
              <a:cxn ang="0">
                <a:pos x="544" y="183"/>
              </a:cxn>
              <a:cxn ang="0">
                <a:pos x="628" y="131"/>
              </a:cxn>
              <a:cxn ang="0">
                <a:pos x="777" y="47"/>
              </a:cxn>
              <a:cxn ang="0">
                <a:pos x="939" y="1"/>
              </a:cxn>
            </a:cxnLst>
            <a:rect l="0" t="0" r="r" b="b"/>
            <a:pathLst>
              <a:path w="939" h="293">
                <a:moveTo>
                  <a:pt x="0" y="293"/>
                </a:moveTo>
                <a:cubicBezTo>
                  <a:pt x="13" y="288"/>
                  <a:pt x="36" y="281"/>
                  <a:pt x="46" y="273"/>
                </a:cubicBezTo>
                <a:cubicBezTo>
                  <a:pt x="85" y="241"/>
                  <a:pt x="26" y="264"/>
                  <a:pt x="84" y="241"/>
                </a:cubicBezTo>
                <a:cubicBezTo>
                  <a:pt x="112" y="230"/>
                  <a:pt x="141" y="225"/>
                  <a:pt x="169" y="215"/>
                </a:cubicBezTo>
                <a:cubicBezTo>
                  <a:pt x="272" y="220"/>
                  <a:pt x="352" y="228"/>
                  <a:pt x="453" y="222"/>
                </a:cubicBezTo>
                <a:cubicBezTo>
                  <a:pt x="487" y="213"/>
                  <a:pt x="513" y="201"/>
                  <a:pt x="544" y="183"/>
                </a:cubicBezTo>
                <a:cubicBezTo>
                  <a:pt x="574" y="166"/>
                  <a:pt x="595" y="141"/>
                  <a:pt x="628" y="131"/>
                </a:cubicBezTo>
                <a:cubicBezTo>
                  <a:pt x="674" y="97"/>
                  <a:pt x="720" y="60"/>
                  <a:pt x="777" y="47"/>
                </a:cubicBezTo>
                <a:cubicBezTo>
                  <a:pt x="846" y="0"/>
                  <a:pt x="850" y="1"/>
                  <a:pt x="939" y="1"/>
                </a:cubicBezTo>
              </a:path>
            </a:pathLst>
          </a:custGeom>
          <a:noFill/>
          <a:ln w="25400">
            <a:solidFill>
              <a:schemeClr val="tx1"/>
            </a:solidFill>
            <a:round/>
            <a:headEnd/>
            <a:tailEnd type="arrow" w="med" len="med"/>
          </a:ln>
          <a:effectLst/>
        </p:spPr>
        <p:txBody>
          <a:bodyPr/>
          <a:lstStyle/>
          <a:p>
            <a:endParaRPr lang="en-US"/>
          </a:p>
        </p:txBody>
      </p:sp>
      <p:sp>
        <p:nvSpPr>
          <p:cNvPr id="18439" name="Freeform 7"/>
          <p:cNvSpPr>
            <a:spLocks/>
          </p:cNvSpPr>
          <p:nvPr/>
        </p:nvSpPr>
        <p:spPr bwMode="auto">
          <a:xfrm>
            <a:off x="1530350" y="3503613"/>
            <a:ext cx="873125" cy="708025"/>
          </a:xfrm>
          <a:custGeom>
            <a:avLst/>
            <a:gdLst/>
            <a:ahLst/>
            <a:cxnLst>
              <a:cxn ang="0">
                <a:pos x="0" y="446"/>
              </a:cxn>
              <a:cxn ang="0">
                <a:pos x="65" y="421"/>
              </a:cxn>
              <a:cxn ang="0">
                <a:pos x="201" y="382"/>
              </a:cxn>
              <a:cxn ang="0">
                <a:pos x="311" y="356"/>
              </a:cxn>
              <a:cxn ang="0">
                <a:pos x="376" y="324"/>
              </a:cxn>
              <a:cxn ang="0">
                <a:pos x="415" y="298"/>
              </a:cxn>
              <a:cxn ang="0">
                <a:pos x="427" y="272"/>
              </a:cxn>
              <a:cxn ang="0">
                <a:pos x="447" y="259"/>
              </a:cxn>
              <a:cxn ang="0">
                <a:pos x="460" y="220"/>
              </a:cxn>
              <a:cxn ang="0">
                <a:pos x="117" y="142"/>
              </a:cxn>
              <a:cxn ang="0">
                <a:pos x="33" y="123"/>
              </a:cxn>
              <a:cxn ang="0">
                <a:pos x="7" y="84"/>
              </a:cxn>
              <a:cxn ang="0">
                <a:pos x="46" y="65"/>
              </a:cxn>
              <a:cxn ang="0">
                <a:pos x="188" y="45"/>
              </a:cxn>
              <a:cxn ang="0">
                <a:pos x="356" y="39"/>
              </a:cxn>
              <a:cxn ang="0">
                <a:pos x="395" y="32"/>
              </a:cxn>
              <a:cxn ang="0">
                <a:pos x="492" y="26"/>
              </a:cxn>
              <a:cxn ang="0">
                <a:pos x="531" y="13"/>
              </a:cxn>
              <a:cxn ang="0">
                <a:pos x="550" y="0"/>
              </a:cxn>
            </a:cxnLst>
            <a:rect l="0" t="0" r="r" b="b"/>
            <a:pathLst>
              <a:path w="550" h="446">
                <a:moveTo>
                  <a:pt x="0" y="446"/>
                </a:moveTo>
                <a:cubicBezTo>
                  <a:pt x="22" y="433"/>
                  <a:pt x="40" y="427"/>
                  <a:pt x="65" y="421"/>
                </a:cubicBezTo>
                <a:cubicBezTo>
                  <a:pt x="110" y="398"/>
                  <a:pt x="150" y="388"/>
                  <a:pt x="201" y="382"/>
                </a:cubicBezTo>
                <a:cubicBezTo>
                  <a:pt x="236" y="369"/>
                  <a:pt x="275" y="364"/>
                  <a:pt x="311" y="356"/>
                </a:cubicBezTo>
                <a:cubicBezTo>
                  <a:pt x="333" y="345"/>
                  <a:pt x="355" y="337"/>
                  <a:pt x="376" y="324"/>
                </a:cubicBezTo>
                <a:cubicBezTo>
                  <a:pt x="389" y="316"/>
                  <a:pt x="415" y="298"/>
                  <a:pt x="415" y="298"/>
                </a:cubicBezTo>
                <a:cubicBezTo>
                  <a:pt x="419" y="289"/>
                  <a:pt x="421" y="279"/>
                  <a:pt x="427" y="272"/>
                </a:cubicBezTo>
                <a:cubicBezTo>
                  <a:pt x="432" y="266"/>
                  <a:pt x="442" y="265"/>
                  <a:pt x="447" y="259"/>
                </a:cubicBezTo>
                <a:cubicBezTo>
                  <a:pt x="455" y="248"/>
                  <a:pt x="455" y="233"/>
                  <a:pt x="460" y="220"/>
                </a:cubicBezTo>
                <a:cubicBezTo>
                  <a:pt x="403" y="137"/>
                  <a:pt x="198" y="146"/>
                  <a:pt x="117" y="142"/>
                </a:cubicBezTo>
                <a:cubicBezTo>
                  <a:pt x="89" y="136"/>
                  <a:pt x="61" y="132"/>
                  <a:pt x="33" y="123"/>
                </a:cubicBezTo>
                <a:cubicBezTo>
                  <a:pt x="29" y="119"/>
                  <a:pt x="1" y="98"/>
                  <a:pt x="7" y="84"/>
                </a:cubicBezTo>
                <a:cubicBezTo>
                  <a:pt x="12" y="73"/>
                  <a:pt x="37" y="68"/>
                  <a:pt x="46" y="65"/>
                </a:cubicBezTo>
                <a:cubicBezTo>
                  <a:pt x="90" y="50"/>
                  <a:pt x="142" y="47"/>
                  <a:pt x="188" y="45"/>
                </a:cubicBezTo>
                <a:cubicBezTo>
                  <a:pt x="244" y="42"/>
                  <a:pt x="300" y="41"/>
                  <a:pt x="356" y="39"/>
                </a:cubicBezTo>
                <a:cubicBezTo>
                  <a:pt x="369" y="37"/>
                  <a:pt x="382" y="33"/>
                  <a:pt x="395" y="32"/>
                </a:cubicBezTo>
                <a:cubicBezTo>
                  <a:pt x="427" y="29"/>
                  <a:pt x="460" y="30"/>
                  <a:pt x="492" y="26"/>
                </a:cubicBezTo>
                <a:cubicBezTo>
                  <a:pt x="506" y="24"/>
                  <a:pt x="531" y="13"/>
                  <a:pt x="531" y="13"/>
                </a:cubicBezTo>
                <a:cubicBezTo>
                  <a:pt x="537" y="9"/>
                  <a:pt x="550" y="0"/>
                  <a:pt x="550" y="0"/>
                </a:cubicBezTo>
              </a:path>
            </a:pathLst>
          </a:custGeom>
          <a:noFill/>
          <a:ln w="25400">
            <a:solidFill>
              <a:schemeClr val="tx1"/>
            </a:solidFill>
            <a:round/>
            <a:headEnd/>
            <a:tailEnd type="arrow" w="med" len="med"/>
          </a:ln>
          <a:effectLst/>
        </p:spPr>
        <p:txBody>
          <a:bodyPr/>
          <a:lstStyle/>
          <a:p>
            <a:endParaRPr lang="en-US"/>
          </a:p>
        </p:txBody>
      </p:sp>
      <p:sp>
        <p:nvSpPr>
          <p:cNvPr id="18440" name="Freeform 8"/>
          <p:cNvSpPr>
            <a:spLocks/>
          </p:cNvSpPr>
          <p:nvPr/>
        </p:nvSpPr>
        <p:spPr bwMode="auto">
          <a:xfrm>
            <a:off x="1592263" y="4406900"/>
            <a:ext cx="1376362" cy="781050"/>
          </a:xfrm>
          <a:custGeom>
            <a:avLst/>
            <a:gdLst/>
            <a:ahLst/>
            <a:cxnLst>
              <a:cxn ang="0">
                <a:pos x="0" y="0"/>
              </a:cxn>
              <a:cxn ang="0">
                <a:pos x="65" y="39"/>
              </a:cxn>
              <a:cxn ang="0">
                <a:pos x="130" y="162"/>
              </a:cxn>
              <a:cxn ang="0">
                <a:pos x="181" y="279"/>
              </a:cxn>
              <a:cxn ang="0">
                <a:pos x="214" y="356"/>
              </a:cxn>
              <a:cxn ang="0">
                <a:pos x="285" y="453"/>
              </a:cxn>
              <a:cxn ang="0">
                <a:pos x="324" y="479"/>
              </a:cxn>
              <a:cxn ang="0">
                <a:pos x="343" y="492"/>
              </a:cxn>
              <a:cxn ang="0">
                <a:pos x="434" y="466"/>
              </a:cxn>
              <a:cxn ang="0">
                <a:pos x="511" y="415"/>
              </a:cxn>
              <a:cxn ang="0">
                <a:pos x="615" y="337"/>
              </a:cxn>
              <a:cxn ang="0">
                <a:pos x="634" y="318"/>
              </a:cxn>
              <a:cxn ang="0">
                <a:pos x="654" y="311"/>
              </a:cxn>
              <a:cxn ang="0">
                <a:pos x="673" y="298"/>
              </a:cxn>
              <a:cxn ang="0">
                <a:pos x="699" y="233"/>
              </a:cxn>
              <a:cxn ang="0">
                <a:pos x="751" y="117"/>
              </a:cxn>
              <a:cxn ang="0">
                <a:pos x="867" y="123"/>
              </a:cxn>
            </a:cxnLst>
            <a:rect l="0" t="0" r="r" b="b"/>
            <a:pathLst>
              <a:path w="867" h="492">
                <a:moveTo>
                  <a:pt x="0" y="0"/>
                </a:moveTo>
                <a:cubicBezTo>
                  <a:pt x="47" y="31"/>
                  <a:pt x="25" y="19"/>
                  <a:pt x="65" y="39"/>
                </a:cubicBezTo>
                <a:cubicBezTo>
                  <a:pt x="107" y="83"/>
                  <a:pt x="99" y="117"/>
                  <a:pt x="130" y="162"/>
                </a:cubicBezTo>
                <a:cubicBezTo>
                  <a:pt x="143" y="204"/>
                  <a:pt x="161" y="241"/>
                  <a:pt x="181" y="279"/>
                </a:cubicBezTo>
                <a:cubicBezTo>
                  <a:pt x="194" y="305"/>
                  <a:pt x="197" y="331"/>
                  <a:pt x="214" y="356"/>
                </a:cubicBezTo>
                <a:cubicBezTo>
                  <a:pt x="222" y="391"/>
                  <a:pt x="255" y="430"/>
                  <a:pt x="285" y="453"/>
                </a:cubicBezTo>
                <a:cubicBezTo>
                  <a:pt x="297" y="462"/>
                  <a:pt x="311" y="470"/>
                  <a:pt x="324" y="479"/>
                </a:cubicBezTo>
                <a:cubicBezTo>
                  <a:pt x="330" y="483"/>
                  <a:pt x="343" y="492"/>
                  <a:pt x="343" y="492"/>
                </a:cubicBezTo>
                <a:cubicBezTo>
                  <a:pt x="374" y="483"/>
                  <a:pt x="402" y="473"/>
                  <a:pt x="434" y="466"/>
                </a:cubicBezTo>
                <a:cubicBezTo>
                  <a:pt x="459" y="449"/>
                  <a:pt x="483" y="424"/>
                  <a:pt x="511" y="415"/>
                </a:cubicBezTo>
                <a:cubicBezTo>
                  <a:pt x="542" y="384"/>
                  <a:pt x="580" y="363"/>
                  <a:pt x="615" y="337"/>
                </a:cubicBezTo>
                <a:cubicBezTo>
                  <a:pt x="622" y="332"/>
                  <a:pt x="627" y="323"/>
                  <a:pt x="634" y="318"/>
                </a:cubicBezTo>
                <a:cubicBezTo>
                  <a:pt x="640" y="314"/>
                  <a:pt x="648" y="314"/>
                  <a:pt x="654" y="311"/>
                </a:cubicBezTo>
                <a:cubicBezTo>
                  <a:pt x="661" y="307"/>
                  <a:pt x="667" y="302"/>
                  <a:pt x="673" y="298"/>
                </a:cubicBezTo>
                <a:cubicBezTo>
                  <a:pt x="682" y="274"/>
                  <a:pt x="693" y="258"/>
                  <a:pt x="699" y="233"/>
                </a:cubicBezTo>
                <a:cubicBezTo>
                  <a:pt x="703" y="188"/>
                  <a:pt x="701" y="132"/>
                  <a:pt x="751" y="117"/>
                </a:cubicBezTo>
                <a:cubicBezTo>
                  <a:pt x="790" y="119"/>
                  <a:pt x="867" y="123"/>
                  <a:pt x="867" y="123"/>
                </a:cubicBezTo>
              </a:path>
            </a:pathLst>
          </a:custGeom>
          <a:noFill/>
          <a:ln w="25400">
            <a:solidFill>
              <a:schemeClr val="tx1"/>
            </a:solidFill>
            <a:round/>
            <a:headEnd/>
            <a:tailEnd type="arrow" w="med" len="med"/>
          </a:ln>
          <a:effectLst/>
        </p:spPr>
        <p:txBody>
          <a:bodyPr/>
          <a:lstStyle/>
          <a:p>
            <a:endParaRPr lang="en-US"/>
          </a:p>
        </p:txBody>
      </p:sp>
      <p:sp>
        <p:nvSpPr>
          <p:cNvPr id="18441" name="Freeform 9"/>
          <p:cNvSpPr>
            <a:spLocks/>
          </p:cNvSpPr>
          <p:nvPr/>
        </p:nvSpPr>
        <p:spPr bwMode="auto">
          <a:xfrm>
            <a:off x="369888" y="4530725"/>
            <a:ext cx="1335087" cy="1006475"/>
          </a:xfrm>
          <a:custGeom>
            <a:avLst/>
            <a:gdLst/>
            <a:ahLst/>
            <a:cxnLst>
              <a:cxn ang="0">
                <a:pos x="731" y="0"/>
              </a:cxn>
              <a:cxn ang="0">
                <a:pos x="764" y="39"/>
              </a:cxn>
              <a:cxn ang="0">
                <a:pos x="822" y="272"/>
              </a:cxn>
              <a:cxn ang="0">
                <a:pos x="841" y="421"/>
              </a:cxn>
              <a:cxn ang="0">
                <a:pos x="835" y="550"/>
              </a:cxn>
              <a:cxn ang="0">
                <a:pos x="718" y="634"/>
              </a:cxn>
              <a:cxn ang="0">
                <a:pos x="537" y="583"/>
              </a:cxn>
              <a:cxn ang="0">
                <a:pos x="453" y="557"/>
              </a:cxn>
              <a:cxn ang="0">
                <a:pos x="375" y="570"/>
              </a:cxn>
              <a:cxn ang="0">
                <a:pos x="337" y="589"/>
              </a:cxn>
              <a:cxn ang="0">
                <a:pos x="278" y="621"/>
              </a:cxn>
              <a:cxn ang="0">
                <a:pos x="259" y="634"/>
              </a:cxn>
              <a:cxn ang="0">
                <a:pos x="194" y="583"/>
              </a:cxn>
              <a:cxn ang="0">
                <a:pos x="168" y="544"/>
              </a:cxn>
              <a:cxn ang="0">
                <a:pos x="104" y="460"/>
              </a:cxn>
              <a:cxn ang="0">
                <a:pos x="0" y="311"/>
              </a:cxn>
            </a:cxnLst>
            <a:rect l="0" t="0" r="r" b="b"/>
            <a:pathLst>
              <a:path w="841" h="634">
                <a:moveTo>
                  <a:pt x="731" y="0"/>
                </a:moveTo>
                <a:cubicBezTo>
                  <a:pt x="740" y="14"/>
                  <a:pt x="756" y="24"/>
                  <a:pt x="764" y="39"/>
                </a:cubicBezTo>
                <a:cubicBezTo>
                  <a:pt x="802" y="106"/>
                  <a:pt x="809" y="199"/>
                  <a:pt x="822" y="272"/>
                </a:cubicBezTo>
                <a:cubicBezTo>
                  <a:pt x="826" y="326"/>
                  <a:pt x="834" y="369"/>
                  <a:pt x="841" y="421"/>
                </a:cubicBezTo>
                <a:cubicBezTo>
                  <a:pt x="839" y="464"/>
                  <a:pt x="839" y="507"/>
                  <a:pt x="835" y="550"/>
                </a:cubicBezTo>
                <a:cubicBezTo>
                  <a:pt x="830" y="605"/>
                  <a:pt x="761" y="621"/>
                  <a:pt x="718" y="634"/>
                </a:cubicBezTo>
                <a:cubicBezTo>
                  <a:pt x="655" y="626"/>
                  <a:pt x="598" y="601"/>
                  <a:pt x="537" y="583"/>
                </a:cubicBezTo>
                <a:cubicBezTo>
                  <a:pt x="507" y="563"/>
                  <a:pt x="491" y="562"/>
                  <a:pt x="453" y="557"/>
                </a:cubicBezTo>
                <a:cubicBezTo>
                  <a:pt x="436" y="559"/>
                  <a:pt x="395" y="561"/>
                  <a:pt x="375" y="570"/>
                </a:cubicBezTo>
                <a:cubicBezTo>
                  <a:pt x="305" y="601"/>
                  <a:pt x="403" y="568"/>
                  <a:pt x="337" y="589"/>
                </a:cubicBezTo>
                <a:cubicBezTo>
                  <a:pt x="316" y="609"/>
                  <a:pt x="305" y="613"/>
                  <a:pt x="278" y="621"/>
                </a:cubicBezTo>
                <a:cubicBezTo>
                  <a:pt x="272" y="625"/>
                  <a:pt x="267" y="634"/>
                  <a:pt x="259" y="634"/>
                </a:cubicBezTo>
                <a:cubicBezTo>
                  <a:pt x="249" y="634"/>
                  <a:pt x="201" y="592"/>
                  <a:pt x="194" y="583"/>
                </a:cubicBezTo>
                <a:cubicBezTo>
                  <a:pt x="184" y="571"/>
                  <a:pt x="168" y="544"/>
                  <a:pt x="168" y="544"/>
                </a:cubicBezTo>
                <a:cubicBezTo>
                  <a:pt x="158" y="511"/>
                  <a:pt x="127" y="486"/>
                  <a:pt x="104" y="460"/>
                </a:cubicBezTo>
                <a:cubicBezTo>
                  <a:pt x="68" y="419"/>
                  <a:pt x="23" y="361"/>
                  <a:pt x="0" y="311"/>
                </a:cubicBezTo>
              </a:path>
            </a:pathLst>
          </a:custGeom>
          <a:noFill/>
          <a:ln w="25400">
            <a:solidFill>
              <a:schemeClr val="tx1"/>
            </a:solidFill>
            <a:round/>
            <a:headEnd/>
            <a:tailEnd type="arrow" w="med" len="med"/>
          </a:ln>
          <a:effectLst/>
        </p:spPr>
        <p:txBody>
          <a:bodyPr/>
          <a:lstStyle/>
          <a:p>
            <a:endParaRPr lang="en-US"/>
          </a:p>
        </p:txBody>
      </p:sp>
      <p:sp>
        <p:nvSpPr>
          <p:cNvPr id="18442" name="Text Box 10"/>
          <p:cNvSpPr txBox="1">
            <a:spLocks noChangeArrowheads="1"/>
          </p:cNvSpPr>
          <p:nvPr/>
        </p:nvSpPr>
        <p:spPr bwMode="auto">
          <a:xfrm>
            <a:off x="3810000" y="4343400"/>
            <a:ext cx="4953000" cy="1778000"/>
          </a:xfrm>
          <a:prstGeom prst="rect">
            <a:avLst/>
          </a:prstGeom>
          <a:noFill/>
          <a:ln w="9525">
            <a:solidFill>
              <a:schemeClr val="tx1"/>
            </a:solidFill>
            <a:miter lim="800000"/>
            <a:headEnd/>
            <a:tailEnd/>
          </a:ln>
          <a:effectLst/>
        </p:spPr>
        <p:txBody>
          <a:bodyPr>
            <a:spAutoFit/>
          </a:bodyPr>
          <a:lstStyle/>
          <a:p>
            <a:pPr>
              <a:spcBef>
                <a:spcPct val="50000"/>
              </a:spcBef>
            </a:pPr>
            <a:r>
              <a:rPr lang="en-US" sz="2000"/>
              <a:t>"When the Special Theory of Relativity began to germinate in me, I was visited by all sorts of nervous conflicts... I used to go away for weeks in a state of confusion." </a:t>
            </a:r>
          </a:p>
          <a:p>
            <a:pPr>
              <a:spcBef>
                <a:spcPct val="50000"/>
              </a:spcBef>
            </a:pPr>
            <a:r>
              <a:rPr lang="en-US" sz="2000"/>
              <a:t>Albert Einstein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p:cNvSpPr>
            <a:spLocks noGrp="1"/>
          </p:cNvSpPr>
          <p:nvPr>
            <p:ph type="sldNum" sz="quarter" idx="4294967295"/>
          </p:nvPr>
        </p:nvSpPr>
        <p:spPr>
          <a:xfrm>
            <a:off x="3581400" y="6400800"/>
            <a:ext cx="1905000" cy="457200"/>
          </a:xfrm>
          <a:prstGeom prst="rect">
            <a:avLst/>
          </a:prstGeom>
        </p:spPr>
        <p:txBody>
          <a:bodyPr/>
          <a:lstStyle/>
          <a:p>
            <a:fld id="{53A08426-AF0F-4979-B04C-7EB28296A466}" type="slidenum">
              <a:rPr lang="en-US"/>
              <a:pPr/>
              <a:t>62</a:t>
            </a:fld>
            <a:endParaRPr lang="en-US"/>
          </a:p>
        </p:txBody>
      </p:sp>
      <p:sp>
        <p:nvSpPr>
          <p:cNvPr id="28674" name="Rectangle 2"/>
          <p:cNvSpPr>
            <a:spLocks noGrp="1" noChangeArrowheads="1"/>
          </p:cNvSpPr>
          <p:nvPr>
            <p:ph type="title"/>
          </p:nvPr>
        </p:nvSpPr>
        <p:spPr>
          <a:xfrm>
            <a:off x="685800" y="228600"/>
            <a:ext cx="7772400" cy="609600"/>
          </a:xfrm>
          <a:ln/>
        </p:spPr>
        <p:txBody>
          <a:bodyPr/>
          <a:lstStyle/>
          <a:p>
            <a:r>
              <a:rPr lang="en-US" sz="2800" dirty="0"/>
              <a:t>Solving problems: my general approach</a:t>
            </a:r>
          </a:p>
        </p:txBody>
      </p:sp>
      <p:sp>
        <p:nvSpPr>
          <p:cNvPr id="28675" name="Rectangle 3"/>
          <p:cNvSpPr>
            <a:spLocks noGrp="1" noChangeArrowheads="1"/>
          </p:cNvSpPr>
          <p:nvPr>
            <p:ph type="body" idx="1"/>
          </p:nvPr>
        </p:nvSpPr>
        <p:spPr>
          <a:xfrm>
            <a:off x="228600" y="1295400"/>
            <a:ext cx="6172200" cy="3505200"/>
          </a:xfrm>
          <a:ln/>
        </p:spPr>
        <p:txBody>
          <a:bodyPr/>
          <a:lstStyle/>
          <a:p>
            <a:pPr>
              <a:lnSpc>
                <a:spcPct val="90000"/>
              </a:lnSpc>
            </a:pPr>
            <a:r>
              <a:rPr lang="en-US" sz="2400" dirty="0">
                <a:solidFill>
                  <a:srgbClr val="C80000"/>
                </a:solidFill>
              </a:rPr>
              <a:t>Define the problem: what am I trying to find do</a:t>
            </a:r>
          </a:p>
          <a:p>
            <a:pPr>
              <a:lnSpc>
                <a:spcPct val="90000"/>
              </a:lnSpc>
            </a:pPr>
            <a:r>
              <a:rPr lang="en-US" sz="2400" dirty="0">
                <a:solidFill>
                  <a:srgbClr val="C80000"/>
                </a:solidFill>
              </a:rPr>
              <a:t>Learn relevant background information: </a:t>
            </a:r>
          </a:p>
          <a:p>
            <a:pPr lvl="1">
              <a:lnSpc>
                <a:spcPct val="90000"/>
              </a:lnSpc>
            </a:pPr>
            <a:r>
              <a:rPr lang="en-US" dirty="0">
                <a:solidFill>
                  <a:srgbClr val="C80000"/>
                </a:solidFill>
              </a:rPr>
              <a:t>papers, patents, review articles, books, web site, vendors that make relevant equipment/materials, competitors that have done related </a:t>
            </a:r>
            <a:r>
              <a:rPr lang="en-US" dirty="0" smtClean="0">
                <a:solidFill>
                  <a:srgbClr val="C80000"/>
                </a:solidFill>
              </a:rPr>
              <a:t>work</a:t>
            </a:r>
            <a:endParaRPr lang="en-US" dirty="0">
              <a:solidFill>
                <a:srgbClr val="C80000"/>
              </a:solidFill>
            </a:endParaRPr>
          </a:p>
        </p:txBody>
      </p:sp>
      <p:pic>
        <p:nvPicPr>
          <p:cNvPr id="28706" name="Picture 34" descr="C:\Program Files\Common Files\Microsoft Shared\Clipart\cagcat50\BS00554_.wmf"/>
          <p:cNvPicPr>
            <a:picLocks noChangeAspect="1" noChangeArrowheads="1"/>
          </p:cNvPicPr>
          <p:nvPr/>
        </p:nvPicPr>
        <p:blipFill>
          <a:blip r:embed="rId2" cstate="print"/>
          <a:srcRect/>
          <a:stretch>
            <a:fillRect/>
          </a:stretch>
        </p:blipFill>
        <p:spPr bwMode="auto">
          <a:xfrm>
            <a:off x="7010400" y="1066800"/>
            <a:ext cx="1454150" cy="1270000"/>
          </a:xfrm>
          <a:prstGeom prst="rect">
            <a:avLst/>
          </a:prstGeom>
          <a:noFill/>
        </p:spPr>
      </p:pic>
      <p:sp>
        <p:nvSpPr>
          <p:cNvPr id="28715" name="Rectangle 43"/>
          <p:cNvSpPr>
            <a:spLocks noChangeArrowheads="1"/>
          </p:cNvSpPr>
          <p:nvPr/>
        </p:nvSpPr>
        <p:spPr bwMode="auto">
          <a:xfrm>
            <a:off x="2286000" y="1143000"/>
            <a:ext cx="0" cy="0"/>
          </a:xfrm>
          <a:prstGeom prst="rect">
            <a:avLst/>
          </a:prstGeom>
          <a:noFill/>
          <a:ln w="9525">
            <a:noFill/>
            <a:miter lim="800000"/>
            <a:headEnd/>
            <a:tailEnd/>
          </a:ln>
          <a:effectLst/>
        </p:spPr>
        <p:txBody>
          <a:bodyPr>
            <a:spAutoFit/>
          </a:bodyPr>
          <a:lstStyle/>
          <a:p>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p:cNvSpPr>
            <a:spLocks noGrp="1"/>
          </p:cNvSpPr>
          <p:nvPr>
            <p:ph type="sldNum" sz="quarter" idx="4294967295"/>
          </p:nvPr>
        </p:nvSpPr>
        <p:spPr>
          <a:xfrm>
            <a:off x="3581400" y="6400800"/>
            <a:ext cx="1905000" cy="457200"/>
          </a:xfrm>
          <a:prstGeom prst="rect">
            <a:avLst/>
          </a:prstGeom>
        </p:spPr>
        <p:txBody>
          <a:bodyPr/>
          <a:lstStyle/>
          <a:p>
            <a:fld id="{53A08426-AF0F-4979-B04C-7EB28296A466}" type="slidenum">
              <a:rPr lang="en-US"/>
              <a:pPr/>
              <a:t>63</a:t>
            </a:fld>
            <a:endParaRPr lang="en-US" dirty="0"/>
          </a:p>
        </p:txBody>
      </p:sp>
      <p:sp>
        <p:nvSpPr>
          <p:cNvPr id="28674" name="Rectangle 2"/>
          <p:cNvSpPr>
            <a:spLocks noGrp="1" noChangeArrowheads="1"/>
          </p:cNvSpPr>
          <p:nvPr>
            <p:ph type="title"/>
          </p:nvPr>
        </p:nvSpPr>
        <p:spPr>
          <a:xfrm>
            <a:off x="685800" y="228600"/>
            <a:ext cx="7772400" cy="609600"/>
          </a:xfrm>
          <a:ln/>
        </p:spPr>
        <p:txBody>
          <a:bodyPr/>
          <a:lstStyle/>
          <a:p>
            <a:r>
              <a:rPr lang="en-US" sz="2800" dirty="0"/>
              <a:t>Solving problems: my general approach</a:t>
            </a:r>
          </a:p>
        </p:txBody>
      </p:sp>
      <p:sp>
        <p:nvSpPr>
          <p:cNvPr id="28675" name="Rectangle 3"/>
          <p:cNvSpPr>
            <a:spLocks noGrp="1" noChangeArrowheads="1"/>
          </p:cNvSpPr>
          <p:nvPr>
            <p:ph type="body" idx="1"/>
          </p:nvPr>
        </p:nvSpPr>
        <p:spPr>
          <a:xfrm>
            <a:off x="228600" y="1295400"/>
            <a:ext cx="6172200" cy="3200400"/>
          </a:xfrm>
          <a:ln/>
        </p:spPr>
        <p:txBody>
          <a:bodyPr/>
          <a:lstStyle/>
          <a:p>
            <a:pPr>
              <a:lnSpc>
                <a:spcPct val="90000"/>
              </a:lnSpc>
            </a:pPr>
            <a:r>
              <a:rPr lang="en-US" sz="2400" dirty="0" smtClean="0">
                <a:solidFill>
                  <a:srgbClr val="00C400"/>
                </a:solidFill>
              </a:rPr>
              <a:t>Develop </a:t>
            </a:r>
            <a:r>
              <a:rPr lang="en-US" sz="2400" dirty="0">
                <a:solidFill>
                  <a:srgbClr val="00C400"/>
                </a:solidFill>
              </a:rPr>
              <a:t>multiple approaches to solve the problem</a:t>
            </a:r>
          </a:p>
          <a:p>
            <a:pPr>
              <a:lnSpc>
                <a:spcPct val="90000"/>
              </a:lnSpc>
            </a:pPr>
            <a:r>
              <a:rPr lang="en-US" sz="2400" dirty="0">
                <a:solidFill>
                  <a:srgbClr val="00C400"/>
                </a:solidFill>
              </a:rPr>
              <a:t>Investigate the most likely approach first. If it doesn’t work, investigate alternate approaches (analogy: going from point A to point B: use freeway, but if jammed, try alternate route</a:t>
            </a:r>
            <a:r>
              <a:rPr lang="en-US" sz="2400" dirty="0" smtClean="0">
                <a:solidFill>
                  <a:srgbClr val="00C400"/>
                </a:solidFill>
              </a:rPr>
              <a:t>)</a:t>
            </a:r>
            <a:endParaRPr lang="en-US" sz="2400" dirty="0">
              <a:solidFill>
                <a:srgbClr val="00C400"/>
              </a:solidFill>
            </a:endParaRPr>
          </a:p>
        </p:txBody>
      </p:sp>
      <p:sp>
        <p:nvSpPr>
          <p:cNvPr id="28712" name="AutoShape 40" descr="http://images.google.com/images?q=tbn:qAQR_FeDrYoJ:http://www.vacationhousing.com/images/sd_frwy_map.gif">
            <a:hlinkClick r:id="rId2"/>
          </p:cNvPr>
          <p:cNvSpPr>
            <a:spLocks noChangeAspect="1" noChangeArrowheads="1"/>
          </p:cNvSpPr>
          <p:nvPr/>
        </p:nvSpPr>
        <p:spPr bwMode="auto">
          <a:xfrm>
            <a:off x="4252913" y="2938463"/>
            <a:ext cx="639762" cy="982662"/>
          </a:xfrm>
          <a:prstGeom prst="rect">
            <a:avLst/>
          </a:prstGeom>
          <a:noFill/>
        </p:spPr>
        <p:txBody>
          <a:bodyPr/>
          <a:lstStyle/>
          <a:p>
            <a:endParaRPr lang="en-US"/>
          </a:p>
        </p:txBody>
      </p:sp>
      <p:sp>
        <p:nvSpPr>
          <p:cNvPr id="28714" name="AutoShape 42" descr="http://images.google.com/images?q=tbn:qAQR_FeDrYoJ:http://www.vacationhousing.com/images/sd_frwy_map.gif">
            <a:hlinkClick r:id="rId2"/>
          </p:cNvPr>
          <p:cNvSpPr>
            <a:spLocks noChangeAspect="1" noChangeArrowheads="1"/>
          </p:cNvSpPr>
          <p:nvPr/>
        </p:nvSpPr>
        <p:spPr bwMode="auto">
          <a:xfrm>
            <a:off x="4252913" y="2938463"/>
            <a:ext cx="639762" cy="982662"/>
          </a:xfrm>
          <a:prstGeom prst="rect">
            <a:avLst/>
          </a:prstGeom>
          <a:noFill/>
        </p:spPr>
        <p:txBody>
          <a:bodyPr/>
          <a:lstStyle/>
          <a:p>
            <a:endParaRPr lang="en-US"/>
          </a:p>
        </p:txBody>
      </p:sp>
      <p:sp>
        <p:nvSpPr>
          <p:cNvPr id="28715" name="Rectangle 43"/>
          <p:cNvSpPr>
            <a:spLocks noChangeArrowheads="1"/>
          </p:cNvSpPr>
          <p:nvPr/>
        </p:nvSpPr>
        <p:spPr bwMode="auto">
          <a:xfrm>
            <a:off x="2286000" y="1143000"/>
            <a:ext cx="0" cy="0"/>
          </a:xfrm>
          <a:prstGeom prst="rect">
            <a:avLst/>
          </a:prstGeom>
          <a:noFill/>
          <a:ln w="9525">
            <a:noFill/>
            <a:miter lim="800000"/>
            <a:headEnd/>
            <a:tailEnd/>
          </a:ln>
          <a:effectLst/>
        </p:spPr>
        <p:txBody>
          <a:bodyPr>
            <a:spAutoFit/>
          </a:bodyPr>
          <a:lstStyle/>
          <a:p>
            <a:endParaRPr lang="en-US"/>
          </a:p>
        </p:txBody>
      </p:sp>
      <p:pic>
        <p:nvPicPr>
          <p:cNvPr id="28716" name="Picture 44" descr="http://image.maps.yahoo.com/mapimage?MAPData=jrOvXPhyzy2sBw0RjYln4PDmEVsaV7oFik1dJ6pEasIzlbXQYluUO0fbzfr80r__olqi9CrTCCADMDog3EGWtqqVb2_n4jZC9DSmJqyVrd9LqVaa_CxWcSlyfkLjFHmcVJw-"/>
          <p:cNvPicPr>
            <a:picLocks noChangeAspect="1" noChangeArrowheads="1"/>
          </p:cNvPicPr>
          <p:nvPr/>
        </p:nvPicPr>
        <p:blipFill>
          <a:blip r:embed="rId3" cstate="print"/>
          <a:srcRect/>
          <a:stretch>
            <a:fillRect/>
          </a:stretch>
        </p:blipFill>
        <p:spPr bwMode="auto">
          <a:xfrm>
            <a:off x="6400800" y="2362200"/>
            <a:ext cx="2589213" cy="2589213"/>
          </a:xfrm>
          <a:prstGeom prst="rect">
            <a:avLst/>
          </a:prstGeom>
          <a:noFill/>
        </p:spPr>
      </p:pic>
      <p:sp>
        <p:nvSpPr>
          <p:cNvPr id="28718" name="Rectangle 46"/>
          <p:cNvSpPr>
            <a:spLocks noChangeArrowheads="1"/>
          </p:cNvSpPr>
          <p:nvPr/>
        </p:nvSpPr>
        <p:spPr bwMode="auto">
          <a:xfrm>
            <a:off x="6400800" y="2362200"/>
            <a:ext cx="2590800" cy="2590800"/>
          </a:xfrm>
          <a:prstGeom prst="rect">
            <a:avLst/>
          </a:prstGeom>
          <a:noFill/>
          <a:ln w="38100">
            <a:solidFill>
              <a:srgbClr val="00C400"/>
            </a:solidFill>
            <a:miter lim="800000"/>
            <a:headEnd/>
            <a:tailEnd/>
          </a:ln>
          <a:effectLst/>
        </p:spPr>
        <p:txBody>
          <a:bodyPr wrap="none" anchor="ctr"/>
          <a:lstStyle/>
          <a:p>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p:cNvSpPr>
            <a:spLocks noGrp="1"/>
          </p:cNvSpPr>
          <p:nvPr>
            <p:ph type="sldNum" sz="quarter" idx="4294967295"/>
          </p:nvPr>
        </p:nvSpPr>
        <p:spPr>
          <a:xfrm>
            <a:off x="3733800" y="6400800"/>
            <a:ext cx="1905000" cy="457200"/>
          </a:xfrm>
          <a:prstGeom prst="rect">
            <a:avLst/>
          </a:prstGeom>
        </p:spPr>
        <p:txBody>
          <a:bodyPr/>
          <a:lstStyle/>
          <a:p>
            <a:fld id="{53A08426-AF0F-4979-B04C-7EB28296A466}" type="slidenum">
              <a:rPr lang="en-US"/>
              <a:pPr/>
              <a:t>64</a:t>
            </a:fld>
            <a:endParaRPr lang="en-US" dirty="0"/>
          </a:p>
        </p:txBody>
      </p:sp>
      <p:sp>
        <p:nvSpPr>
          <p:cNvPr id="28674" name="Rectangle 2"/>
          <p:cNvSpPr>
            <a:spLocks noGrp="1" noChangeArrowheads="1"/>
          </p:cNvSpPr>
          <p:nvPr>
            <p:ph type="title"/>
          </p:nvPr>
        </p:nvSpPr>
        <p:spPr>
          <a:xfrm>
            <a:off x="685800" y="228600"/>
            <a:ext cx="7772400" cy="609600"/>
          </a:xfrm>
          <a:ln/>
        </p:spPr>
        <p:txBody>
          <a:bodyPr/>
          <a:lstStyle/>
          <a:p>
            <a:r>
              <a:rPr lang="en-US" sz="2800" dirty="0"/>
              <a:t>Solving problems: my general approach</a:t>
            </a:r>
          </a:p>
        </p:txBody>
      </p:sp>
      <p:sp>
        <p:nvSpPr>
          <p:cNvPr id="28675" name="Rectangle 3"/>
          <p:cNvSpPr>
            <a:spLocks noGrp="1" noChangeArrowheads="1"/>
          </p:cNvSpPr>
          <p:nvPr>
            <p:ph type="body" idx="1"/>
          </p:nvPr>
        </p:nvSpPr>
        <p:spPr>
          <a:xfrm>
            <a:off x="228600" y="1295400"/>
            <a:ext cx="6172200" cy="3124200"/>
          </a:xfrm>
          <a:ln/>
        </p:spPr>
        <p:txBody>
          <a:bodyPr/>
          <a:lstStyle/>
          <a:p>
            <a:pPr>
              <a:lnSpc>
                <a:spcPct val="90000"/>
              </a:lnSpc>
            </a:pPr>
            <a:r>
              <a:rPr lang="en-US" sz="2400" dirty="0" smtClean="0">
                <a:solidFill>
                  <a:schemeClr val="accent2"/>
                </a:solidFill>
              </a:rPr>
              <a:t>Summarize </a:t>
            </a:r>
            <a:r>
              <a:rPr lang="en-US" sz="2400" dirty="0">
                <a:solidFill>
                  <a:schemeClr val="accent2"/>
                </a:solidFill>
              </a:rPr>
              <a:t>data into tables and charts that can be understood by someone else a year from now</a:t>
            </a:r>
          </a:p>
          <a:p>
            <a:pPr>
              <a:lnSpc>
                <a:spcPct val="90000"/>
              </a:lnSpc>
            </a:pPr>
            <a:r>
              <a:rPr lang="en-US" sz="2400" dirty="0">
                <a:solidFill>
                  <a:schemeClr val="accent2"/>
                </a:solidFill>
              </a:rPr>
              <a:t>Analyze and summarize data and results in report</a:t>
            </a:r>
          </a:p>
          <a:p>
            <a:pPr>
              <a:lnSpc>
                <a:spcPct val="90000"/>
              </a:lnSpc>
            </a:pPr>
            <a:r>
              <a:rPr lang="en-US" sz="2400" dirty="0">
                <a:solidFill>
                  <a:schemeClr val="accent2"/>
                </a:solidFill>
              </a:rPr>
              <a:t>Use these results as the basis for further work (and be persistent and don’t get discouraged)</a:t>
            </a:r>
          </a:p>
        </p:txBody>
      </p:sp>
      <p:pic>
        <p:nvPicPr>
          <p:cNvPr id="28707" name="Picture 35" descr="C:\Program Files\Common Files\Microsoft Shared\Clipart\cagcat50\BS02064_.WMF"/>
          <p:cNvPicPr>
            <a:picLocks noChangeAspect="1" noChangeArrowheads="1"/>
          </p:cNvPicPr>
          <p:nvPr/>
        </p:nvPicPr>
        <p:blipFill>
          <a:blip r:embed="rId2" cstate="print"/>
          <a:srcRect/>
          <a:stretch>
            <a:fillRect/>
          </a:stretch>
        </p:blipFill>
        <p:spPr bwMode="auto">
          <a:xfrm>
            <a:off x="6477000" y="3429000"/>
            <a:ext cx="1797050" cy="1787525"/>
          </a:xfrm>
          <a:prstGeom prst="rect">
            <a:avLst/>
          </a:prstGeom>
          <a:noFill/>
        </p:spPr>
      </p:pic>
      <p:sp>
        <p:nvSpPr>
          <p:cNvPr id="28712" name="AutoShape 40" descr="http://images.google.com/images?q=tbn:qAQR_FeDrYoJ:http://www.vacationhousing.com/images/sd_frwy_map.gif">
            <a:hlinkClick r:id="rId3"/>
          </p:cNvPr>
          <p:cNvSpPr>
            <a:spLocks noChangeAspect="1" noChangeArrowheads="1"/>
          </p:cNvSpPr>
          <p:nvPr/>
        </p:nvSpPr>
        <p:spPr bwMode="auto">
          <a:xfrm>
            <a:off x="4252913" y="2938463"/>
            <a:ext cx="639762" cy="982662"/>
          </a:xfrm>
          <a:prstGeom prst="rect">
            <a:avLst/>
          </a:prstGeom>
          <a:noFill/>
        </p:spPr>
        <p:txBody>
          <a:bodyPr/>
          <a:lstStyle/>
          <a:p>
            <a:endParaRPr lang="en-US"/>
          </a:p>
        </p:txBody>
      </p:sp>
      <p:sp>
        <p:nvSpPr>
          <p:cNvPr id="28714" name="AutoShape 42" descr="http://images.google.com/images?q=tbn:qAQR_FeDrYoJ:http://www.vacationhousing.com/images/sd_frwy_map.gif">
            <a:hlinkClick r:id="rId3"/>
          </p:cNvPr>
          <p:cNvSpPr>
            <a:spLocks noChangeAspect="1" noChangeArrowheads="1"/>
          </p:cNvSpPr>
          <p:nvPr/>
        </p:nvSpPr>
        <p:spPr bwMode="auto">
          <a:xfrm>
            <a:off x="4252913" y="2938463"/>
            <a:ext cx="639762" cy="982662"/>
          </a:xfrm>
          <a:prstGeom prst="rect">
            <a:avLst/>
          </a:prstGeom>
          <a:noFill/>
        </p:spPr>
        <p:txBody>
          <a:bodyPr/>
          <a:lstStyle/>
          <a:p>
            <a:endParaRPr lang="en-US"/>
          </a:p>
        </p:txBody>
      </p:sp>
      <p:sp>
        <p:nvSpPr>
          <p:cNvPr id="28715" name="Rectangle 43"/>
          <p:cNvSpPr>
            <a:spLocks noChangeArrowheads="1"/>
          </p:cNvSpPr>
          <p:nvPr/>
        </p:nvSpPr>
        <p:spPr bwMode="auto">
          <a:xfrm>
            <a:off x="2286000" y="1143000"/>
            <a:ext cx="0" cy="0"/>
          </a:xfrm>
          <a:prstGeom prst="rect">
            <a:avLst/>
          </a:prstGeom>
          <a:noFill/>
          <a:ln w="9525">
            <a:noFill/>
            <a:miter lim="800000"/>
            <a:headEnd/>
            <a:tailEnd/>
          </a:ln>
          <a:effectLst/>
        </p:spPr>
        <p:txBody>
          <a:bodyPr>
            <a:spAutoFit/>
          </a:bodyPr>
          <a:lstStyle/>
          <a:p>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3657600" y="6400800"/>
            <a:ext cx="1905000" cy="457200"/>
          </a:xfrm>
          <a:prstGeom prst="rect">
            <a:avLst/>
          </a:prstGeom>
        </p:spPr>
        <p:txBody>
          <a:bodyPr/>
          <a:lstStyle/>
          <a:p>
            <a:fld id="{752D6623-DE89-44FC-8DC7-FC0FCE86A32B}" type="slidenum">
              <a:rPr lang="en-US"/>
              <a:pPr/>
              <a:t>65</a:t>
            </a:fld>
            <a:endParaRPr lang="en-US" dirty="0"/>
          </a:p>
        </p:txBody>
      </p:sp>
      <p:sp>
        <p:nvSpPr>
          <p:cNvPr id="12290" name="Rectangle 2"/>
          <p:cNvSpPr>
            <a:spLocks noGrp="1" noChangeArrowheads="1"/>
          </p:cNvSpPr>
          <p:nvPr>
            <p:ph type="title"/>
          </p:nvPr>
        </p:nvSpPr>
        <p:spPr>
          <a:xfrm>
            <a:off x="533400" y="0"/>
            <a:ext cx="7848600" cy="1066800"/>
          </a:xfrm>
        </p:spPr>
        <p:txBody>
          <a:bodyPr/>
          <a:lstStyle/>
          <a:p>
            <a:r>
              <a:rPr lang="en-US" sz="2800" dirty="0"/>
              <a:t>Look at some scientific papers to see how published scientific work is organized</a:t>
            </a:r>
          </a:p>
        </p:txBody>
      </p:sp>
      <p:sp>
        <p:nvSpPr>
          <p:cNvPr id="12291" name="Rectangle 3"/>
          <p:cNvSpPr>
            <a:spLocks noGrp="1" noChangeArrowheads="1"/>
          </p:cNvSpPr>
          <p:nvPr>
            <p:ph type="body" idx="1"/>
          </p:nvPr>
        </p:nvSpPr>
        <p:spPr>
          <a:xfrm>
            <a:off x="609600" y="1066800"/>
            <a:ext cx="7772400" cy="4114800"/>
          </a:xfrm>
        </p:spPr>
        <p:txBody>
          <a:bodyPr/>
          <a:lstStyle/>
          <a:p>
            <a:r>
              <a:rPr lang="en-US" sz="2800" dirty="0"/>
              <a:t>Background material</a:t>
            </a:r>
          </a:p>
          <a:p>
            <a:r>
              <a:rPr lang="en-US" sz="2800" dirty="0"/>
              <a:t>Define the problem that is being addressed</a:t>
            </a:r>
          </a:p>
          <a:p>
            <a:r>
              <a:rPr lang="en-US" sz="2800" dirty="0"/>
              <a:t>Justification/rationale for the work </a:t>
            </a:r>
          </a:p>
          <a:p>
            <a:r>
              <a:rPr lang="en-US" sz="2800" dirty="0"/>
              <a:t>Experimental methods/equipment</a:t>
            </a:r>
          </a:p>
          <a:p>
            <a:r>
              <a:rPr lang="en-US" sz="2800" dirty="0"/>
              <a:t>Data and data analysis – tables, graphs</a:t>
            </a:r>
          </a:p>
          <a:p>
            <a:r>
              <a:rPr lang="en-US" sz="2800" dirty="0"/>
              <a:t>Discussion</a:t>
            </a:r>
          </a:p>
          <a:p>
            <a:r>
              <a:rPr lang="en-US" sz="2800" dirty="0"/>
              <a:t>Conclusion</a:t>
            </a:r>
          </a:p>
          <a:p>
            <a:r>
              <a:rPr lang="en-US" sz="2800" dirty="0"/>
              <a:t>Acknowledgements and References</a:t>
            </a:r>
          </a:p>
        </p:txBody>
      </p:sp>
      <p:pic>
        <p:nvPicPr>
          <p:cNvPr id="12293" name="Picture 5" descr="C:\Program Files\Common Files\Microsoft Shared\Clipart\cagcat50\PE01460_.wmf"/>
          <p:cNvPicPr>
            <a:picLocks noChangeAspect="1" noChangeArrowheads="1"/>
          </p:cNvPicPr>
          <p:nvPr/>
        </p:nvPicPr>
        <p:blipFill>
          <a:blip r:embed="rId2" cstate="print"/>
          <a:srcRect/>
          <a:stretch>
            <a:fillRect/>
          </a:stretch>
        </p:blipFill>
        <p:spPr bwMode="auto">
          <a:xfrm>
            <a:off x="7135812" y="914400"/>
            <a:ext cx="2008188" cy="249555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Actual process </a:t>
            </a:r>
            <a:r>
              <a:rPr lang="en-US" dirty="0" err="1" smtClean="0"/>
              <a:t>vs</a:t>
            </a:r>
            <a:r>
              <a:rPr lang="en-US" dirty="0" smtClean="0"/>
              <a:t> published papers</a:t>
            </a:r>
            <a:endParaRPr lang="en-US" dirty="0"/>
          </a:p>
        </p:txBody>
      </p:sp>
      <p:sp>
        <p:nvSpPr>
          <p:cNvPr id="4" name="Slide Number Placeholder 3"/>
          <p:cNvSpPr>
            <a:spLocks noGrp="1"/>
          </p:cNvSpPr>
          <p:nvPr>
            <p:ph type="sldNum" sz="quarter" idx="11"/>
          </p:nvPr>
        </p:nvSpPr>
        <p:spPr/>
        <p:txBody>
          <a:bodyPr/>
          <a:lstStyle/>
          <a:p>
            <a:fld id="{24F7F4F4-E79B-43A2-9379-07F4DFBFFA36}" type="slidenum">
              <a:rPr lang="en-US" smtClean="0"/>
              <a:pPr/>
              <a:t>66</a:t>
            </a:fld>
            <a:endParaRPr lang="en-US" dirty="0"/>
          </a:p>
        </p:txBody>
      </p:sp>
      <p:sp>
        <p:nvSpPr>
          <p:cNvPr id="5" name="Text Box 4"/>
          <p:cNvSpPr txBox="1">
            <a:spLocks noGrp="1" noChangeArrowheads="1"/>
          </p:cNvSpPr>
          <p:nvPr>
            <p:ph idx="1"/>
          </p:nvPr>
        </p:nvSpPr>
        <p:spPr bwMode="auto">
          <a:xfrm>
            <a:off x="609600" y="1447800"/>
            <a:ext cx="7848600" cy="2123658"/>
          </a:xfrm>
          <a:prstGeom prst="rect">
            <a:avLst/>
          </a:prstGeom>
          <a:noFill/>
          <a:ln w="9525">
            <a:noFill/>
            <a:miter lim="800000"/>
            <a:headEnd/>
            <a:tailEnd/>
          </a:ln>
          <a:effectLst/>
        </p:spPr>
        <p:txBody>
          <a:bodyPr>
            <a:spAutoFit/>
          </a:bodyPr>
          <a:lstStyle/>
          <a:p>
            <a:pPr>
              <a:spcBef>
                <a:spcPct val="50000"/>
              </a:spcBef>
            </a:pPr>
            <a:r>
              <a:rPr lang="en-US" sz="2400" i="1" dirty="0"/>
              <a:t>The actual work is often not nearly as organized and logically done as the papers indicate!!  </a:t>
            </a:r>
            <a:endParaRPr lang="en-US" sz="2400" i="1" dirty="0" smtClean="0"/>
          </a:p>
          <a:p>
            <a:pPr>
              <a:spcBef>
                <a:spcPct val="50000"/>
              </a:spcBef>
            </a:pPr>
            <a:r>
              <a:rPr lang="en-US" sz="2400" i="1" dirty="0" smtClean="0"/>
              <a:t>The </a:t>
            </a:r>
            <a:r>
              <a:rPr lang="en-US" sz="2400" i="1" dirty="0"/>
              <a:t>so-called “scientific method” reflects how science is </a:t>
            </a:r>
            <a:r>
              <a:rPr lang="en-US" sz="2400" b="1" i="1" dirty="0"/>
              <a:t>published</a:t>
            </a:r>
            <a:r>
              <a:rPr lang="en-US" sz="2400" i="1" dirty="0"/>
              <a:t>, not necessarily how science is </a:t>
            </a:r>
            <a:r>
              <a:rPr lang="en-US" sz="2400" b="1" i="1" dirty="0"/>
              <a:t>done</a:t>
            </a:r>
            <a:r>
              <a:rPr lang="en-US" sz="2400" i="1" dirty="0"/>
              <a: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4294967295"/>
          </p:nvPr>
        </p:nvSpPr>
        <p:spPr>
          <a:xfrm>
            <a:off x="3886200" y="6400800"/>
            <a:ext cx="1905000" cy="457200"/>
          </a:xfrm>
          <a:prstGeom prst="rect">
            <a:avLst/>
          </a:prstGeom>
        </p:spPr>
        <p:txBody>
          <a:bodyPr/>
          <a:lstStyle/>
          <a:p>
            <a:fld id="{C562B65F-89B9-4133-942F-4884776D5253}" type="slidenum">
              <a:rPr lang="en-US"/>
              <a:pPr/>
              <a:t>67</a:t>
            </a:fld>
            <a:endParaRPr lang="en-US" dirty="0"/>
          </a:p>
        </p:txBody>
      </p:sp>
      <p:sp>
        <p:nvSpPr>
          <p:cNvPr id="19459" name="Rectangle 3"/>
          <p:cNvSpPr>
            <a:spLocks noGrp="1" noChangeArrowheads="1"/>
          </p:cNvSpPr>
          <p:nvPr>
            <p:ph type="body" idx="1"/>
          </p:nvPr>
        </p:nvSpPr>
        <p:spPr>
          <a:xfrm>
            <a:off x="609600" y="914400"/>
            <a:ext cx="5334000" cy="4876800"/>
          </a:xfrm>
          <a:ln>
            <a:solidFill>
              <a:schemeClr val="tx1"/>
            </a:solidFill>
          </a:ln>
        </p:spPr>
        <p:txBody>
          <a:bodyPr/>
          <a:lstStyle/>
          <a:p>
            <a:pPr>
              <a:buFontTx/>
              <a:buNone/>
            </a:pPr>
            <a:r>
              <a:rPr lang="en-US" sz="2000" dirty="0"/>
              <a:t>“To do real good physics you need solid lengths of time, to… [put] ideas together which are vague and hard to remember … it’s very much like building a house of cards and each of the cards is shaky, and if you forget one of them the whole thing collapses.  You don’t know how you got there and you have to build them up again, and if you’re interrupted and kind of forget half the idea of how the cards went together – your cards being different parts of the idea – it’s easy for [the idea] to slip [away].   [You] needs lots of concentration – that is, solid time to think.”</a:t>
            </a:r>
          </a:p>
          <a:p>
            <a:pPr>
              <a:buFontTx/>
              <a:buNone/>
            </a:pPr>
            <a:r>
              <a:rPr lang="en-US" sz="1600" i="1" dirty="0"/>
              <a:t>From “The Pleasure of Finding Things Out” by Richard Feynman, p. 19</a:t>
            </a:r>
            <a:r>
              <a:rPr lang="en-US" sz="1600" i="1" dirty="0">
                <a:solidFill>
                  <a:srgbClr val="000000"/>
                </a:solidFill>
                <a:hlinkClick r:id="rId2"/>
              </a:rPr>
              <a:t> </a:t>
            </a:r>
            <a:endParaRPr lang="en-US" sz="1600" i="1" dirty="0">
              <a:solidFill>
                <a:srgbClr val="000000"/>
              </a:solidFill>
            </a:endParaRPr>
          </a:p>
        </p:txBody>
      </p:sp>
      <p:sp>
        <p:nvSpPr>
          <p:cNvPr id="19460" name="Text Box 4"/>
          <p:cNvSpPr txBox="1">
            <a:spLocks noChangeArrowheads="1"/>
          </p:cNvSpPr>
          <p:nvPr/>
        </p:nvSpPr>
        <p:spPr bwMode="auto">
          <a:xfrm>
            <a:off x="838200" y="304800"/>
            <a:ext cx="5867400" cy="523220"/>
          </a:xfrm>
          <a:prstGeom prst="rect">
            <a:avLst/>
          </a:prstGeom>
          <a:noFill/>
          <a:ln w="9525">
            <a:noFill/>
            <a:miter lim="800000"/>
            <a:headEnd/>
            <a:tailEnd/>
          </a:ln>
          <a:effectLst/>
        </p:spPr>
        <p:txBody>
          <a:bodyPr wrap="square">
            <a:spAutoFit/>
          </a:bodyPr>
          <a:lstStyle/>
          <a:p>
            <a:pPr>
              <a:spcBef>
                <a:spcPct val="50000"/>
              </a:spcBef>
            </a:pPr>
            <a:r>
              <a:rPr lang="en-US" sz="2800" b="1" dirty="0">
                <a:solidFill>
                  <a:schemeClr val="bg1"/>
                </a:solidFill>
                <a:latin typeface="+mn-lt"/>
              </a:rPr>
              <a:t>Solving problems takes time</a:t>
            </a:r>
          </a:p>
        </p:txBody>
      </p:sp>
      <p:pic>
        <p:nvPicPr>
          <p:cNvPr id="19463" name="Picture 7" descr="http://www.onmission.com/webzine/sept_oct02/images/house_of_cards.jpg"/>
          <p:cNvPicPr>
            <a:picLocks noChangeAspect="1" noChangeArrowheads="1"/>
          </p:cNvPicPr>
          <p:nvPr/>
        </p:nvPicPr>
        <p:blipFill>
          <a:blip r:embed="rId3" cstate="print"/>
          <a:srcRect/>
          <a:stretch>
            <a:fillRect/>
          </a:stretch>
        </p:blipFill>
        <p:spPr bwMode="auto">
          <a:xfrm>
            <a:off x="5867400" y="990600"/>
            <a:ext cx="2747963" cy="3657600"/>
          </a:xfrm>
          <a:prstGeom prst="rect">
            <a:avLst/>
          </a:prstGeom>
          <a:noFill/>
        </p:spPr>
      </p:pic>
      <p:sp>
        <p:nvSpPr>
          <p:cNvPr id="19464" name="Text Box 8"/>
          <p:cNvSpPr txBox="1">
            <a:spLocks noChangeArrowheads="1"/>
          </p:cNvSpPr>
          <p:nvPr/>
        </p:nvSpPr>
        <p:spPr bwMode="auto">
          <a:xfrm>
            <a:off x="6096000" y="4724400"/>
            <a:ext cx="2819400" cy="304800"/>
          </a:xfrm>
          <a:prstGeom prst="rect">
            <a:avLst/>
          </a:prstGeom>
          <a:noFill/>
          <a:ln w="9525">
            <a:noFill/>
            <a:miter lim="800000"/>
            <a:headEnd/>
            <a:tailEnd/>
          </a:ln>
          <a:effectLst/>
        </p:spPr>
        <p:txBody>
          <a:bodyPr>
            <a:spAutoFit/>
          </a:bodyPr>
          <a:lstStyle/>
          <a:p>
            <a:pPr>
              <a:spcBef>
                <a:spcPct val="50000"/>
              </a:spcBef>
            </a:pPr>
            <a:endParaRPr lang="en-US" sz="1400"/>
          </a:p>
        </p:txBody>
      </p:sp>
      <p:sp>
        <p:nvSpPr>
          <p:cNvPr id="19465" name="Text Box 9"/>
          <p:cNvSpPr txBox="1">
            <a:spLocks noChangeArrowheads="1"/>
          </p:cNvSpPr>
          <p:nvPr/>
        </p:nvSpPr>
        <p:spPr bwMode="auto">
          <a:xfrm>
            <a:off x="6096000" y="4572000"/>
            <a:ext cx="2667000" cy="1697038"/>
          </a:xfrm>
          <a:prstGeom prst="rect">
            <a:avLst/>
          </a:prstGeom>
          <a:noFill/>
          <a:ln w="9525">
            <a:solidFill>
              <a:schemeClr val="tx1"/>
            </a:solidFill>
            <a:miter lim="800000"/>
            <a:headEnd/>
            <a:tailEnd/>
          </a:ln>
          <a:effectLst/>
        </p:spPr>
        <p:txBody>
          <a:bodyPr>
            <a:spAutoFit/>
          </a:bodyPr>
          <a:lstStyle/>
          <a:p>
            <a:pPr>
              <a:spcBef>
                <a:spcPct val="50000"/>
              </a:spcBef>
            </a:pPr>
            <a:r>
              <a:rPr lang="en-US" sz="1400"/>
              <a:t>"When the Special Theory of Relativity began to germinate in me, I was visited by all sorts of nervous conflicts... I used to go away for weeks in a state of confusion." </a:t>
            </a:r>
          </a:p>
          <a:p>
            <a:pPr>
              <a:spcBef>
                <a:spcPct val="50000"/>
              </a:spcBef>
            </a:pPr>
            <a:r>
              <a:rPr lang="en-US" sz="1400"/>
              <a:t>Albert Einstein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3810000" y="6400800"/>
            <a:ext cx="1905000" cy="457200"/>
          </a:xfrm>
          <a:prstGeom prst="rect">
            <a:avLst/>
          </a:prstGeom>
        </p:spPr>
        <p:txBody>
          <a:bodyPr/>
          <a:lstStyle/>
          <a:p>
            <a:fld id="{58B2FFD8-94DF-41A0-9B19-333A5A65E806}" type="slidenum">
              <a:rPr lang="en-US"/>
              <a:pPr/>
              <a:t>68</a:t>
            </a:fld>
            <a:endParaRPr lang="en-US" dirty="0"/>
          </a:p>
        </p:txBody>
      </p:sp>
      <p:sp>
        <p:nvSpPr>
          <p:cNvPr id="20483" name="Rectangle 3"/>
          <p:cNvSpPr>
            <a:spLocks noGrp="1" noChangeArrowheads="1"/>
          </p:cNvSpPr>
          <p:nvPr>
            <p:ph type="body" idx="1"/>
          </p:nvPr>
        </p:nvSpPr>
        <p:spPr>
          <a:xfrm>
            <a:off x="457200" y="1066800"/>
            <a:ext cx="5410200" cy="4495800"/>
          </a:xfrm>
          <a:ln>
            <a:solidFill>
              <a:schemeClr val="tx1"/>
            </a:solidFill>
          </a:ln>
        </p:spPr>
        <p:txBody>
          <a:bodyPr/>
          <a:lstStyle/>
          <a:p>
            <a:pPr>
              <a:buFontTx/>
              <a:buNone/>
            </a:pPr>
            <a:r>
              <a:rPr lang="en-US" sz="2400" dirty="0"/>
              <a:t>“Another of the qualities of science is that it teaches the value of rational thought, as well as the importance of freedom of thought; the positive results that come from doubting that all the lessons are true…  Learn from science that you must doubt the experts.  As a matter of fact, I can also define science another way: Science is the belief in the ignorance of experts.” </a:t>
            </a:r>
          </a:p>
          <a:p>
            <a:pPr>
              <a:buFontTx/>
              <a:buNone/>
            </a:pPr>
            <a:r>
              <a:rPr lang="en-US" sz="1800" dirty="0"/>
              <a:t> </a:t>
            </a:r>
            <a:r>
              <a:rPr lang="en-US" sz="1800" i="1" dirty="0"/>
              <a:t>From “The Pleasure of Finding Things Out” by Richard Feynman, p. 186-187</a:t>
            </a:r>
          </a:p>
          <a:p>
            <a:pPr>
              <a:buFontTx/>
              <a:buNone/>
            </a:pPr>
            <a:endParaRPr lang="en-US" sz="2400" dirty="0"/>
          </a:p>
        </p:txBody>
      </p:sp>
      <p:sp>
        <p:nvSpPr>
          <p:cNvPr id="20484" name="Text Box 4"/>
          <p:cNvSpPr txBox="1">
            <a:spLocks noChangeArrowheads="1"/>
          </p:cNvSpPr>
          <p:nvPr/>
        </p:nvSpPr>
        <p:spPr bwMode="auto">
          <a:xfrm>
            <a:off x="533400" y="304800"/>
            <a:ext cx="8229600" cy="461665"/>
          </a:xfrm>
          <a:prstGeom prst="rect">
            <a:avLst/>
          </a:prstGeom>
          <a:noFill/>
          <a:ln w="9525">
            <a:noFill/>
            <a:miter lim="800000"/>
            <a:headEnd/>
            <a:tailEnd/>
          </a:ln>
          <a:effectLst/>
        </p:spPr>
        <p:txBody>
          <a:bodyPr wrap="square">
            <a:spAutoFit/>
          </a:bodyPr>
          <a:lstStyle/>
          <a:p>
            <a:pPr>
              <a:spcBef>
                <a:spcPct val="50000"/>
              </a:spcBef>
            </a:pPr>
            <a:r>
              <a:rPr lang="en-US" b="1" dirty="0">
                <a:solidFill>
                  <a:schemeClr val="bg1"/>
                </a:solidFill>
                <a:latin typeface="+mn-lt"/>
              </a:rPr>
              <a:t>Importance of doubt and the fallibility of authority</a:t>
            </a:r>
          </a:p>
        </p:txBody>
      </p:sp>
      <p:pic>
        <p:nvPicPr>
          <p:cNvPr id="20487" name="Picture 7" descr="http://www.toonz.com/dealers/imagery/doubt.gif"/>
          <p:cNvPicPr>
            <a:picLocks noChangeAspect="1" noChangeArrowheads="1"/>
          </p:cNvPicPr>
          <p:nvPr/>
        </p:nvPicPr>
        <p:blipFill>
          <a:blip r:embed="rId2" cstate="print"/>
          <a:srcRect/>
          <a:stretch>
            <a:fillRect/>
          </a:stretch>
        </p:blipFill>
        <p:spPr bwMode="auto">
          <a:xfrm>
            <a:off x="6019800" y="2438400"/>
            <a:ext cx="2649538" cy="274320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4294967295"/>
          </p:nvPr>
        </p:nvSpPr>
        <p:spPr>
          <a:xfrm>
            <a:off x="3733800" y="6400800"/>
            <a:ext cx="1905000" cy="457200"/>
          </a:xfrm>
          <a:prstGeom prst="rect">
            <a:avLst/>
          </a:prstGeom>
        </p:spPr>
        <p:txBody>
          <a:bodyPr/>
          <a:lstStyle/>
          <a:p>
            <a:fld id="{891B37E2-77C0-4CB0-B84E-0138D85F72CA}" type="slidenum">
              <a:rPr lang="en-US"/>
              <a:pPr/>
              <a:t>69</a:t>
            </a:fld>
            <a:endParaRPr lang="en-US"/>
          </a:p>
        </p:txBody>
      </p:sp>
      <p:sp>
        <p:nvSpPr>
          <p:cNvPr id="21507" name="Rectangle 3"/>
          <p:cNvSpPr>
            <a:spLocks noGrp="1" noChangeArrowheads="1"/>
          </p:cNvSpPr>
          <p:nvPr>
            <p:ph type="body" idx="1"/>
          </p:nvPr>
        </p:nvSpPr>
        <p:spPr>
          <a:xfrm>
            <a:off x="533400" y="990600"/>
            <a:ext cx="4191000" cy="4953000"/>
          </a:xfrm>
          <a:ln>
            <a:solidFill>
              <a:schemeClr val="tx1"/>
            </a:solidFill>
          </a:ln>
        </p:spPr>
        <p:txBody>
          <a:bodyPr/>
          <a:lstStyle/>
          <a:p>
            <a:pPr>
              <a:lnSpc>
                <a:spcPct val="90000"/>
              </a:lnSpc>
              <a:buFontTx/>
              <a:buNone/>
            </a:pPr>
            <a:r>
              <a:rPr lang="en-US" sz="2000" dirty="0"/>
              <a:t>“… That is the idea that we all hope you have learned in studying science in school … It’s a kind of scientific integrity, a principle of scientific thought that corresponds to a kind of utter honesty – a kind of leaning over backwards.  For example, if you’re doing an experiment, you should report everything that you think might make it invalid – not only what you think is right about it … Details that could throw doubt on your interpretation must be given if you know them.”</a:t>
            </a:r>
          </a:p>
          <a:p>
            <a:pPr>
              <a:lnSpc>
                <a:spcPct val="90000"/>
              </a:lnSpc>
              <a:buFontTx/>
              <a:buNone/>
            </a:pPr>
            <a:r>
              <a:rPr lang="en-US" sz="1600" i="1" dirty="0"/>
              <a:t>From “The Pleasure of Finding Things Out” by Richard Feynman, p. 209-210</a:t>
            </a:r>
            <a:endParaRPr lang="en-US" sz="1600" dirty="0"/>
          </a:p>
        </p:txBody>
      </p:sp>
      <p:sp>
        <p:nvSpPr>
          <p:cNvPr id="21508" name="Text Box 4"/>
          <p:cNvSpPr txBox="1">
            <a:spLocks noChangeArrowheads="1"/>
          </p:cNvSpPr>
          <p:nvPr/>
        </p:nvSpPr>
        <p:spPr bwMode="auto">
          <a:xfrm>
            <a:off x="1812925" y="117475"/>
            <a:ext cx="4435475" cy="457200"/>
          </a:xfrm>
          <a:prstGeom prst="rect">
            <a:avLst/>
          </a:prstGeom>
          <a:noFill/>
          <a:ln w="9525">
            <a:noFill/>
            <a:miter lim="800000"/>
            <a:headEnd/>
            <a:tailEnd/>
          </a:ln>
          <a:effectLst/>
        </p:spPr>
        <p:txBody>
          <a:bodyPr>
            <a:spAutoFit/>
          </a:bodyPr>
          <a:lstStyle/>
          <a:p>
            <a:endParaRPr lang="en-US"/>
          </a:p>
        </p:txBody>
      </p:sp>
      <p:sp>
        <p:nvSpPr>
          <p:cNvPr id="21509" name="Text Box 5"/>
          <p:cNvSpPr txBox="1">
            <a:spLocks noChangeArrowheads="1"/>
          </p:cNvSpPr>
          <p:nvPr/>
        </p:nvSpPr>
        <p:spPr bwMode="auto">
          <a:xfrm>
            <a:off x="457200" y="304800"/>
            <a:ext cx="7086600" cy="461665"/>
          </a:xfrm>
          <a:prstGeom prst="rect">
            <a:avLst/>
          </a:prstGeom>
          <a:noFill/>
          <a:ln w="9525">
            <a:noFill/>
            <a:miter lim="800000"/>
            <a:headEnd/>
            <a:tailEnd/>
          </a:ln>
          <a:effectLst/>
        </p:spPr>
        <p:txBody>
          <a:bodyPr wrap="square">
            <a:spAutoFit/>
          </a:bodyPr>
          <a:lstStyle/>
          <a:p>
            <a:pPr>
              <a:spcBef>
                <a:spcPct val="50000"/>
              </a:spcBef>
            </a:pPr>
            <a:r>
              <a:rPr lang="en-US" b="1" dirty="0">
                <a:solidFill>
                  <a:schemeClr val="bg1"/>
                </a:solidFill>
                <a:latin typeface="+mn-lt"/>
              </a:rPr>
              <a:t>Scientific Integrity  - an integral part of science</a:t>
            </a:r>
          </a:p>
        </p:txBody>
      </p:sp>
      <p:pic>
        <p:nvPicPr>
          <p:cNvPr id="21510" name="Picture 6" descr="C:\Documents and Settings\Larry Woolf\My Documents\My Pictures\challenger explosion.gif"/>
          <p:cNvPicPr>
            <a:picLocks noChangeAspect="1" noChangeArrowheads="1"/>
          </p:cNvPicPr>
          <p:nvPr/>
        </p:nvPicPr>
        <p:blipFill>
          <a:blip r:embed="rId2" cstate="print"/>
          <a:srcRect/>
          <a:stretch>
            <a:fillRect/>
          </a:stretch>
        </p:blipFill>
        <p:spPr bwMode="auto">
          <a:xfrm>
            <a:off x="4953000" y="1219200"/>
            <a:ext cx="3886200" cy="2720975"/>
          </a:xfrm>
          <a:prstGeom prst="rect">
            <a:avLst/>
          </a:prstGeom>
          <a:noFill/>
        </p:spPr>
      </p:pic>
      <p:sp>
        <p:nvSpPr>
          <p:cNvPr id="21511" name="Text Box 7"/>
          <p:cNvSpPr txBox="1">
            <a:spLocks noChangeArrowheads="1"/>
          </p:cNvSpPr>
          <p:nvPr/>
        </p:nvSpPr>
        <p:spPr bwMode="auto">
          <a:xfrm>
            <a:off x="4953000" y="4114800"/>
            <a:ext cx="3886200" cy="1938338"/>
          </a:xfrm>
          <a:prstGeom prst="rect">
            <a:avLst/>
          </a:prstGeom>
          <a:noFill/>
          <a:ln w="15875">
            <a:solidFill>
              <a:schemeClr val="accent2"/>
            </a:solidFill>
            <a:miter lim="800000"/>
            <a:headEnd/>
            <a:tailEnd/>
          </a:ln>
          <a:effectLst/>
        </p:spPr>
        <p:txBody>
          <a:bodyPr>
            <a:spAutoFit/>
          </a:bodyPr>
          <a:lstStyle/>
          <a:p>
            <a:pPr>
              <a:spcBef>
                <a:spcPct val="50000"/>
              </a:spcBef>
            </a:pPr>
            <a:r>
              <a:rPr lang="en-US" sz="2000"/>
              <a:t>“For a successful technology, reality must take precedence over public relations, for Nature cannot be fooled.”</a:t>
            </a:r>
          </a:p>
          <a:p>
            <a:pPr>
              <a:spcBef>
                <a:spcPct val="50000"/>
              </a:spcBef>
            </a:pPr>
            <a:r>
              <a:rPr lang="en-US" sz="1600"/>
              <a:t>Richard Feynman, Challenger Commission Report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Aside 1: Share with your students</a:t>
            </a:r>
            <a:endParaRPr lang="en-US" dirty="0"/>
          </a:p>
        </p:txBody>
      </p:sp>
      <p:sp>
        <p:nvSpPr>
          <p:cNvPr id="3" name="Content Placeholder 2"/>
          <p:cNvSpPr>
            <a:spLocks noGrp="1"/>
          </p:cNvSpPr>
          <p:nvPr>
            <p:ph idx="1"/>
          </p:nvPr>
        </p:nvSpPr>
        <p:spPr>
          <a:xfrm>
            <a:off x="685800" y="1371600"/>
            <a:ext cx="7848600" cy="4495800"/>
          </a:xfrm>
        </p:spPr>
        <p:txBody>
          <a:bodyPr/>
          <a:lstStyle/>
          <a:p>
            <a:r>
              <a:rPr lang="en-US" dirty="0" smtClean="0"/>
              <a:t>Graduate students in science and engineering</a:t>
            </a:r>
          </a:p>
          <a:p>
            <a:pPr lvl="1"/>
            <a:r>
              <a:rPr lang="en-US" b="1" dirty="0" smtClean="0"/>
              <a:t>Tuition is typically waived</a:t>
            </a:r>
          </a:p>
          <a:p>
            <a:pPr lvl="1"/>
            <a:r>
              <a:rPr lang="en-US" b="1" dirty="0" smtClean="0"/>
              <a:t>Teaching assistant</a:t>
            </a:r>
          </a:p>
          <a:p>
            <a:pPr lvl="1"/>
            <a:r>
              <a:rPr lang="en-US" b="1" dirty="0" smtClean="0"/>
              <a:t>Research assistant</a:t>
            </a:r>
          </a:p>
          <a:p>
            <a:endParaRPr lang="en-US" dirty="0" smtClean="0"/>
          </a:p>
          <a:p>
            <a:r>
              <a:rPr lang="en-US" dirty="0" smtClean="0"/>
              <a:t>You get paid to get your PhD! – tell your students!</a:t>
            </a:r>
            <a:endParaRPr lang="en-US" dirty="0"/>
          </a:p>
        </p:txBody>
      </p:sp>
      <p:sp>
        <p:nvSpPr>
          <p:cNvPr id="4" name="Slide Number Placeholder 3"/>
          <p:cNvSpPr>
            <a:spLocks noGrp="1"/>
          </p:cNvSpPr>
          <p:nvPr>
            <p:ph type="sldNum" sz="quarter" idx="11"/>
          </p:nvPr>
        </p:nvSpPr>
        <p:spPr/>
        <p:txBody>
          <a:bodyPr/>
          <a:lstStyle/>
          <a:p>
            <a:fld id="{24F7F4F4-E79B-43A2-9379-07F4DFBFFA36}" type="slidenum">
              <a:rPr lang="en-US" smtClean="0"/>
              <a:pPr/>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started with a question from my artist wife …</a:t>
            </a:r>
            <a:endParaRPr lang="en-US" dirty="0"/>
          </a:p>
        </p:txBody>
      </p:sp>
      <p:sp>
        <p:nvSpPr>
          <p:cNvPr id="3" name="Content Placeholder 2"/>
          <p:cNvSpPr>
            <a:spLocks noGrp="1"/>
          </p:cNvSpPr>
          <p:nvPr>
            <p:ph idx="1"/>
          </p:nvPr>
        </p:nvSpPr>
        <p:spPr>
          <a:xfrm>
            <a:off x="533400" y="1371600"/>
            <a:ext cx="7848600" cy="4495800"/>
          </a:xfrm>
        </p:spPr>
        <p:txBody>
          <a:bodyPr/>
          <a:lstStyle/>
          <a:p>
            <a:r>
              <a:rPr lang="en-US" dirty="0" smtClean="0"/>
              <a:t>Why are the primary colors of light</a:t>
            </a:r>
          </a:p>
          <a:p>
            <a:pPr lvl="1"/>
            <a:r>
              <a:rPr lang="en-US" b="1" dirty="0" smtClean="0"/>
              <a:t>red, green, and blue? </a:t>
            </a:r>
          </a:p>
          <a:p>
            <a:r>
              <a:rPr lang="en-US" dirty="0" smtClean="0"/>
              <a:t>But the primary colors of paint are </a:t>
            </a:r>
          </a:p>
          <a:p>
            <a:pPr lvl="1"/>
            <a:r>
              <a:rPr lang="en-US" b="1" dirty="0" smtClean="0"/>
              <a:t>red, yellow, and blue?</a:t>
            </a:r>
          </a:p>
          <a:p>
            <a:r>
              <a:rPr lang="en-US" dirty="0" smtClean="0"/>
              <a:t>Why do they just differ by one color?</a:t>
            </a:r>
          </a:p>
          <a:p>
            <a:endParaRPr lang="en-US" dirty="0" smtClean="0"/>
          </a:p>
          <a:p>
            <a:pPr>
              <a:buNone/>
            </a:pPr>
            <a:r>
              <a:rPr lang="en-US" dirty="0" smtClean="0"/>
              <a:t>I did not know, but the quest began …</a:t>
            </a:r>
            <a:endParaRPr lang="en-US" dirty="0"/>
          </a:p>
        </p:txBody>
      </p:sp>
      <p:sp>
        <p:nvSpPr>
          <p:cNvPr id="4" name="Slide Number Placeholder 3"/>
          <p:cNvSpPr>
            <a:spLocks noGrp="1"/>
          </p:cNvSpPr>
          <p:nvPr>
            <p:ph type="sldNum" sz="quarter" idx="11"/>
          </p:nvPr>
        </p:nvSpPr>
        <p:spPr/>
        <p:txBody>
          <a:bodyPr/>
          <a:lstStyle/>
          <a:p>
            <a:fld id="{24F7F4F4-E79B-43A2-9379-07F4DFBFFA36}" type="slidenum">
              <a:rPr lang="en-US" smtClean="0"/>
              <a:pPr/>
              <a:t>8</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after about a year the journey led to …</a:t>
            </a:r>
            <a:endParaRPr lang="en-US" dirty="0"/>
          </a:p>
        </p:txBody>
      </p:sp>
      <p:sp>
        <p:nvSpPr>
          <p:cNvPr id="3" name="Content Placeholder 2"/>
          <p:cNvSpPr>
            <a:spLocks noGrp="1"/>
          </p:cNvSpPr>
          <p:nvPr>
            <p:ph idx="1"/>
          </p:nvPr>
        </p:nvSpPr>
        <p:spPr>
          <a:xfrm>
            <a:off x="609600" y="1371600"/>
            <a:ext cx="7848600" cy="4495800"/>
          </a:xfrm>
        </p:spPr>
        <p:txBody>
          <a:bodyPr/>
          <a:lstStyle/>
          <a:p>
            <a:r>
              <a:rPr lang="en-US" dirty="0" smtClean="0"/>
              <a:t>Knowledge about color and light that later became useful for my work</a:t>
            </a:r>
            <a:endParaRPr lang="en-US" dirty="0"/>
          </a:p>
        </p:txBody>
      </p:sp>
      <p:sp>
        <p:nvSpPr>
          <p:cNvPr id="4" name="Slide Number Placeholder 3"/>
          <p:cNvSpPr>
            <a:spLocks noGrp="1"/>
          </p:cNvSpPr>
          <p:nvPr>
            <p:ph type="sldNum" sz="quarter" idx="11"/>
          </p:nvPr>
        </p:nvSpPr>
        <p:spPr/>
        <p:txBody>
          <a:bodyPr/>
          <a:lstStyle/>
          <a:p>
            <a:fld id="{24F7F4F4-E79B-43A2-9379-07F4DFBFFA36}" type="slidenum">
              <a:rPr lang="en-US" smtClean="0"/>
              <a:pPr/>
              <a:t>9</a:t>
            </a:fld>
            <a:endParaRPr lang="en-US" dirty="0"/>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17690</TotalTime>
  <Words>3014</Words>
  <Application>Microsoft Office PowerPoint</Application>
  <PresentationFormat>On-screen Show (4:3)</PresentationFormat>
  <Paragraphs>448</Paragraphs>
  <Slides>69</Slides>
  <Notes>4</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Blank Presentation</vt:lpstr>
      <vt:lpstr>Slide 1</vt:lpstr>
      <vt:lpstr>Goals for this talk</vt:lpstr>
      <vt:lpstr>How to solve this engineering problem?</vt:lpstr>
      <vt:lpstr>Iterative Solution</vt:lpstr>
      <vt:lpstr>Did I (ever) follow “THE Scientific Method?”</vt:lpstr>
      <vt:lpstr>My career</vt:lpstr>
      <vt:lpstr>Aside 1: Share with your students</vt:lpstr>
      <vt:lpstr>It started with a question from my artist wife …</vt:lpstr>
      <vt:lpstr>And after about a year the journey led to …</vt:lpstr>
      <vt:lpstr>Aside 2: Let’s do a scientific experiment: color mixing</vt:lpstr>
      <vt:lpstr>The color wheel …</vt:lpstr>
      <vt:lpstr>Which led to a poster</vt:lpstr>
      <vt:lpstr>Other color models: Color Cube</vt:lpstr>
      <vt:lpstr>Industrial L* a* b* color model</vt:lpstr>
      <vt:lpstr>Publicity for the correct color wheels …</vt:lpstr>
      <vt:lpstr>And a Physics Teacher paper</vt:lpstr>
      <vt:lpstr>Knowledge about color helped with an engineering problem …</vt:lpstr>
      <vt:lpstr>One-way imaging film – multilayer coatings</vt:lpstr>
      <vt:lpstr>One-way imaging window film at Rome Airport</vt:lpstr>
      <vt:lpstr>What’s in your wallet?</vt:lpstr>
      <vt:lpstr>… which then inspired the Light Matters Poster</vt:lpstr>
      <vt:lpstr>Light Matters Poster</vt:lpstr>
      <vt:lpstr>Slide 23</vt:lpstr>
      <vt:lpstr>Incorrect information and misleading diagrams from leading sources</vt:lpstr>
      <vt:lpstr>Which led to The Seasons Poster</vt:lpstr>
      <vt:lpstr>the interaction of sunlight with matter …</vt:lpstr>
      <vt:lpstr>95603. Automotive Coating Reflectivity Standards. </vt:lpstr>
      <vt:lpstr>½ of solar energy is at near infrared wavelengths</vt:lpstr>
      <vt:lpstr>Need for cool black paint from CA Air Resources Board (ARB)</vt:lpstr>
      <vt:lpstr>Developed dark pigment with  80% solar NIR reflectance </vt:lpstr>
      <vt:lpstr>Cool paint patent application</vt:lpstr>
      <vt:lpstr>… in a guest appearance on  The Big Bang Theory …</vt:lpstr>
      <vt:lpstr>… as did the Light Matters poster …</vt:lpstr>
      <vt:lpstr>…and someone else!</vt:lpstr>
      <vt:lpstr>Slide 35</vt:lpstr>
      <vt:lpstr>Other resources for science and engineering</vt:lpstr>
      <vt:lpstr>Concluding remarks</vt:lpstr>
      <vt:lpstr>Thank you!</vt:lpstr>
      <vt:lpstr>Backup Slides</vt:lpstr>
      <vt:lpstr>Can also generate additive color mixing rules</vt:lpstr>
      <vt:lpstr>Existing cool paints - black</vt:lpstr>
      <vt:lpstr>Improved performance with reflective undercoat</vt:lpstr>
      <vt:lpstr>Slide 43</vt:lpstr>
      <vt:lpstr>Slide 44</vt:lpstr>
      <vt:lpstr>Slide 45</vt:lpstr>
      <vt:lpstr>NSTA Position Statement</vt:lpstr>
      <vt:lpstr>“Hypotheses” should be banned: they are not part of science</vt:lpstr>
      <vt:lpstr>“Hypotheses” should be banned</vt:lpstr>
      <vt:lpstr>Great references for correct views of methods of science</vt:lpstr>
      <vt:lpstr>Constraints on solving problems</vt:lpstr>
      <vt:lpstr>Slide 51</vt:lpstr>
      <vt:lpstr>Slide 52</vt:lpstr>
      <vt:lpstr>Slide 53</vt:lpstr>
      <vt:lpstr>Slide 54</vt:lpstr>
      <vt:lpstr>How to approach problems: engineering</vt:lpstr>
      <vt:lpstr>How to approach problems</vt:lpstr>
      <vt:lpstr>Solving problems</vt:lpstr>
      <vt:lpstr>Solving problems</vt:lpstr>
      <vt:lpstr>Solving problems</vt:lpstr>
      <vt:lpstr>Solving problems</vt:lpstr>
      <vt:lpstr>Solving “problems”</vt:lpstr>
      <vt:lpstr>Solving problems: my general approach</vt:lpstr>
      <vt:lpstr>Solving problems: my general approach</vt:lpstr>
      <vt:lpstr>Solving problems: my general approach</vt:lpstr>
      <vt:lpstr>Look at some scientific papers to see how published scientific work is organized</vt:lpstr>
      <vt:lpstr>Actual process vs published papers</vt:lpstr>
      <vt:lpstr>Slide 67</vt:lpstr>
      <vt:lpstr>Slide 68</vt:lpstr>
      <vt:lpstr>Slide 69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 scientists really do science?</dc:title>
  <dc:creator>woolf larry</dc:creator>
  <cp:lastModifiedBy>Larry Woolf</cp:lastModifiedBy>
  <cp:revision>687</cp:revision>
  <dcterms:created xsi:type="dcterms:W3CDTF">2004-06-24T00:18:55Z</dcterms:created>
  <dcterms:modified xsi:type="dcterms:W3CDTF">2013-02-28T23:15:33Z</dcterms:modified>
</cp:coreProperties>
</file>